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Lst>
  <p:sldSz cx="12192000" cy="6858000"/>
  <p:notesSz cx="7010400" cy="9296400"/>
  <p:embeddedFontLst>
    <p:embeddedFont>
      <p:font typeface="Book Antiqua" panose="02040602050305030304" pitchFamily="18" charset="0"/>
      <p:regular r:id="rId95"/>
      <p:bold r:id="rId96"/>
      <p:italic r:id="rId97"/>
      <p:boldItalic r:id="rId98"/>
    </p:embeddedFont>
    <p:embeddedFont>
      <p:font typeface="Cambria Math" panose="02040503050406030204" pitchFamily="18" charset="0"/>
      <p:regular r:id="rId99"/>
    </p:embeddedFont>
    <p:embeddedFont>
      <p:font typeface="Georgia" panose="02040502050405020303" pitchFamily="18" charset="0"/>
      <p:regular r:id="rId100"/>
      <p:bold r:id="rId101"/>
      <p:italic r:id="rId102"/>
      <p:boldItalic r:id="rId103"/>
    </p:embeddedFont>
    <p:embeddedFont>
      <p:font typeface="Helvetica Neue" panose="020B0604020202020204" charset="0"/>
      <p:bold r:id="rId104"/>
      <p:boldItalic r:id="rId105"/>
    </p:embeddedFont>
    <p:embeddedFont>
      <p:font typeface="Noto Sans Symbols" panose="020B0604020202020204" charset="0"/>
      <p:regular r:id="rId106"/>
      <p:bold r:id="rId107"/>
    </p:embeddedFont>
    <p:embeddedFont>
      <p:font typeface="Roboto" panose="02000000000000000000" pitchFamily="2" charset="0"/>
      <p:regular r:id="rId108"/>
      <p:bold r:id="rId109"/>
      <p:italic r:id="rId110"/>
      <p:boldItalic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6" roundtripDataSignature="AMtx7mgJdjv/PXcWTKX5EhoOLWwnpdYAo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4269BB-845B-4B8E-B7E1-87502A3D4E35}" v="2" dt="2024-03-28T08:30:07.268"/>
  </p1510:revLst>
</p1510:revInfo>
</file>

<file path=ppt/tableStyles.xml><?xml version="1.0" encoding="utf-8"?>
<a:tblStyleLst xmlns:a="http://schemas.openxmlformats.org/drawingml/2006/main" def="{8CB42566-96B8-43C9-902F-E39FE338D6C2}">
  <a:tblStyle styleId="{8CB42566-96B8-43C9-902F-E39FE338D6C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9" autoAdjust="0"/>
    <p:restoredTop sz="94660"/>
  </p:normalViewPr>
  <p:slideViewPr>
    <p:cSldViewPr snapToGrid="0">
      <p:cViewPr varScale="1">
        <p:scale>
          <a:sx n="163" d="100"/>
          <a:sy n="163" d="100"/>
        </p:scale>
        <p:origin x="174"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font" Target="fonts/font1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9.fntdata"/><Relationship Id="rId108" Type="http://schemas.openxmlformats.org/officeDocument/2006/relationships/font" Target="fonts/font14.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12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font" Target="fonts/font10.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4.fntdata"/><Relationship Id="rId121"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X" userId="4be68f9623ba8417" providerId="LiveId" clId="{6267FDAF-FA5F-4451-A212-34BFBA202939}"/>
    <pc:docChg chg="undo custSel modSld">
      <pc:chgData name="Alan X" userId="4be68f9623ba8417" providerId="LiveId" clId="{6267FDAF-FA5F-4451-A212-34BFBA202939}" dt="2024-01-23T07:34:38.859" v="127" actId="1076"/>
      <pc:docMkLst>
        <pc:docMk/>
      </pc:docMkLst>
      <pc:sldChg chg="modSp mod">
        <pc:chgData name="Alan X" userId="4be68f9623ba8417" providerId="LiveId" clId="{6267FDAF-FA5F-4451-A212-34BFBA202939}" dt="2024-01-20T04:53:42.914" v="1" actId="14100"/>
        <pc:sldMkLst>
          <pc:docMk/>
          <pc:sldMk cId="0" sldId="282"/>
        </pc:sldMkLst>
        <pc:spChg chg="mod">
          <ac:chgData name="Alan X" userId="4be68f9623ba8417" providerId="LiveId" clId="{6267FDAF-FA5F-4451-A212-34BFBA202939}" dt="2024-01-20T04:53:42.914" v="1" actId="14100"/>
          <ac:spMkLst>
            <pc:docMk/>
            <pc:sldMk cId="0" sldId="282"/>
            <ac:spMk id="323" creationId="{00000000-0000-0000-0000-000000000000}"/>
          </ac:spMkLst>
        </pc:spChg>
        <pc:picChg chg="mod">
          <ac:chgData name="Alan X" userId="4be68f9623ba8417" providerId="LiveId" clId="{6267FDAF-FA5F-4451-A212-34BFBA202939}" dt="2024-01-20T04:53:31.644" v="0" actId="1076"/>
          <ac:picMkLst>
            <pc:docMk/>
            <pc:sldMk cId="0" sldId="282"/>
            <ac:picMk id="324" creationId="{00000000-0000-0000-0000-000000000000}"/>
          </ac:picMkLst>
        </pc:picChg>
      </pc:sldChg>
      <pc:sldChg chg="modSp mod">
        <pc:chgData name="Alan X" userId="4be68f9623ba8417" providerId="LiveId" clId="{6267FDAF-FA5F-4451-A212-34BFBA202939}" dt="2024-01-20T23:50:33.401" v="3" actId="1076"/>
        <pc:sldMkLst>
          <pc:docMk/>
          <pc:sldMk cId="0" sldId="285"/>
        </pc:sldMkLst>
        <pc:picChg chg="mod">
          <ac:chgData name="Alan X" userId="4be68f9623ba8417" providerId="LiveId" clId="{6267FDAF-FA5F-4451-A212-34BFBA202939}" dt="2024-01-20T23:50:33.401" v="3" actId="1076"/>
          <ac:picMkLst>
            <pc:docMk/>
            <pc:sldMk cId="0" sldId="285"/>
            <ac:picMk id="347" creationId="{00000000-0000-0000-0000-000000000000}"/>
          </ac:picMkLst>
        </pc:picChg>
      </pc:sldChg>
      <pc:sldChg chg="addSp modSp mod">
        <pc:chgData name="Alan X" userId="4be68f9623ba8417" providerId="LiveId" clId="{6267FDAF-FA5F-4451-A212-34BFBA202939}" dt="2024-01-23T07:34:38.859" v="127" actId="1076"/>
        <pc:sldMkLst>
          <pc:docMk/>
          <pc:sldMk cId="0" sldId="304"/>
        </pc:sldMkLst>
        <pc:spChg chg="mod">
          <ac:chgData name="Alan X" userId="4be68f9623ba8417" providerId="LiveId" clId="{6267FDAF-FA5F-4451-A212-34BFBA202939}" dt="2024-01-23T07:27:45.317" v="38" actId="14100"/>
          <ac:spMkLst>
            <pc:docMk/>
            <pc:sldMk cId="0" sldId="304"/>
            <ac:spMk id="490" creationId="{00000000-0000-0000-0000-000000000000}"/>
          </ac:spMkLst>
        </pc:spChg>
        <pc:spChg chg="mod">
          <ac:chgData name="Alan X" userId="4be68f9623ba8417" providerId="LiveId" clId="{6267FDAF-FA5F-4451-A212-34BFBA202939}" dt="2024-01-23T07:28:24.367" v="68" actId="20577"/>
          <ac:spMkLst>
            <pc:docMk/>
            <pc:sldMk cId="0" sldId="304"/>
            <ac:spMk id="495" creationId="{00000000-0000-0000-0000-000000000000}"/>
          </ac:spMkLst>
        </pc:spChg>
        <pc:spChg chg="mod">
          <ac:chgData name="Alan X" userId="4be68f9623ba8417" providerId="LiveId" clId="{6267FDAF-FA5F-4451-A212-34BFBA202939}" dt="2024-01-23T07:29:13.754" v="81" actId="1076"/>
          <ac:spMkLst>
            <pc:docMk/>
            <pc:sldMk cId="0" sldId="304"/>
            <ac:spMk id="496" creationId="{00000000-0000-0000-0000-000000000000}"/>
          </ac:spMkLst>
        </pc:spChg>
        <pc:spChg chg="mod">
          <ac:chgData name="Alan X" userId="4be68f9623ba8417" providerId="LiveId" clId="{6267FDAF-FA5F-4451-A212-34BFBA202939}" dt="2024-01-23T07:34:32.877" v="126" actId="1076"/>
          <ac:spMkLst>
            <pc:docMk/>
            <pc:sldMk cId="0" sldId="304"/>
            <ac:spMk id="498" creationId="{00000000-0000-0000-0000-000000000000}"/>
          </ac:spMkLst>
        </pc:spChg>
        <pc:spChg chg="mod">
          <ac:chgData name="Alan X" userId="4be68f9623ba8417" providerId="LiveId" clId="{6267FDAF-FA5F-4451-A212-34BFBA202939}" dt="2024-01-23T07:32:01.248" v="97" actId="1076"/>
          <ac:spMkLst>
            <pc:docMk/>
            <pc:sldMk cId="0" sldId="304"/>
            <ac:spMk id="499" creationId="{00000000-0000-0000-0000-000000000000}"/>
          </ac:spMkLst>
        </pc:spChg>
        <pc:spChg chg="mod">
          <ac:chgData name="Alan X" userId="4be68f9623ba8417" providerId="LiveId" clId="{6267FDAF-FA5F-4451-A212-34BFBA202939}" dt="2024-01-23T07:34:38.859" v="127" actId="1076"/>
          <ac:spMkLst>
            <pc:docMk/>
            <pc:sldMk cId="0" sldId="304"/>
            <ac:spMk id="500" creationId="{00000000-0000-0000-0000-000000000000}"/>
          </ac:spMkLst>
        </pc:spChg>
        <pc:spChg chg="mod">
          <ac:chgData name="Alan X" userId="4be68f9623ba8417" providerId="LiveId" clId="{6267FDAF-FA5F-4451-A212-34BFBA202939}" dt="2024-01-23T07:33:25.932" v="113" actId="13926"/>
          <ac:spMkLst>
            <pc:docMk/>
            <pc:sldMk cId="0" sldId="304"/>
            <ac:spMk id="501" creationId="{00000000-0000-0000-0000-000000000000}"/>
          </ac:spMkLst>
        </pc:spChg>
        <pc:spChg chg="mod">
          <ac:chgData name="Alan X" userId="4be68f9623ba8417" providerId="LiveId" clId="{6267FDAF-FA5F-4451-A212-34BFBA202939}" dt="2024-01-23T07:34:11.425" v="124" actId="1076"/>
          <ac:spMkLst>
            <pc:docMk/>
            <pc:sldMk cId="0" sldId="304"/>
            <ac:spMk id="502" creationId="{00000000-0000-0000-0000-000000000000}"/>
          </ac:spMkLst>
        </pc:spChg>
        <pc:spChg chg="mod">
          <ac:chgData name="Alan X" userId="4be68f9623ba8417" providerId="LiveId" clId="{6267FDAF-FA5F-4451-A212-34BFBA202939}" dt="2024-01-23T07:29:21.807" v="82" actId="1076"/>
          <ac:spMkLst>
            <pc:docMk/>
            <pc:sldMk cId="0" sldId="304"/>
            <ac:spMk id="503" creationId="{00000000-0000-0000-0000-000000000000}"/>
          </ac:spMkLst>
        </pc:spChg>
        <pc:picChg chg="add mod">
          <ac:chgData name="Alan X" userId="4be68f9623ba8417" providerId="LiveId" clId="{6267FDAF-FA5F-4451-A212-34BFBA202939}" dt="2024-01-23T07:28:02.001" v="42" actId="1076"/>
          <ac:picMkLst>
            <pc:docMk/>
            <pc:sldMk cId="0" sldId="304"/>
            <ac:picMk id="2" creationId="{25854125-C77B-A694-B06F-ED032187344A}"/>
          </ac:picMkLst>
        </pc:picChg>
        <pc:picChg chg="mod">
          <ac:chgData name="Alan X" userId="4be68f9623ba8417" providerId="LiveId" clId="{6267FDAF-FA5F-4451-A212-34BFBA202939}" dt="2024-01-23T07:28:12.161" v="44" actId="1076"/>
          <ac:picMkLst>
            <pc:docMk/>
            <pc:sldMk cId="0" sldId="304"/>
            <ac:picMk id="491" creationId="{00000000-0000-0000-0000-000000000000}"/>
          </ac:picMkLst>
        </pc:picChg>
        <pc:picChg chg="mod">
          <ac:chgData name="Alan X" userId="4be68f9623ba8417" providerId="LiveId" clId="{6267FDAF-FA5F-4451-A212-34BFBA202939}" dt="2024-01-23T07:27:48.023" v="39" actId="1076"/>
          <ac:picMkLst>
            <pc:docMk/>
            <pc:sldMk cId="0" sldId="304"/>
            <ac:picMk id="492" creationId="{00000000-0000-0000-0000-000000000000}"/>
          </ac:picMkLst>
        </pc:picChg>
        <pc:picChg chg="mod">
          <ac:chgData name="Alan X" userId="4be68f9623ba8417" providerId="LiveId" clId="{6267FDAF-FA5F-4451-A212-34BFBA202939}" dt="2024-01-23T07:29:32.323" v="85" actId="1076"/>
          <ac:picMkLst>
            <pc:docMk/>
            <pc:sldMk cId="0" sldId="304"/>
            <ac:picMk id="493" creationId="{00000000-0000-0000-0000-000000000000}"/>
          </ac:picMkLst>
        </pc:picChg>
        <pc:picChg chg="mod">
          <ac:chgData name="Alan X" userId="4be68f9623ba8417" providerId="LiveId" clId="{6267FDAF-FA5F-4451-A212-34BFBA202939}" dt="2024-01-23T07:29:28.207" v="84" actId="1076"/>
          <ac:picMkLst>
            <pc:docMk/>
            <pc:sldMk cId="0" sldId="304"/>
            <ac:picMk id="494" creationId="{00000000-0000-0000-0000-000000000000}"/>
          </ac:picMkLst>
        </pc:picChg>
        <pc:picChg chg="mod">
          <ac:chgData name="Alan X" userId="4be68f9623ba8417" providerId="LiveId" clId="{6267FDAF-FA5F-4451-A212-34BFBA202939}" dt="2024-01-23T07:29:26.011" v="83" actId="1076"/>
          <ac:picMkLst>
            <pc:docMk/>
            <pc:sldMk cId="0" sldId="304"/>
            <ac:picMk id="497" creationId="{00000000-0000-0000-0000-000000000000}"/>
          </ac:picMkLst>
        </pc:picChg>
      </pc:sldChg>
      <pc:sldChg chg="modSp mod">
        <pc:chgData name="Alan X" userId="4be68f9623ba8417" providerId="LiveId" clId="{6267FDAF-FA5F-4451-A212-34BFBA202939}" dt="2024-01-23T07:19:09.132" v="37" actId="1076"/>
        <pc:sldMkLst>
          <pc:docMk/>
          <pc:sldMk cId="0" sldId="305"/>
        </pc:sldMkLst>
        <pc:spChg chg="mod">
          <ac:chgData name="Alan X" userId="4be68f9623ba8417" providerId="LiveId" clId="{6267FDAF-FA5F-4451-A212-34BFBA202939}" dt="2024-01-23T07:19:09.132" v="37" actId="1076"/>
          <ac:spMkLst>
            <pc:docMk/>
            <pc:sldMk cId="0" sldId="305"/>
            <ac:spMk id="515" creationId="{00000000-0000-0000-0000-000000000000}"/>
          </ac:spMkLst>
        </pc:spChg>
      </pc:sldChg>
      <pc:sldChg chg="modSp mod">
        <pc:chgData name="Alan X" userId="4be68f9623ba8417" providerId="LiveId" clId="{6267FDAF-FA5F-4451-A212-34BFBA202939}" dt="2024-01-23T07:16:35.998" v="36" actId="14100"/>
        <pc:sldMkLst>
          <pc:docMk/>
          <pc:sldMk cId="0" sldId="307"/>
        </pc:sldMkLst>
        <pc:spChg chg="mod">
          <ac:chgData name="Alan X" userId="4be68f9623ba8417" providerId="LiveId" clId="{6267FDAF-FA5F-4451-A212-34BFBA202939}" dt="2024-01-23T07:16:35.998" v="36" actId="14100"/>
          <ac:spMkLst>
            <pc:docMk/>
            <pc:sldMk cId="0" sldId="307"/>
            <ac:spMk id="541" creationId="{00000000-0000-0000-0000-000000000000}"/>
          </ac:spMkLst>
        </pc:spChg>
        <pc:picChg chg="mod">
          <ac:chgData name="Alan X" userId="4be68f9623ba8417" providerId="LiveId" clId="{6267FDAF-FA5F-4451-A212-34BFBA202939}" dt="2024-01-23T07:16:35.998" v="36" actId="14100"/>
          <ac:picMkLst>
            <pc:docMk/>
            <pc:sldMk cId="0" sldId="307"/>
            <ac:picMk id="542" creationId="{00000000-0000-0000-0000-000000000000}"/>
          </ac:picMkLst>
        </pc:picChg>
      </pc:sldChg>
    </pc:docChg>
  </pc:docChgLst>
  <pc:docChgLst>
    <pc:chgData name="Alan X" userId="4be68f9623ba8417" providerId="LiveId" clId="{9B4269BB-845B-4B8E-B7E1-87502A3D4E35}"/>
    <pc:docChg chg="modSld">
      <pc:chgData name="Alan X" userId="4be68f9623ba8417" providerId="LiveId" clId="{9B4269BB-845B-4B8E-B7E1-87502A3D4E35}" dt="2024-03-30T00:17:24.525" v="67" actId="14100"/>
      <pc:docMkLst>
        <pc:docMk/>
      </pc:docMkLst>
      <pc:sldChg chg="modSp mod">
        <pc:chgData name="Alan X" userId="4be68f9623ba8417" providerId="LiveId" clId="{9B4269BB-845B-4B8E-B7E1-87502A3D4E35}" dt="2024-03-25T00:01:24.349" v="66" actId="14100"/>
        <pc:sldMkLst>
          <pc:docMk/>
          <pc:sldMk cId="0" sldId="266"/>
        </pc:sldMkLst>
        <pc:picChg chg="mod">
          <ac:chgData name="Alan X" userId="4be68f9623ba8417" providerId="LiveId" clId="{9B4269BB-845B-4B8E-B7E1-87502A3D4E35}" dt="2024-03-25T00:01:24.349" v="66" actId="14100"/>
          <ac:picMkLst>
            <pc:docMk/>
            <pc:sldMk cId="0" sldId="266"/>
            <ac:picMk id="179" creationId="{00000000-0000-0000-0000-000000000000}"/>
          </ac:picMkLst>
        </pc:picChg>
      </pc:sldChg>
      <pc:sldChg chg="modSp mod">
        <pc:chgData name="Alan X" userId="4be68f9623ba8417" providerId="LiveId" clId="{9B4269BB-845B-4B8E-B7E1-87502A3D4E35}" dt="2024-03-02T21:57:05.439" v="58" actId="20577"/>
        <pc:sldMkLst>
          <pc:docMk/>
          <pc:sldMk cId="0" sldId="268"/>
        </pc:sldMkLst>
        <pc:spChg chg="mod">
          <ac:chgData name="Alan X" userId="4be68f9623ba8417" providerId="LiveId" clId="{9B4269BB-845B-4B8E-B7E1-87502A3D4E35}" dt="2024-03-02T21:57:05.439" v="58" actId="20577"/>
          <ac:spMkLst>
            <pc:docMk/>
            <pc:sldMk cId="0" sldId="268"/>
            <ac:spMk id="194" creationId="{00000000-0000-0000-0000-000000000000}"/>
          </ac:spMkLst>
        </pc:spChg>
        <pc:picChg chg="mod">
          <ac:chgData name="Alan X" userId="4be68f9623ba8417" providerId="LiveId" clId="{9B4269BB-845B-4B8E-B7E1-87502A3D4E35}" dt="2024-03-02T21:56:47.500" v="54" actId="1076"/>
          <ac:picMkLst>
            <pc:docMk/>
            <pc:sldMk cId="0" sldId="268"/>
            <ac:picMk id="195" creationId="{00000000-0000-0000-0000-000000000000}"/>
          </ac:picMkLst>
        </pc:picChg>
        <pc:picChg chg="mod">
          <ac:chgData name="Alan X" userId="4be68f9623ba8417" providerId="LiveId" clId="{9B4269BB-845B-4B8E-B7E1-87502A3D4E35}" dt="2024-03-02T21:56:42.417" v="52" actId="1076"/>
          <ac:picMkLst>
            <pc:docMk/>
            <pc:sldMk cId="0" sldId="268"/>
            <ac:picMk id="196" creationId="{00000000-0000-0000-0000-000000000000}"/>
          </ac:picMkLst>
        </pc:picChg>
      </pc:sldChg>
      <pc:sldChg chg="modSp mod">
        <pc:chgData name="Alan X" userId="4be68f9623ba8417" providerId="LiveId" clId="{9B4269BB-845B-4B8E-B7E1-87502A3D4E35}" dt="2024-03-30T00:17:24.525" v="67" actId="14100"/>
        <pc:sldMkLst>
          <pc:docMk/>
          <pc:sldMk cId="0" sldId="269"/>
        </pc:sldMkLst>
        <pc:picChg chg="mod">
          <ac:chgData name="Alan X" userId="4be68f9623ba8417" providerId="LiveId" clId="{9B4269BB-845B-4B8E-B7E1-87502A3D4E35}" dt="2024-03-30T00:17:24.525" v="67" actId="14100"/>
          <ac:picMkLst>
            <pc:docMk/>
            <pc:sldMk cId="0" sldId="269"/>
            <ac:picMk id="203" creationId="{00000000-0000-0000-0000-000000000000}"/>
          </ac:picMkLst>
        </pc:picChg>
      </pc:sldChg>
      <pc:sldChg chg="modSp mod">
        <pc:chgData name="Alan X" userId="4be68f9623ba8417" providerId="LiveId" clId="{9B4269BB-845B-4B8E-B7E1-87502A3D4E35}" dt="2024-01-30T05:26:11.163" v="0" actId="1076"/>
        <pc:sldMkLst>
          <pc:docMk/>
          <pc:sldMk cId="0" sldId="270"/>
        </pc:sldMkLst>
        <pc:picChg chg="mod">
          <ac:chgData name="Alan X" userId="4be68f9623ba8417" providerId="LiveId" clId="{9B4269BB-845B-4B8E-B7E1-87502A3D4E35}" dt="2024-01-30T05:26:11.163" v="0" actId="1076"/>
          <ac:picMkLst>
            <pc:docMk/>
            <pc:sldMk cId="0" sldId="270"/>
            <ac:picMk id="210" creationId="{00000000-0000-0000-0000-000000000000}"/>
          </ac:picMkLst>
        </pc:picChg>
      </pc:sldChg>
      <pc:sldChg chg="modSp mod">
        <pc:chgData name="Alan X" userId="4be68f9623ba8417" providerId="LiveId" clId="{9B4269BB-845B-4B8E-B7E1-87502A3D4E35}" dt="2024-02-13T02:59:11.476" v="51" actId="20577"/>
        <pc:sldMkLst>
          <pc:docMk/>
          <pc:sldMk cId="0" sldId="271"/>
        </pc:sldMkLst>
        <pc:spChg chg="mod">
          <ac:chgData name="Alan X" userId="4be68f9623ba8417" providerId="LiveId" clId="{9B4269BB-845B-4B8E-B7E1-87502A3D4E35}" dt="2024-02-13T02:59:11.476" v="51" actId="20577"/>
          <ac:spMkLst>
            <pc:docMk/>
            <pc:sldMk cId="0" sldId="271"/>
            <ac:spMk id="216" creationId="{00000000-0000-0000-0000-000000000000}"/>
          </ac:spMkLst>
        </pc:spChg>
        <pc:picChg chg="mod">
          <ac:chgData name="Alan X" userId="4be68f9623ba8417" providerId="LiveId" clId="{9B4269BB-845B-4B8E-B7E1-87502A3D4E35}" dt="2024-01-30T05:26:49.808" v="1" actId="1076"/>
          <ac:picMkLst>
            <pc:docMk/>
            <pc:sldMk cId="0" sldId="271"/>
            <ac:picMk id="223" creationId="{00000000-0000-0000-0000-000000000000}"/>
          </ac:picMkLst>
        </pc:picChg>
      </pc:sldChg>
      <pc:sldChg chg="modSp mod">
        <pc:chgData name="Alan X" userId="4be68f9623ba8417" providerId="LiveId" clId="{9B4269BB-845B-4B8E-B7E1-87502A3D4E35}" dt="2024-02-11T08:18:04.325" v="3" actId="1076"/>
        <pc:sldMkLst>
          <pc:docMk/>
          <pc:sldMk cId="0" sldId="287"/>
        </pc:sldMkLst>
        <pc:picChg chg="mod">
          <ac:chgData name="Alan X" userId="4be68f9623ba8417" providerId="LiveId" clId="{9B4269BB-845B-4B8E-B7E1-87502A3D4E35}" dt="2024-02-11T08:18:04.325" v="3" actId="1076"/>
          <ac:picMkLst>
            <pc:docMk/>
            <pc:sldMk cId="0" sldId="287"/>
            <ac:picMk id="362" creationId="{00000000-0000-0000-0000-000000000000}"/>
          </ac:picMkLst>
        </pc:picChg>
        <pc:picChg chg="mod">
          <ac:chgData name="Alan X" userId="4be68f9623ba8417" providerId="LiveId" clId="{9B4269BB-845B-4B8E-B7E1-87502A3D4E35}" dt="2024-02-11T08:17:59.420" v="2" actId="1076"/>
          <ac:picMkLst>
            <pc:docMk/>
            <pc:sldMk cId="0" sldId="287"/>
            <ac:picMk id="363" creationId="{00000000-0000-0000-0000-000000000000}"/>
          </ac:picMkLst>
        </pc:picChg>
      </pc:sldChg>
      <pc:sldChg chg="addSp mod">
        <pc:chgData name="Alan X" userId="4be68f9623ba8417" providerId="LiveId" clId="{9B4269BB-845B-4B8E-B7E1-87502A3D4E35}" dt="2024-03-12T05:47:40.597" v="63" actId="22"/>
        <pc:sldMkLst>
          <pc:docMk/>
          <pc:sldMk cId="0" sldId="307"/>
        </pc:sldMkLst>
        <pc:picChg chg="add">
          <ac:chgData name="Alan X" userId="4be68f9623ba8417" providerId="LiveId" clId="{9B4269BB-845B-4B8E-B7E1-87502A3D4E35}" dt="2024-03-12T05:47:40.597" v="63" actId="22"/>
          <ac:picMkLst>
            <pc:docMk/>
            <pc:sldMk cId="0" sldId="307"/>
            <ac:picMk id="3" creationId="{1182B3C4-7BAD-9371-333C-29A0E64ACFBD}"/>
          </ac:picMkLst>
        </pc:picChg>
      </pc:sldChg>
      <pc:sldChg chg="modSp mod">
        <pc:chgData name="Alan X" userId="4be68f9623ba8417" providerId="LiveId" clId="{9B4269BB-845B-4B8E-B7E1-87502A3D4E35}" dt="2024-03-11T20:20:41.804" v="62" actId="1076"/>
        <pc:sldMkLst>
          <pc:docMk/>
          <pc:sldMk cId="0" sldId="314"/>
        </pc:sldMkLst>
        <pc:picChg chg="mod">
          <ac:chgData name="Alan X" userId="4be68f9623ba8417" providerId="LiveId" clId="{9B4269BB-845B-4B8E-B7E1-87502A3D4E35}" dt="2024-03-11T20:20:41.804" v="62" actId="1076"/>
          <ac:picMkLst>
            <pc:docMk/>
            <pc:sldMk cId="0" sldId="314"/>
            <ac:picMk id="59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1"/>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1-  use email for comments/feedback       historical approach</a:t>
            </a:r>
            <a:endParaRPr/>
          </a:p>
        </p:txBody>
      </p:sp>
      <p:sp>
        <p:nvSpPr>
          <p:cNvPr id="87" name="Google Shape;87;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6- Ad    link to copy  in cloud       Galileo cited as proof of sci over religion?!</a:t>
            </a:r>
            <a:endParaRPr/>
          </a:p>
          <a:p>
            <a:pPr marL="0" lvl="0" indent="0" algn="l" rtl="0">
              <a:spcBef>
                <a:spcPts val="0"/>
              </a:spcBef>
              <a:spcAft>
                <a:spcPts val="0"/>
              </a:spcAft>
              <a:buNone/>
            </a:pPr>
            <a:r>
              <a:rPr lang="en-US"/>
              <a:t>Joshua’s  long day      </a:t>
            </a:r>
            <a:r>
              <a:rPr lang="en-US" b="0" i="0">
                <a:solidFill>
                  <a:srgbClr val="4D5156"/>
                </a:solidFill>
                <a:latin typeface="Roboto"/>
                <a:ea typeface="Roboto"/>
                <a:cs typeface="Roboto"/>
                <a:sym typeface="Roboto"/>
              </a:rPr>
              <a:t>Hezekiah  shadow on temple steps. </a:t>
            </a:r>
            <a:endParaRPr/>
          </a:p>
        </p:txBody>
      </p:sp>
      <p:sp>
        <p:nvSpPr>
          <p:cNvPr id="167" name="Google Shape;167;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1: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10- MS proof of HC: HC  done in April     HW: find the GC model ref ….. theta same for both    </a:t>
            </a:r>
            <a:endParaRPr/>
          </a:p>
          <a:p>
            <a:pPr marL="0" lvl="0" indent="0" algn="l" rtl="0">
              <a:spcBef>
                <a:spcPts val="0"/>
              </a:spcBef>
              <a:spcAft>
                <a:spcPts val="0"/>
              </a:spcAft>
              <a:buNone/>
            </a:pPr>
            <a:r>
              <a:rPr lang="en-US"/>
              <a:t>An example of kine…so relative measurement. </a:t>
            </a:r>
            <a:endParaRPr/>
          </a:p>
        </p:txBody>
      </p:sp>
      <p:sp>
        <p:nvSpPr>
          <p:cNvPr id="174" name="Google Shape;174;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2: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7- Bradley  …Latitude dependence   HC proof?   Applies to all stars        truth : Airy’s failure </a:t>
            </a:r>
            <a:endParaRPr/>
          </a:p>
        </p:txBody>
      </p:sp>
      <p:sp>
        <p:nvSpPr>
          <p:cNvPr id="183" name="Google Shape;183;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2" name="Google Shape;192;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4: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9" name="Google Shape;199;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5: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8-  2 Vea causes tilt   3 Vae causes tilt   4 water =&gt; &lt;c  5 prediction  6 actual </a:t>
            </a:r>
            <a:endParaRPr/>
          </a:p>
          <a:p>
            <a:pPr marL="0" lvl="0" indent="0" algn="l" rtl="0">
              <a:spcBef>
                <a:spcPts val="0"/>
              </a:spcBef>
              <a:spcAft>
                <a:spcPts val="0"/>
              </a:spcAft>
              <a:buNone/>
            </a:pPr>
            <a:r>
              <a:rPr lang="en-US"/>
              <a:t>Proof:  aether wind exists  &amp;   earth at rest     simple yet ignored. </a:t>
            </a:r>
            <a:endParaRPr/>
          </a:p>
        </p:txBody>
      </p:sp>
      <p:sp>
        <p:nvSpPr>
          <p:cNvPr id="207" name="Google Shape;207;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6: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8-  2 Vea causes tilt   3 Vae causes tilt   4 water =&gt; &lt;c  5 prediction  6 actual </a:t>
            </a:r>
            <a:endParaRPr/>
          </a:p>
          <a:p>
            <a:pPr marL="0" lvl="0" indent="0" algn="l" rtl="0">
              <a:spcBef>
                <a:spcPts val="0"/>
              </a:spcBef>
              <a:spcAft>
                <a:spcPts val="0"/>
              </a:spcAft>
              <a:buNone/>
            </a:pPr>
            <a:r>
              <a:rPr lang="en-US"/>
              <a:t>Proof:  aether wind exists  &amp;   earth at rest     simple yet ignored. </a:t>
            </a:r>
            <a:endParaRPr/>
          </a:p>
        </p:txBody>
      </p:sp>
      <p:sp>
        <p:nvSpPr>
          <p:cNvPr id="214" name="Google Shape;214;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7: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No aether      </a:t>
            </a:r>
            <a:endParaRPr/>
          </a:p>
        </p:txBody>
      </p:sp>
      <p:sp>
        <p:nvSpPr>
          <p:cNvPr id="244" name="Google Shape;244;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8: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 Jets:  solar powered? ….entropy.   Stops at night?  Faster than earth rotates! …. </a:t>
            </a:r>
            <a:endParaRPr/>
          </a:p>
        </p:txBody>
      </p:sp>
      <p:sp>
        <p:nvSpPr>
          <p:cNvPr id="253" name="Google Shape;253;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9: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2" name="Google Shape;262;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    fallacies:   Occam’s Razor?          Sci is sole path to truth…..science vs tech</a:t>
            </a:r>
            <a:endParaRPr/>
          </a:p>
          <a:p>
            <a:pPr marL="0" lvl="0" indent="0" algn="l" rtl="0">
              <a:spcBef>
                <a:spcPts val="0"/>
              </a:spcBef>
              <a:spcAft>
                <a:spcPts val="0"/>
              </a:spcAft>
              <a:buNone/>
            </a:pPr>
            <a:r>
              <a:rPr lang="en-US"/>
              <a:t>  ….some evidence, not all     ….. Philo errors      inductive =&gt; weak</a:t>
            </a:r>
            <a:endParaRPr/>
          </a:p>
          <a:p>
            <a:pPr marL="0" lvl="0" indent="0" algn="l" rtl="0">
              <a:spcBef>
                <a:spcPts val="0"/>
              </a:spcBef>
              <a:spcAft>
                <a:spcPts val="0"/>
              </a:spcAft>
              <a:buNone/>
            </a:pPr>
            <a:endParaRPr/>
          </a:p>
        </p:txBody>
      </p:sp>
      <p:sp>
        <p:nvSpPr>
          <p:cNvPr id="94" name="Google Shape;94;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0: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9" name="Google Shape;269;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7" name="Google Shape;277;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2: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32- aether drag   1975 </a:t>
            </a:r>
            <a:endParaRPr/>
          </a:p>
        </p:txBody>
      </p:sp>
      <p:sp>
        <p:nvSpPr>
          <p:cNvPr id="284" name="Google Shape;284;p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3: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33- water drags aether</a:t>
            </a:r>
            <a:endParaRPr/>
          </a:p>
        </p:txBody>
      </p:sp>
      <p:sp>
        <p:nvSpPr>
          <p:cNvPr id="292" name="Google Shape;292;p2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4: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35-   radio waves    air and humidity cause graph errors     varies with height(gravity)  and time. </a:t>
            </a:r>
            <a:endParaRPr/>
          </a:p>
          <a:p>
            <a:pPr marL="0" lvl="0" indent="0" algn="l" rtl="0">
              <a:spcBef>
                <a:spcPts val="0"/>
              </a:spcBef>
              <a:spcAft>
                <a:spcPts val="0"/>
              </a:spcAft>
              <a:buNone/>
            </a:pPr>
            <a:r>
              <a:rPr lang="en-US"/>
              <a:t> gravity is static aether,   aether winds  have stellar sources. </a:t>
            </a:r>
            <a:endParaRPr/>
          </a:p>
        </p:txBody>
      </p:sp>
      <p:sp>
        <p:nvSpPr>
          <p:cNvPr id="300" name="Google Shape;300;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5: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9" name="Google Shape;309;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6: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6" name="Google Shape;316;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7: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1" name="Google Shape;321;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8: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18-  aether test… Ʇ beams</a:t>
            </a:r>
            <a:endParaRPr/>
          </a:p>
        </p:txBody>
      </p:sp>
      <p:sp>
        <p:nvSpPr>
          <p:cNvPr id="328" name="Google Shape;328;p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9: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19-  null!     30 km/s  expected…   MS crisis : Earth speed = zero!    ALFA:  w 5 km/s wave.    Miller et al.. </a:t>
            </a:r>
            <a:endParaRPr/>
          </a:p>
        </p:txBody>
      </p:sp>
      <p:sp>
        <p:nvSpPr>
          <p:cNvPr id="337" name="Google Shape;337;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200"/>
              <a:buFont typeface="Calibri"/>
              <a:buNone/>
            </a:pPr>
            <a:r>
              <a:rPr lang="en-US"/>
              <a:t>3-   aberrations: Physics only….upside down…   sci analyzes ‘how does it work?’  ;                     theo integrates “what does it mean?’</a:t>
            </a:r>
            <a:endParaRPr/>
          </a:p>
          <a:p>
            <a:pPr marL="0" lvl="0" indent="0" algn="l" rtl="0">
              <a:spcBef>
                <a:spcPts val="0"/>
              </a:spcBef>
              <a:spcAft>
                <a:spcPts val="0"/>
              </a:spcAft>
              <a:buClr>
                <a:schemeClr val="dk1"/>
              </a:buClr>
              <a:buSzPts val="1200"/>
              <a:buFont typeface="Calibri"/>
              <a:buNone/>
            </a:pPr>
            <a:r>
              <a:rPr lang="en-US"/>
              <a:t>Potential PS topics :   Philo &amp; Theo:   Realism  in Genesis    Wolfgang :”Theistic evolution”</a:t>
            </a:r>
            <a:endParaRPr/>
          </a:p>
          <a:p>
            <a:pPr marL="0" lvl="0" indent="0" algn="l" rtl="0">
              <a:spcBef>
                <a:spcPts val="0"/>
              </a:spcBef>
              <a:spcAft>
                <a:spcPts val="0"/>
              </a:spcAft>
              <a:buClr>
                <a:schemeClr val="dk1"/>
              </a:buClr>
              <a:buSzPts val="1200"/>
              <a:buFont typeface="Calibri"/>
              <a:buNone/>
            </a:pPr>
            <a:r>
              <a:rPr lang="en-US"/>
              <a:t>                                   St Hildegard’s Cosmology in Genesis and Science   distro Hild…notes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05" name="Google Shape;105;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0: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4" name="Google Shape;344;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31: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1" name="Google Shape;351;p3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32: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36-  MS: proof earth rotates, like FP…. Sagnac type      does prove SoL &lt;&gt; c </a:t>
            </a:r>
            <a:endParaRPr/>
          </a:p>
        </p:txBody>
      </p:sp>
      <p:sp>
        <p:nvSpPr>
          <p:cNvPr id="359" name="Google Shape;359;p3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33: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34- </a:t>
            </a:r>
            <a:endParaRPr/>
          </a:p>
        </p:txBody>
      </p:sp>
      <p:sp>
        <p:nvSpPr>
          <p:cNvPr id="367" name="Google Shape;367;p3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4: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20-   </a:t>
            </a:r>
            <a:endParaRPr/>
          </a:p>
        </p:txBody>
      </p:sp>
      <p:sp>
        <p:nvSpPr>
          <p:cNvPr id="376" name="Google Shape;376;p3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35: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21-</a:t>
            </a:r>
            <a:endParaRPr/>
          </a:p>
        </p:txBody>
      </p:sp>
      <p:sp>
        <p:nvSpPr>
          <p:cNvPr id="383" name="Google Shape;383;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6: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8" name="Google Shape;388;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7: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7" name="Google Shape;397;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8: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3" name="Google Shape;403;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9: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39-   1913   refutes SR   used in tech, but not understood…nav:  vector eqn</a:t>
            </a:r>
            <a:endParaRPr/>
          </a:p>
        </p:txBody>
      </p:sp>
      <p:sp>
        <p:nvSpPr>
          <p:cNvPr id="410" name="Google Shape;410;p3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 57- MS: thought   DS: obstacles …  CW vs CCW…   like repel…MS separates the 2  types </a:t>
            </a:r>
            <a:endParaRPr/>
          </a:p>
          <a:p>
            <a:pPr marL="0" lvl="0" indent="0" algn="l" rtl="0">
              <a:spcBef>
                <a:spcPts val="0"/>
              </a:spcBef>
              <a:spcAft>
                <a:spcPts val="0"/>
              </a:spcAft>
              <a:buNone/>
            </a:pPr>
            <a:r>
              <a:rPr lang="en-US"/>
              <a:t>Many vortex = turbulence/chaos</a:t>
            </a:r>
            <a:endParaRPr/>
          </a:p>
        </p:txBody>
      </p:sp>
      <p:sp>
        <p:nvSpPr>
          <p:cNvPr id="118" name="Google Shape;118;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0: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19" name="Google Shape;419;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1: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25" name="Google Shape;425;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2: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34" name="Google Shape;434;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3: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2" name="Google Shape;442;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4: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9" name="Google Shape;449;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5: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54" name="Google Shape;454;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46: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   Tycho model……like angelic shooting gallery.     Animal names   …control Sun &amp; Moon, planets, moons , etc</a:t>
            </a:r>
            <a:endParaRPr/>
          </a:p>
        </p:txBody>
      </p:sp>
      <p:sp>
        <p:nvSpPr>
          <p:cNvPr id="463" name="Google Shape;463;p4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47: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  theo, bio, music, cosmology…     HC is Newtonian    in GC – spinor is aether wind</a:t>
            </a:r>
            <a:endParaRPr/>
          </a:p>
        </p:txBody>
      </p:sp>
      <p:sp>
        <p:nvSpPr>
          <p:cNvPr id="472" name="Google Shape;472;p4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8: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0" name="Google Shape;480;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49: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11- Imp: water used as force detector.. =&gt; delay..B frame: when Vwater = Vbucket…MS resp ?</a:t>
            </a:r>
            <a:endParaRPr/>
          </a:p>
          <a:p>
            <a:pPr marL="0" lvl="0" indent="0" algn="l" rtl="0">
              <a:spcBef>
                <a:spcPts val="0"/>
              </a:spcBef>
              <a:spcAft>
                <a:spcPts val="0"/>
              </a:spcAft>
              <a:buNone/>
            </a:pPr>
            <a:r>
              <a:rPr lang="en-US"/>
              <a:t>Extend to all possible buckets…m,r,D….  =&gt; ECEF inertial frame</a:t>
            </a:r>
            <a:endParaRPr/>
          </a:p>
        </p:txBody>
      </p:sp>
      <p:sp>
        <p:nvSpPr>
          <p:cNvPr id="487" name="Google Shape;487;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50: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12- MS solution:  find f in lab, then insert in bucket frame…….     my reaction to 1</a:t>
            </a:r>
            <a:r>
              <a:rPr lang="en-US" baseline="30000"/>
              <a:t>st</a:t>
            </a:r>
            <a:r>
              <a:rPr lang="en-US"/>
              <a:t> hearing. </a:t>
            </a:r>
            <a:endParaRPr/>
          </a:p>
        </p:txBody>
      </p:sp>
      <p:sp>
        <p:nvSpPr>
          <p:cNvPr id="507" name="Google Shape;507;p5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51: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13-   So…In star frame: forces due to earth! </a:t>
            </a:r>
            <a:endParaRPr/>
          </a:p>
        </p:txBody>
      </p:sp>
      <p:sp>
        <p:nvSpPr>
          <p:cNvPr id="527" name="Google Shape;527;p5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52: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14-      Reverse fake </a:t>
            </a:r>
            <a:r>
              <a:rPr lang="en-US" dirty="0" err="1"/>
              <a:t>force,,,,,force</a:t>
            </a:r>
            <a:r>
              <a:rPr lang="en-US" dirty="0"/>
              <a:t> predicted, but none felt …  extends NB  to linear forces</a:t>
            </a:r>
            <a:endParaRPr dirty="0"/>
          </a:p>
        </p:txBody>
      </p:sp>
      <p:sp>
        <p:nvSpPr>
          <p:cNvPr id="539" name="Google Shape;539;p5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53: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15-  motion abstraction:    more math than physics.   Circle could be galaxy …or electron…..  Not exp vs theo physics. </a:t>
            </a:r>
            <a:endParaRPr/>
          </a:p>
        </p:txBody>
      </p:sp>
      <p:sp>
        <p:nvSpPr>
          <p:cNvPr id="546" name="Google Shape;546;p5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54: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16-  note: gen. coordinates assumption  is cause of false frame independence …... </a:t>
            </a:r>
            <a:endParaRPr/>
          </a:p>
        </p:txBody>
      </p:sp>
      <p:sp>
        <p:nvSpPr>
          <p:cNvPr id="555" name="Google Shape;555;p5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5: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61" name="Google Shape;561;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56: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71" name="Google Shape;571;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57: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79" name="Google Shape;579;p5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8: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86" name="Google Shape;586;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59: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17- Vd,m  SR prediction….refutes relativity cause of EMF…same as mechanics!   Generator! ….    MS:  relative motion of D and M</a:t>
            </a:r>
            <a:endParaRPr/>
          </a:p>
        </p:txBody>
      </p:sp>
      <p:sp>
        <p:nvSpPr>
          <p:cNvPr id="593" name="Google Shape;593;p5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0: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0" name="Google Shape;600;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61: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5" name="Google Shape;605;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62: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22-  diag 1  SoL = c +- v ….  diag 2: blue line    SR   d= ct   ALFA or ECEF:  d= (c +_ vsinθt</a:t>
            </a:r>
            <a:endParaRPr/>
          </a:p>
        </p:txBody>
      </p:sp>
      <p:sp>
        <p:nvSpPr>
          <p:cNvPr id="615" name="Google Shape;615;p6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63: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23- ECI: theme of movies:     day = yr; tides every 2 months    math &gt; physics! ….   Engineer solution</a:t>
            </a:r>
            <a:endParaRPr/>
          </a:p>
        </p:txBody>
      </p:sp>
      <p:sp>
        <p:nvSpPr>
          <p:cNvPr id="626" name="Google Shape;626;p6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64: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32" name="Google Shape;632;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65: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38" name="Google Shape;638;p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66: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24-   Steno geomodel…past key to future; uniformitarianism   slow uniform sediments;</a:t>
            </a:r>
            <a:endParaRPr/>
          </a:p>
          <a:p>
            <a:pPr marL="0" lvl="0" indent="0" algn="l" rtl="0">
              <a:spcBef>
                <a:spcPts val="0"/>
              </a:spcBef>
              <a:spcAft>
                <a:spcPts val="0"/>
              </a:spcAft>
              <a:buNone/>
            </a:pPr>
            <a:r>
              <a:rPr lang="en-US"/>
              <a:t>Age ~ depth. </a:t>
            </a:r>
            <a:endParaRPr/>
          </a:p>
        </p:txBody>
      </p:sp>
      <p:sp>
        <p:nvSpPr>
          <p:cNvPr id="646" name="Google Shape;646;p6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67: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25- flume evidence of rapid flow;   MS ignores</a:t>
            </a:r>
            <a:endParaRPr/>
          </a:p>
        </p:txBody>
      </p:sp>
      <p:sp>
        <p:nvSpPr>
          <p:cNvPr id="653" name="Google Shape;653;p6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68: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26-   Iridium ring around world….  Vulcanism/bolide impacts.   </a:t>
            </a:r>
            <a:endParaRPr/>
          </a:p>
          <a:p>
            <a:pPr marL="0" lvl="0" indent="0" algn="l" rtl="0">
              <a:spcBef>
                <a:spcPts val="0"/>
              </a:spcBef>
              <a:spcAft>
                <a:spcPts val="0"/>
              </a:spcAft>
              <a:buNone/>
            </a:pPr>
            <a:r>
              <a:rPr lang="en-US"/>
              <a:t> MS ignores</a:t>
            </a:r>
            <a:endParaRPr/>
          </a:p>
        </p:txBody>
      </p:sp>
      <p:sp>
        <p:nvSpPr>
          <p:cNvPr id="662" name="Google Shape;662;p6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69: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27-  negates radiometric dating…</a:t>
            </a:r>
            <a:endParaRPr/>
          </a:p>
        </p:txBody>
      </p:sp>
      <p:sp>
        <p:nvSpPr>
          <p:cNvPr id="670" name="Google Shape;670;p6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4- Historical path….     </a:t>
            </a:r>
            <a:endParaRPr/>
          </a:p>
          <a:p>
            <a:pPr marL="0" lvl="0" indent="0" algn="l" rtl="0">
              <a:spcBef>
                <a:spcPts val="0"/>
              </a:spcBef>
              <a:spcAft>
                <a:spcPts val="0"/>
              </a:spcAft>
              <a:buNone/>
            </a:pPr>
            <a:r>
              <a:rPr lang="en-US"/>
              <a:t> Ptolemy  one of a few GC models   probs:  Venus phases  ,,,retrograde motion </a:t>
            </a:r>
            <a:endParaRPr/>
          </a:p>
          <a:p>
            <a:pPr marL="0" lvl="0" indent="0" algn="l" rtl="0">
              <a:spcBef>
                <a:spcPts val="0"/>
              </a:spcBef>
              <a:spcAft>
                <a:spcPts val="0"/>
              </a:spcAft>
              <a:buNone/>
            </a:pPr>
            <a:r>
              <a:rPr lang="en-US"/>
              <a:t>HC:  Moon satellite =&gt; hierarchy   note fixed stars.    Sun and stars immobile   </a:t>
            </a:r>
            <a:endParaRPr/>
          </a:p>
          <a:p>
            <a:pPr marL="0" lvl="0" indent="0" algn="l" rtl="0">
              <a:spcBef>
                <a:spcPts val="0"/>
              </a:spcBef>
              <a:spcAft>
                <a:spcPts val="0"/>
              </a:spcAft>
              <a:buNone/>
            </a:pPr>
            <a:r>
              <a:rPr lang="en-US"/>
              <a:t>First sci challenge of theo </a:t>
            </a:r>
            <a:endParaRPr/>
          </a:p>
        </p:txBody>
      </p:sp>
      <p:sp>
        <p:nvSpPr>
          <p:cNvPr id="139" name="Google Shape;139;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70: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28-   epigenetics…. evol stage </a:t>
            </a:r>
            <a:r>
              <a:rPr lang="en-US" sz="1600" b="1"/>
              <a:t>~</a:t>
            </a:r>
            <a:r>
              <a:rPr lang="en-US"/>
              <a:t> chromosome number. </a:t>
            </a:r>
            <a:endParaRPr/>
          </a:p>
        </p:txBody>
      </p:sp>
      <p:sp>
        <p:nvSpPr>
          <p:cNvPr id="678" name="Google Shape;678;p7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71: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29- Robert Gentry …Po halo only caused by U decay…  so how were they formed?  At once!    </a:t>
            </a:r>
            <a:endParaRPr/>
          </a:p>
          <a:p>
            <a:pPr marL="0" lvl="0" indent="0" algn="l" rtl="0">
              <a:spcBef>
                <a:spcPts val="0"/>
              </a:spcBef>
              <a:spcAft>
                <a:spcPts val="0"/>
              </a:spcAft>
              <a:buNone/>
            </a:pPr>
            <a:r>
              <a:rPr lang="en-US"/>
              <a:t> ……. answer to starlight creation on Day 4          </a:t>
            </a:r>
            <a:endParaRPr/>
          </a:p>
        </p:txBody>
      </p:sp>
      <p:sp>
        <p:nvSpPr>
          <p:cNvPr id="684" name="Google Shape;684;p7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72: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30-  </a:t>
            </a:r>
            <a:endParaRPr/>
          </a:p>
        </p:txBody>
      </p:sp>
      <p:sp>
        <p:nvSpPr>
          <p:cNvPr id="695" name="Google Shape;695;p7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73: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31- </a:t>
            </a:r>
            <a:endParaRPr/>
          </a:p>
        </p:txBody>
      </p:sp>
      <p:sp>
        <p:nvSpPr>
          <p:cNvPr id="703" name="Google Shape;703;p7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74: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37-</a:t>
            </a:r>
            <a:endParaRPr/>
          </a:p>
        </p:txBody>
      </p:sp>
      <p:sp>
        <p:nvSpPr>
          <p:cNvPr id="710" name="Google Shape;710;p7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75: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38-  solar gravity..??    Angle &lt; 3 degrees    ALFA:  aether </a:t>
            </a:r>
            <a:endParaRPr/>
          </a:p>
        </p:txBody>
      </p:sp>
      <p:sp>
        <p:nvSpPr>
          <p:cNvPr id="717" name="Google Shape;717;p7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76: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40-   VBLI uses one star….Stellar frame      but stars have relative motion=&gt;   </a:t>
            </a:r>
            <a:endParaRPr/>
          </a:p>
        </p:txBody>
      </p:sp>
      <p:sp>
        <p:nvSpPr>
          <p:cNvPr id="725" name="Google Shape;725;p7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77: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41-   BB replaced by FA emission ….ala Hildegard….  Hubble bubble bursts…no BB!</a:t>
            </a:r>
            <a:endParaRPr/>
          </a:p>
        </p:txBody>
      </p:sp>
      <p:sp>
        <p:nvSpPr>
          <p:cNvPr id="733" name="Google Shape;733;p7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78: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42-   Holmdel discovery…. Explain skymap																							</a:t>
            </a:r>
            <a:endParaRPr/>
          </a:p>
        </p:txBody>
      </p:sp>
      <p:sp>
        <p:nvSpPr>
          <p:cNvPr id="740" name="Google Shape;740;p7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79: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43-  Challenge to Cosmo Prin…    3 tries:COBE,WMAP,PLANCK</a:t>
            </a:r>
            <a:endParaRPr/>
          </a:p>
        </p:txBody>
      </p:sp>
      <p:sp>
        <p:nvSpPr>
          <p:cNvPr id="754" name="Google Shape;754;p7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5 Tycho:   hierarchy model    same predictions as HC       ignored by MS    40 yrs after HC</a:t>
            </a:r>
            <a:endParaRPr/>
          </a:p>
          <a:p>
            <a:pPr marL="0" marR="0" lvl="0" indent="0" algn="l" rtl="0">
              <a:lnSpc>
                <a:spcPct val="100000"/>
              </a:lnSpc>
              <a:spcBef>
                <a:spcPts val="0"/>
              </a:spcBef>
              <a:spcAft>
                <a:spcPts val="0"/>
              </a:spcAft>
              <a:buClr>
                <a:schemeClr val="dk1"/>
              </a:buClr>
              <a:buSzPts val="1200"/>
              <a:buFont typeface="Calibri"/>
              <a:buNone/>
            </a:pPr>
            <a:r>
              <a:rPr lang="en-US"/>
              <a:t>Sun orbits Earth??      Gravity in GC…..spinning bucket ….less dense aether = g!</a:t>
            </a:r>
            <a:endParaRPr/>
          </a:p>
          <a:p>
            <a:pPr marL="0" lvl="0" indent="0" algn="l" rtl="0">
              <a:spcBef>
                <a:spcPts val="0"/>
              </a:spcBef>
              <a:spcAft>
                <a:spcPts val="0"/>
              </a:spcAft>
              <a:buNone/>
            </a:pPr>
            <a:endParaRPr/>
          </a:p>
        </p:txBody>
      </p:sp>
      <p:sp>
        <p:nvSpPr>
          <p:cNvPr id="149" name="Google Shape;149;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80: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61" name="Google Shape;761;p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81: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44-  what the BB expansion should be…the only multipole</a:t>
            </a:r>
            <a:endParaRPr/>
          </a:p>
        </p:txBody>
      </p:sp>
      <p:sp>
        <p:nvSpPr>
          <p:cNvPr id="768" name="Google Shape;768;p8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82: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45- </a:t>
            </a:r>
            <a:endParaRPr/>
          </a:p>
        </p:txBody>
      </p:sp>
      <p:sp>
        <p:nvSpPr>
          <p:cNvPr id="777" name="Google Shape;777;p8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83: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83" name="Google Shape;783;p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84: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47-  early black holes   add to dark matter, dark energy, fake forces</a:t>
            </a:r>
            <a:endParaRPr/>
          </a:p>
        </p:txBody>
      </p:sp>
      <p:sp>
        <p:nvSpPr>
          <p:cNvPr id="790" name="Google Shape;790;p8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85: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97" name="Google Shape;797;p8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86: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3" name="Google Shape;803;p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87: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8" name="Google Shape;808;p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88: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14" name="Google Shape;814;p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89: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23" name="Google Shape;823;p8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0" name="Google Shape;160;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90: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28" name="Google Shape;828;p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91:notes"/>
          <p:cNvSpPr txBox="1">
            <a:spLocks noGrp="1"/>
          </p:cNvSpPr>
          <p:nvPr>
            <p:ph type="body" idx="1"/>
          </p:nvPr>
        </p:nvSpPr>
        <p:spPr>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48-</a:t>
            </a:r>
            <a:endParaRPr/>
          </a:p>
        </p:txBody>
      </p:sp>
      <p:sp>
        <p:nvSpPr>
          <p:cNvPr id="834" name="Google Shape;834;p9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92:notes"/>
          <p:cNvSpPr txBox="1">
            <a:spLocks noGrp="1"/>
          </p:cNvSpPr>
          <p:nvPr>
            <p:ph type="body" idx="1"/>
          </p:nvPr>
        </p:nvSpPr>
        <p:spPr>
          <a:xfrm>
            <a:off x="701040" y="4473892"/>
            <a:ext cx="5608320" cy="36604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40" name="Google Shape;840;p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9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9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9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9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9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9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9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9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9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9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0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2"/>
          <p:cNvSpPr>
            <a:spLocks noGrp="1"/>
          </p:cNvSpPr>
          <p:nvPr>
            <p:ph type="pic" idx="2"/>
          </p:nvPr>
        </p:nvSpPr>
        <p:spPr>
          <a:xfrm>
            <a:off x="5183188" y="987425"/>
            <a:ext cx="6172200" cy="4873625"/>
          </a:xfrm>
          <a:prstGeom prst="rect">
            <a:avLst/>
          </a:prstGeom>
          <a:noFill/>
          <a:ln>
            <a:noFill/>
          </a:ln>
        </p:spPr>
      </p:sp>
      <p:sp>
        <p:nvSpPr>
          <p:cNvPr id="68" name="Google Shape;68;p10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Shape 9"/>
        <p:cNvGrpSpPr/>
        <p:nvPr/>
      </p:nvGrpSpPr>
      <p:grpSpPr>
        <a:xfrm>
          <a:off x="0" y="0"/>
          <a:ext cx="0" cy="0"/>
          <a:chOff x="0" y="0"/>
          <a:chExt cx="0" cy="0"/>
        </a:xfrm>
      </p:grpSpPr>
      <p:sp>
        <p:nvSpPr>
          <p:cNvPr id="10" name="Google Shape;10;p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bert.bennett@rcn.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4.bp.blogspot.com/_XQ0IS25R8wU/TQ60uh5p9WI/AAAAAAAAACA/SdDzfh0cQRs/s1600/parallax.jpg"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1VzwT-5oaZw&amp;t=178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jpg"/></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8.gif"/><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gduYoT9sMaE"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109.jpg"/><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jpg"/></Relationships>
</file>

<file path=ppt/slides/_rels/slide6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26.jpg"/></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jpg"/><Relationship Id="rId4" Type="http://schemas.openxmlformats.org/officeDocument/2006/relationships/image" Target="../media/image131.png"/></Relationships>
</file>

<file path=ppt/slides/_rels/slide7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9.jpg"/></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147.jpg"/><Relationship Id="rId4" Type="http://schemas.openxmlformats.org/officeDocument/2006/relationships/image" Target="../media/image14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838200" y="365125"/>
            <a:ext cx="10515600" cy="597730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400"/>
              <a:buFont typeface="Calibri"/>
              <a:buNone/>
            </a:pPr>
            <a:r>
              <a:rPr lang="en-US"/>
              <a:t>	</a:t>
            </a:r>
            <a:r>
              <a:rPr lang="en-US" sz="5400" b="1"/>
              <a:t>SciProp: Analysis &amp; Obituary</a:t>
            </a:r>
            <a:br>
              <a:rPr lang="en-US" sz="5400" b="1"/>
            </a:br>
            <a:br>
              <a:rPr lang="en-US" sz="5400" b="1"/>
            </a:br>
            <a:r>
              <a:rPr lang="en-US" sz="4000" u="sng">
                <a:solidFill>
                  <a:schemeClr val="hlink"/>
                </a:solidFill>
                <a:hlinkClick r:id="rId3"/>
              </a:rPr>
              <a:t>robert.bennett@rcn.com</a:t>
            </a:r>
            <a:br>
              <a:rPr lang="en-US" sz="4000"/>
            </a:br>
            <a:br>
              <a:rPr lang="en-US" sz="4000"/>
            </a:br>
            <a:r>
              <a:rPr lang="en-US" sz="4000"/>
              <a:t>Nov 2023</a:t>
            </a:r>
            <a:endParaRPr/>
          </a:p>
        </p:txBody>
      </p:sp>
      <p:sp>
        <p:nvSpPr>
          <p:cNvPr id="90" name="Google Shape;90;p1"/>
          <p:cNvSpPr txBox="1"/>
          <p:nvPr/>
        </p:nvSpPr>
        <p:spPr>
          <a:xfrm>
            <a:off x="3045995" y="3995678"/>
            <a:ext cx="6100010"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1" u="none" strike="noStrike" cap="none">
                <a:solidFill>
                  <a:srgbClr val="000000"/>
                </a:solidFill>
                <a:latin typeface="Arial"/>
                <a:ea typeface="Arial"/>
                <a:cs typeface="Arial"/>
                <a:sym typeface="Arial"/>
              </a:rPr>
              <a:t>It isn’t what we do not know</a:t>
            </a:r>
            <a:endParaRPr sz="2400" b="0" i="0" u="none" strike="noStrike" cap="none">
              <a:solidFill>
                <a:schemeClr val="dk1"/>
              </a:solidFill>
              <a:latin typeface="Calibri"/>
              <a:ea typeface="Calibri"/>
              <a:cs typeface="Calibri"/>
              <a:sym typeface="Calibri"/>
            </a:endParaRPr>
          </a:p>
          <a:p>
            <a:pPr marL="0" marR="0" lvl="0" indent="0" algn="ctr" rtl="0">
              <a:spcBef>
                <a:spcPts val="2400"/>
              </a:spcBef>
              <a:spcAft>
                <a:spcPts val="0"/>
              </a:spcAft>
              <a:buNone/>
            </a:pPr>
            <a:r>
              <a:rPr lang="en-US" sz="2400" b="0" i="1" u="none" strike="noStrike" cap="none">
                <a:solidFill>
                  <a:srgbClr val="000000"/>
                </a:solidFill>
                <a:latin typeface="Arial"/>
                <a:ea typeface="Arial"/>
                <a:cs typeface="Arial"/>
                <a:sym typeface="Arial"/>
              </a:rPr>
              <a:t>That causes grief and woe,</a:t>
            </a:r>
            <a:endParaRPr sz="2400" b="0" i="0" u="none" strike="noStrike" cap="none">
              <a:solidFill>
                <a:schemeClr val="dk1"/>
              </a:solidFill>
              <a:latin typeface="Calibri"/>
              <a:ea typeface="Calibri"/>
              <a:cs typeface="Calibri"/>
              <a:sym typeface="Calibri"/>
            </a:endParaRPr>
          </a:p>
          <a:p>
            <a:pPr marL="0" marR="0" lvl="0" indent="0" algn="ctr" rtl="0">
              <a:spcBef>
                <a:spcPts val="2400"/>
              </a:spcBef>
              <a:spcAft>
                <a:spcPts val="0"/>
              </a:spcAft>
              <a:buNone/>
            </a:pPr>
            <a:r>
              <a:rPr lang="en-US" sz="2400" b="0" i="1" u="none" strike="noStrike" cap="none">
                <a:solidFill>
                  <a:srgbClr val="000000"/>
                </a:solidFill>
                <a:latin typeface="Arial"/>
                <a:ea typeface="Arial"/>
                <a:cs typeface="Arial"/>
                <a:sym typeface="Arial"/>
              </a:rPr>
              <a:t>As much as what we think we know</a:t>
            </a:r>
            <a:endParaRPr sz="2400" b="0" i="0" u="none" strike="noStrike" cap="none">
              <a:solidFill>
                <a:schemeClr val="dk1"/>
              </a:solidFill>
              <a:latin typeface="Calibri"/>
              <a:ea typeface="Calibri"/>
              <a:cs typeface="Calibri"/>
              <a:sym typeface="Calibri"/>
            </a:endParaRPr>
          </a:p>
          <a:p>
            <a:pPr marL="0" marR="0" lvl="0" indent="0" algn="ctr" rtl="0">
              <a:spcBef>
                <a:spcPts val="2400"/>
              </a:spcBef>
              <a:spcAft>
                <a:spcPts val="0"/>
              </a:spcAft>
              <a:buNone/>
            </a:pPr>
            <a:r>
              <a:rPr lang="en-US" sz="2400" b="0" i="1" u="none" strike="noStrike" cap="none">
                <a:solidFill>
                  <a:srgbClr val="000000"/>
                </a:solidFill>
                <a:latin typeface="Arial"/>
                <a:ea typeface="Arial"/>
                <a:cs typeface="Arial"/>
                <a:sym typeface="Arial"/>
              </a:rPr>
              <a:t>That turns out just not so.</a:t>
            </a:r>
            <a:br>
              <a:rPr lang="en-US" sz="2400" b="0" i="0" u="none" strike="noStrike" cap="none">
                <a:solidFill>
                  <a:schemeClr val="dk1"/>
                </a:solidFill>
                <a:latin typeface="Calibri"/>
                <a:ea typeface="Calibri"/>
                <a:cs typeface="Calibri"/>
                <a:sym typeface="Calibri"/>
              </a:rPr>
            </a:b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0"/>
          <p:cNvSpPr txBox="1">
            <a:spLocks noGrp="1"/>
          </p:cNvSpPr>
          <p:nvPr>
            <p:ph type="title"/>
          </p:nvPr>
        </p:nvSpPr>
        <p:spPr>
          <a:xfrm>
            <a:off x="838200" y="365125"/>
            <a:ext cx="10515600" cy="64928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GWW</a:t>
            </a:r>
            <a:br>
              <a:rPr lang="en-US"/>
            </a:br>
            <a:br>
              <a:rPr lang="en-US"/>
            </a:br>
            <a:r>
              <a:rPr lang="en-US"/>
              <a:t>Bible belief is Geostatism, not Geocentrism!</a:t>
            </a:r>
            <a:endParaRPr/>
          </a:p>
        </p:txBody>
      </p:sp>
      <p:pic>
        <p:nvPicPr>
          <p:cNvPr id="170" name="Google Shape;170;p10" descr="Galileo Was Wrong"/>
          <p:cNvPicPr preferRelativeResize="0">
            <a:picLocks noGrp="1"/>
          </p:cNvPicPr>
          <p:nvPr>
            <p:ph type="body" idx="1"/>
          </p:nvPr>
        </p:nvPicPr>
        <p:blipFill rotWithShape="1">
          <a:blip r:embed="rId3">
            <a:alphaModFix/>
          </a:blip>
          <a:srcRect/>
          <a:stretch/>
        </p:blipFill>
        <p:spPr>
          <a:xfrm>
            <a:off x="1104992" y="2310303"/>
            <a:ext cx="9012991" cy="43965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Stellar parallax </a:t>
            </a:r>
            <a:r>
              <a:rPr lang="en-US" sz="2800"/>
              <a:t>1832</a:t>
            </a:r>
            <a:endParaRPr/>
          </a:p>
        </p:txBody>
      </p:sp>
      <p:sp>
        <p:nvSpPr>
          <p:cNvPr id="177" name="Google Shape;177;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2800"/>
              <a:buNone/>
            </a:pPr>
            <a:r>
              <a:rPr lang="en-US" b="1">
                <a:solidFill>
                  <a:srgbClr val="000000"/>
                </a:solidFill>
                <a:latin typeface="Calibri"/>
                <a:ea typeface="Calibri"/>
                <a:cs typeface="Calibri"/>
                <a:sym typeface="Calibri"/>
              </a:rPr>
              <a:t>Parallax : </a:t>
            </a:r>
            <a:endParaRPr/>
          </a:p>
          <a:p>
            <a:pPr marL="0" lvl="0" indent="0" algn="l" rtl="0">
              <a:lnSpc>
                <a:spcPct val="100000"/>
              </a:lnSpc>
              <a:spcBef>
                <a:spcPts val="0"/>
              </a:spcBef>
              <a:spcAft>
                <a:spcPts val="0"/>
              </a:spcAft>
              <a:buClr>
                <a:srgbClr val="000000"/>
              </a:buClr>
              <a:buSzPts val="2800"/>
              <a:buNone/>
            </a:pPr>
            <a:r>
              <a:rPr lang="en-US" b="1">
                <a:solidFill>
                  <a:srgbClr val="000000"/>
                </a:solidFill>
                <a:latin typeface="Calibri"/>
                <a:ea typeface="Calibri"/>
                <a:cs typeface="Calibri"/>
                <a:sym typeface="Calibri"/>
              </a:rPr>
              <a:t>position shift of 2 objects </a:t>
            </a:r>
            <a:endParaRPr/>
          </a:p>
          <a:p>
            <a:pPr marL="0" lvl="0" indent="0" algn="l" rtl="0">
              <a:lnSpc>
                <a:spcPct val="100000"/>
              </a:lnSpc>
              <a:spcBef>
                <a:spcPts val="0"/>
              </a:spcBef>
              <a:spcAft>
                <a:spcPts val="0"/>
              </a:spcAft>
              <a:buClr>
                <a:srgbClr val="000000"/>
              </a:buClr>
              <a:buSzPts val="2800"/>
              <a:buNone/>
            </a:pPr>
            <a:r>
              <a:rPr lang="en-US" b="1">
                <a:solidFill>
                  <a:srgbClr val="000000"/>
                </a:solidFill>
                <a:latin typeface="Calibri"/>
                <a:ea typeface="Calibri"/>
                <a:cs typeface="Calibri"/>
                <a:sym typeface="Calibri"/>
              </a:rPr>
              <a:t>relative to a 3</a:t>
            </a:r>
            <a:r>
              <a:rPr lang="en-US" b="1" baseline="30000">
                <a:solidFill>
                  <a:srgbClr val="000000"/>
                </a:solidFill>
                <a:latin typeface="Calibri"/>
                <a:ea typeface="Calibri"/>
                <a:cs typeface="Calibri"/>
                <a:sym typeface="Calibri"/>
              </a:rPr>
              <a:t>rd</a:t>
            </a:r>
            <a:r>
              <a:rPr lang="en-US" b="1">
                <a:solidFill>
                  <a:srgbClr val="000000"/>
                </a:solidFill>
                <a:latin typeface="Calibri"/>
                <a:ea typeface="Calibri"/>
                <a:cs typeface="Calibri"/>
                <a:sym typeface="Calibri"/>
              </a:rPr>
              <a:t>. </a:t>
            </a:r>
            <a:endParaRPr/>
          </a:p>
          <a:p>
            <a:pPr marL="0" lvl="0" indent="0" algn="l" rtl="0">
              <a:lnSpc>
                <a:spcPct val="100000"/>
              </a:lnSpc>
              <a:spcBef>
                <a:spcPts val="0"/>
              </a:spcBef>
              <a:spcAft>
                <a:spcPts val="0"/>
              </a:spcAft>
              <a:buClr>
                <a:schemeClr val="dk1"/>
              </a:buClr>
              <a:buSzPts val="2800"/>
              <a:buNone/>
            </a:pPr>
            <a:endParaRPr b="1">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2800"/>
              <a:buNone/>
            </a:pPr>
            <a:r>
              <a:rPr lang="en-US" b="1">
                <a:solidFill>
                  <a:srgbClr val="000000"/>
                </a:solidFill>
                <a:latin typeface="Calibri"/>
                <a:ea typeface="Calibri"/>
                <a:cs typeface="Calibri"/>
                <a:sym typeface="Calibri"/>
              </a:rPr>
              <a:t>reference line is S-N-F </a:t>
            </a:r>
            <a:endParaRPr sz="5400"/>
          </a:p>
          <a:p>
            <a:pPr marL="228600" lvl="0" indent="-50800" algn="l" rtl="0">
              <a:lnSpc>
                <a:spcPct val="90000"/>
              </a:lnSpc>
              <a:spcBef>
                <a:spcPts val="1000"/>
              </a:spcBef>
              <a:spcAft>
                <a:spcPts val="0"/>
              </a:spcAft>
              <a:buClr>
                <a:schemeClr val="dk1"/>
              </a:buClr>
              <a:buSzPts val="2800"/>
              <a:buNone/>
            </a:pPr>
            <a:endParaRPr/>
          </a:p>
        </p:txBody>
      </p:sp>
      <p:sp>
        <p:nvSpPr>
          <p:cNvPr id="178" name="Google Shape;178;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79" name="Google Shape;179;p11">
            <a:hlinkClick r:id="rId3"/>
          </p:cNvPr>
          <p:cNvPicPr preferRelativeResize="0"/>
          <p:nvPr/>
        </p:nvPicPr>
        <p:blipFill rotWithShape="1">
          <a:blip r:embed="rId4">
            <a:alphaModFix/>
          </a:blip>
          <a:srcRect/>
          <a:stretch/>
        </p:blipFill>
        <p:spPr>
          <a:xfrm>
            <a:off x="5498123" y="574429"/>
            <a:ext cx="6219092" cy="58087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2"/>
          <p:cNvSpPr txBox="1">
            <a:spLocks noGrp="1"/>
          </p:cNvSpPr>
          <p:nvPr>
            <p:ph type="title"/>
          </p:nvPr>
        </p:nvSpPr>
        <p:spPr>
          <a:xfrm>
            <a:off x="838200" y="18255"/>
            <a:ext cx="10515600" cy="66278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a:t>Stellar aberration   </a:t>
            </a:r>
            <a:r>
              <a:rPr lang="en-US" sz="3100"/>
              <a:t>1727</a:t>
            </a:r>
            <a:endParaRPr/>
          </a:p>
        </p:txBody>
      </p:sp>
      <p:pic>
        <p:nvPicPr>
          <p:cNvPr id="186" name="Google Shape;186;p12" descr="Diagram&#10;&#10;Description automatically generated"/>
          <p:cNvPicPr preferRelativeResize="0">
            <a:picLocks noGrp="1"/>
          </p:cNvPicPr>
          <p:nvPr>
            <p:ph type="body" idx="1"/>
          </p:nvPr>
        </p:nvPicPr>
        <p:blipFill rotWithShape="1">
          <a:blip r:embed="rId3">
            <a:alphaModFix/>
          </a:blip>
          <a:srcRect/>
          <a:stretch/>
        </p:blipFill>
        <p:spPr>
          <a:xfrm>
            <a:off x="7323194" y="635317"/>
            <a:ext cx="4572000" cy="6176963"/>
          </a:xfrm>
          <a:prstGeom prst="rect">
            <a:avLst/>
          </a:prstGeom>
          <a:noFill/>
          <a:ln>
            <a:noFill/>
          </a:ln>
        </p:spPr>
      </p:pic>
      <p:pic>
        <p:nvPicPr>
          <p:cNvPr id="187" name="Google Shape;187;p12" descr="Diagram&#10;&#10;Description automatically generated"/>
          <p:cNvPicPr preferRelativeResize="0"/>
          <p:nvPr/>
        </p:nvPicPr>
        <p:blipFill rotWithShape="1">
          <a:blip r:embed="rId4">
            <a:alphaModFix/>
          </a:blip>
          <a:srcRect/>
          <a:stretch/>
        </p:blipFill>
        <p:spPr>
          <a:xfrm>
            <a:off x="188096" y="73108"/>
            <a:ext cx="2554138" cy="3683764"/>
          </a:xfrm>
          <a:prstGeom prst="rect">
            <a:avLst/>
          </a:prstGeom>
          <a:noFill/>
          <a:ln>
            <a:noFill/>
          </a:ln>
        </p:spPr>
      </p:pic>
      <p:sp>
        <p:nvSpPr>
          <p:cNvPr id="188" name="Google Shape;188;p12"/>
          <p:cNvSpPr txBox="1">
            <a:spLocks noGrp="1"/>
          </p:cNvSpPr>
          <p:nvPr>
            <p:ph type="body" idx="2"/>
          </p:nvPr>
        </p:nvSpPr>
        <p:spPr>
          <a:xfrm>
            <a:off x="6172200" y="1645920"/>
            <a:ext cx="4373880" cy="45767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   </a:t>
            </a:r>
            <a:endParaRPr/>
          </a:p>
        </p:txBody>
      </p:sp>
      <p:pic>
        <p:nvPicPr>
          <p:cNvPr id="189" name="Google Shape;189;p12"/>
          <p:cNvPicPr preferRelativeResize="0"/>
          <p:nvPr/>
        </p:nvPicPr>
        <p:blipFill rotWithShape="1">
          <a:blip r:embed="rId5">
            <a:alphaModFix/>
          </a:blip>
          <a:srcRect/>
          <a:stretch/>
        </p:blipFill>
        <p:spPr>
          <a:xfrm>
            <a:off x="2126161" y="1546011"/>
            <a:ext cx="5813107" cy="47765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3"/>
          <p:cNvSpPr txBox="1">
            <a:spLocks noGrp="1"/>
          </p:cNvSpPr>
          <p:nvPr>
            <p:ph type="title"/>
          </p:nvPr>
        </p:nvSpPr>
        <p:spPr>
          <a:xfrm>
            <a:off x="-223961" y="-454132"/>
            <a:ext cx="12639922" cy="69067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                           Kepler’s 3</a:t>
            </a:r>
            <a:r>
              <a:rPr lang="en-US" baseline="30000" dirty="0"/>
              <a:t>rd</a:t>
            </a:r>
            <a:r>
              <a:rPr lang="en-US" dirty="0"/>
              <a:t> law   </a:t>
            </a:r>
            <a:r>
              <a:rPr lang="en-US" sz="2800" dirty="0"/>
              <a:t>1609</a:t>
            </a:r>
            <a:br>
              <a:rPr lang="en-US" dirty="0"/>
            </a:br>
            <a:r>
              <a:rPr lang="en-US" sz="3600" dirty="0"/>
              <a:t>    </a:t>
            </a:r>
            <a:br>
              <a:rPr lang="en-US" sz="3600" dirty="0"/>
            </a:br>
            <a:r>
              <a:rPr lang="en-US" sz="3600" dirty="0"/>
              <a:t>  Fg=GmM/R</a:t>
            </a:r>
            <a:r>
              <a:rPr lang="en-US" sz="3600" baseline="30000" dirty="0"/>
              <a:t>2</a:t>
            </a:r>
            <a:r>
              <a:rPr lang="en-US" sz="3600" dirty="0"/>
              <a:t> =Fc = mRω</a:t>
            </a:r>
            <a:r>
              <a:rPr lang="en-US" sz="3600" baseline="30000" dirty="0"/>
              <a:t>2</a:t>
            </a:r>
            <a:r>
              <a:rPr lang="en-US" sz="3600" dirty="0"/>
              <a:t> =mR4π</a:t>
            </a:r>
            <a:r>
              <a:rPr lang="en-US" sz="3600" baseline="30000" dirty="0"/>
              <a:t>2</a:t>
            </a:r>
            <a:r>
              <a:rPr lang="en-US" sz="3600" dirty="0"/>
              <a:t>/T</a:t>
            </a:r>
            <a:r>
              <a:rPr lang="en-US" sz="3600" baseline="30000" dirty="0"/>
              <a:t> 2</a:t>
            </a:r>
            <a:br>
              <a:rPr lang="en-US" sz="3600" dirty="0"/>
            </a:br>
            <a:br>
              <a:rPr lang="en-US" sz="3600" dirty="0"/>
            </a:br>
            <a:r>
              <a:rPr lang="en-US" sz="3600" dirty="0"/>
              <a:t>       =&gt;(GM/4π</a:t>
            </a:r>
            <a:r>
              <a:rPr lang="en-US" sz="3600" baseline="30000" dirty="0"/>
              <a:t>2</a:t>
            </a:r>
            <a:r>
              <a:rPr lang="en-US" sz="3600" dirty="0"/>
              <a:t>)T</a:t>
            </a:r>
            <a:r>
              <a:rPr lang="en-US" sz="3600" baseline="30000" dirty="0"/>
              <a:t> 2</a:t>
            </a:r>
            <a:r>
              <a:rPr lang="en-US" sz="3600" dirty="0"/>
              <a:t> = R</a:t>
            </a:r>
            <a:r>
              <a:rPr lang="en-US" sz="3600" baseline="30000" dirty="0"/>
              <a:t>3</a:t>
            </a:r>
            <a:br>
              <a:rPr lang="en-US" sz="3600" dirty="0"/>
            </a:br>
            <a:br>
              <a:rPr lang="en-US" dirty="0"/>
            </a:br>
            <a:br>
              <a:rPr lang="en-US" dirty="0"/>
            </a:br>
            <a:br>
              <a:rPr lang="en-US" dirty="0"/>
            </a:br>
            <a:br>
              <a:rPr lang="en-US" dirty="0"/>
            </a:br>
            <a:br>
              <a:rPr lang="en-US" dirty="0"/>
            </a:br>
            <a:r>
              <a:rPr lang="en-US" dirty="0"/>
              <a:t> </a:t>
            </a:r>
            <a:endParaRPr dirty="0"/>
          </a:p>
        </p:txBody>
      </p:sp>
      <p:pic>
        <p:nvPicPr>
          <p:cNvPr id="195" name="Google Shape;195;p13"/>
          <p:cNvPicPr preferRelativeResize="0"/>
          <p:nvPr/>
        </p:nvPicPr>
        <p:blipFill rotWithShape="1">
          <a:blip r:embed="rId3">
            <a:alphaModFix/>
          </a:blip>
          <a:srcRect/>
          <a:stretch/>
        </p:blipFill>
        <p:spPr>
          <a:xfrm>
            <a:off x="4865077" y="1916722"/>
            <a:ext cx="6412523" cy="4698764"/>
          </a:xfrm>
          <a:prstGeom prst="rect">
            <a:avLst/>
          </a:prstGeom>
          <a:noFill/>
          <a:ln>
            <a:noFill/>
          </a:ln>
        </p:spPr>
      </p:pic>
      <p:pic>
        <p:nvPicPr>
          <p:cNvPr id="196" name="Google Shape;196;p13" descr="A table with numbers and symbols&#10;&#10;Description automatically generated"/>
          <p:cNvPicPr preferRelativeResize="0"/>
          <p:nvPr/>
        </p:nvPicPr>
        <p:blipFill rotWithShape="1">
          <a:blip r:embed="rId4">
            <a:alphaModFix/>
          </a:blip>
          <a:srcRect/>
          <a:stretch/>
        </p:blipFill>
        <p:spPr>
          <a:xfrm>
            <a:off x="300636" y="2673827"/>
            <a:ext cx="3756478" cy="38836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4"/>
          <p:cNvSpPr txBox="1">
            <a:spLocks noGrp="1"/>
          </p:cNvSpPr>
          <p:nvPr>
            <p:ph type="title"/>
          </p:nvPr>
        </p:nvSpPr>
        <p:spPr>
          <a:xfrm>
            <a:off x="838200" y="30520"/>
            <a:ext cx="10515600" cy="278955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Kepler and Tycho Brahe</a:t>
            </a:r>
            <a:br>
              <a:rPr lang="en-US"/>
            </a:br>
            <a:br>
              <a:rPr lang="en-US"/>
            </a:br>
            <a:br>
              <a:rPr lang="en-US"/>
            </a:br>
            <a:endParaRPr/>
          </a:p>
        </p:txBody>
      </p:sp>
      <p:pic>
        <p:nvPicPr>
          <p:cNvPr id="202" name="Google Shape;202;p14" descr="A diagram of the solar system&#10;&#10;Description automatically generated"/>
          <p:cNvPicPr preferRelativeResize="0"/>
          <p:nvPr/>
        </p:nvPicPr>
        <p:blipFill rotWithShape="1">
          <a:blip r:embed="rId3">
            <a:alphaModFix/>
          </a:blip>
          <a:srcRect/>
          <a:stretch/>
        </p:blipFill>
        <p:spPr>
          <a:xfrm>
            <a:off x="6437376" y="1186164"/>
            <a:ext cx="5754624" cy="5641316"/>
          </a:xfrm>
          <a:prstGeom prst="rect">
            <a:avLst/>
          </a:prstGeom>
          <a:noFill/>
          <a:ln>
            <a:noFill/>
          </a:ln>
        </p:spPr>
      </p:pic>
      <p:pic>
        <p:nvPicPr>
          <p:cNvPr id="203" name="Google Shape;203;p14" descr="A graph of a sun and earth&#10;&#10;Description automatically generated with medium confidence"/>
          <p:cNvPicPr preferRelativeResize="0"/>
          <p:nvPr/>
        </p:nvPicPr>
        <p:blipFill rotWithShape="1">
          <a:blip r:embed="rId4">
            <a:alphaModFix/>
          </a:blip>
          <a:srcRect/>
          <a:stretch/>
        </p:blipFill>
        <p:spPr>
          <a:xfrm>
            <a:off x="682752" y="1670538"/>
            <a:ext cx="5754624" cy="51112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txBox="1">
            <a:spLocks noGrp="1"/>
          </p:cNvSpPr>
          <p:nvPr>
            <p:ph type="title"/>
          </p:nvPr>
        </p:nvSpPr>
        <p:spPr>
          <a:xfrm>
            <a:off x="1015999" y="193822"/>
            <a:ext cx="10515600" cy="44524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Airy’s failure …. Video slide</a:t>
            </a:r>
            <a:br>
              <a:rPr lang="en-US"/>
            </a:br>
            <a:br>
              <a:rPr lang="en-US" sz="3200"/>
            </a:br>
            <a:r>
              <a:rPr lang="en-US" sz="3200" u="sng">
                <a:solidFill>
                  <a:schemeClr val="hlink"/>
                </a:solidFill>
                <a:hlinkClick r:id="rId3"/>
              </a:rPr>
              <a:t>Airy's Failure</a:t>
            </a:r>
            <a:r>
              <a:rPr lang="en-US" sz="3200"/>
              <a:t>  speed =1, end at 3:30</a:t>
            </a:r>
            <a:br>
              <a:rPr lang="en-US" sz="3200"/>
            </a:br>
            <a:br>
              <a:rPr lang="en-US" sz="3200"/>
            </a:br>
            <a:br>
              <a:rPr lang="en-US" sz="3200"/>
            </a:br>
            <a:br>
              <a:rPr lang="en-US" sz="3200"/>
            </a:br>
            <a:br>
              <a:rPr lang="en-US" sz="3200"/>
            </a:br>
            <a:br>
              <a:rPr lang="en-US" sz="3200"/>
            </a:br>
            <a:endParaRPr sz="3200"/>
          </a:p>
        </p:txBody>
      </p:sp>
      <p:pic>
        <p:nvPicPr>
          <p:cNvPr id="210" name="Google Shape;210;p15" descr="A diagram of a blue circle with a blue circle and a blue line&#10;&#10;Description automatically generated"/>
          <p:cNvPicPr preferRelativeResize="0"/>
          <p:nvPr/>
        </p:nvPicPr>
        <p:blipFill rotWithShape="1">
          <a:blip r:embed="rId4">
            <a:alphaModFix/>
          </a:blip>
          <a:srcRect/>
          <a:stretch/>
        </p:blipFill>
        <p:spPr>
          <a:xfrm>
            <a:off x="1131526" y="1989170"/>
            <a:ext cx="9928948" cy="46181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6"/>
          <p:cNvSpPr txBox="1">
            <a:spLocks noGrp="1"/>
          </p:cNvSpPr>
          <p:nvPr>
            <p:ph type="title"/>
          </p:nvPr>
        </p:nvSpPr>
        <p:spPr>
          <a:xfrm>
            <a:off x="838199" y="66822"/>
            <a:ext cx="10515600" cy="7169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Airy’s Failure (to Prove Heliocentrism)    </a:t>
            </a:r>
            <a:r>
              <a:rPr lang="en-US" sz="2800" dirty="0"/>
              <a:t>1871</a:t>
            </a:r>
            <a:endParaRPr dirty="0"/>
          </a:p>
        </p:txBody>
      </p:sp>
      <p:pic>
        <p:nvPicPr>
          <p:cNvPr id="217" name="Google Shape;217;p16" descr="Diagram&#10;&#10;Description automatically generated"/>
          <p:cNvPicPr preferRelativeResize="0">
            <a:picLocks noGrp="1"/>
          </p:cNvPicPr>
          <p:nvPr>
            <p:ph type="body" idx="1"/>
          </p:nvPr>
        </p:nvPicPr>
        <p:blipFill rotWithShape="1">
          <a:blip r:embed="rId3">
            <a:alphaModFix/>
          </a:blip>
          <a:srcRect/>
          <a:stretch/>
        </p:blipFill>
        <p:spPr>
          <a:xfrm>
            <a:off x="1344299" y="1435580"/>
            <a:ext cx="2152950" cy="1876687"/>
          </a:xfrm>
          <a:prstGeom prst="rect">
            <a:avLst/>
          </a:prstGeom>
          <a:noFill/>
          <a:ln>
            <a:noFill/>
          </a:ln>
        </p:spPr>
      </p:pic>
      <p:cxnSp>
        <p:nvCxnSpPr>
          <p:cNvPr id="218" name="Google Shape;218;p16"/>
          <p:cNvCxnSpPr/>
          <p:nvPr/>
        </p:nvCxnSpPr>
        <p:spPr>
          <a:xfrm>
            <a:off x="1607288" y="1051036"/>
            <a:ext cx="0" cy="2023638"/>
          </a:xfrm>
          <a:prstGeom prst="straightConnector1">
            <a:avLst/>
          </a:prstGeom>
          <a:noFill/>
          <a:ln w="9525" cap="flat" cmpd="sng">
            <a:solidFill>
              <a:schemeClr val="accent1"/>
            </a:solidFill>
            <a:prstDash val="solid"/>
            <a:miter lim="800000"/>
            <a:headEnd type="none" w="sm" len="sm"/>
            <a:tailEnd type="triangle" w="med" len="med"/>
          </a:ln>
        </p:spPr>
      </p:cxnSp>
      <p:sp>
        <p:nvSpPr>
          <p:cNvPr id="219" name="Google Shape;219;p16"/>
          <p:cNvSpPr txBox="1"/>
          <p:nvPr/>
        </p:nvSpPr>
        <p:spPr>
          <a:xfrm>
            <a:off x="2834040" y="1176224"/>
            <a:ext cx="15034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Aether V = 0 </a:t>
            </a:r>
            <a:endParaRPr/>
          </a:p>
        </p:txBody>
      </p:sp>
      <p:pic>
        <p:nvPicPr>
          <p:cNvPr id="220" name="Google Shape;220;p16" descr="Diagram&#10;&#10;Description automatically generated"/>
          <p:cNvPicPr preferRelativeResize="0"/>
          <p:nvPr/>
        </p:nvPicPr>
        <p:blipFill rotWithShape="1">
          <a:blip r:embed="rId4">
            <a:alphaModFix/>
          </a:blip>
          <a:srcRect/>
          <a:stretch/>
        </p:blipFill>
        <p:spPr>
          <a:xfrm>
            <a:off x="4144810" y="1374620"/>
            <a:ext cx="2762250" cy="2095500"/>
          </a:xfrm>
          <a:prstGeom prst="rect">
            <a:avLst/>
          </a:prstGeom>
          <a:noFill/>
          <a:ln>
            <a:noFill/>
          </a:ln>
        </p:spPr>
      </p:pic>
      <p:cxnSp>
        <p:nvCxnSpPr>
          <p:cNvPr id="221" name="Google Shape;221;p16"/>
          <p:cNvCxnSpPr/>
          <p:nvPr/>
        </p:nvCxnSpPr>
        <p:spPr>
          <a:xfrm flipH="1">
            <a:off x="5387792" y="1225239"/>
            <a:ext cx="670560" cy="2013438"/>
          </a:xfrm>
          <a:prstGeom prst="straightConnector1">
            <a:avLst/>
          </a:prstGeom>
          <a:noFill/>
          <a:ln w="9525" cap="flat" cmpd="sng">
            <a:solidFill>
              <a:schemeClr val="accent1"/>
            </a:solidFill>
            <a:prstDash val="solid"/>
            <a:miter lim="800000"/>
            <a:headEnd type="none" w="sm" len="sm"/>
            <a:tailEnd type="triangle" w="med" len="med"/>
          </a:ln>
        </p:spPr>
      </p:cxnSp>
      <p:pic>
        <p:nvPicPr>
          <p:cNvPr id="222" name="Google Shape;222;p16" descr="Diagram&#10;&#10;Description automatically generated"/>
          <p:cNvPicPr preferRelativeResize="0"/>
          <p:nvPr/>
        </p:nvPicPr>
        <p:blipFill rotWithShape="1">
          <a:blip r:embed="rId5">
            <a:alphaModFix/>
          </a:blip>
          <a:srcRect/>
          <a:stretch/>
        </p:blipFill>
        <p:spPr>
          <a:xfrm>
            <a:off x="7961626" y="1476493"/>
            <a:ext cx="2886075" cy="2105025"/>
          </a:xfrm>
          <a:prstGeom prst="rect">
            <a:avLst/>
          </a:prstGeom>
          <a:noFill/>
          <a:ln>
            <a:noFill/>
          </a:ln>
        </p:spPr>
      </p:pic>
      <p:pic>
        <p:nvPicPr>
          <p:cNvPr id="223" name="Google Shape;223;p16" descr="Diagram&#10;&#10;Description automatically generated"/>
          <p:cNvPicPr preferRelativeResize="0"/>
          <p:nvPr/>
        </p:nvPicPr>
        <p:blipFill rotWithShape="1">
          <a:blip r:embed="rId5">
            <a:alphaModFix/>
          </a:blip>
          <a:srcRect/>
          <a:stretch/>
        </p:blipFill>
        <p:spPr>
          <a:xfrm>
            <a:off x="7957353" y="1477079"/>
            <a:ext cx="2886075" cy="2105025"/>
          </a:xfrm>
          <a:prstGeom prst="rect">
            <a:avLst/>
          </a:prstGeom>
          <a:noFill/>
          <a:ln>
            <a:noFill/>
          </a:ln>
        </p:spPr>
      </p:pic>
      <p:sp>
        <p:nvSpPr>
          <p:cNvPr id="224" name="Google Shape;224;p16"/>
          <p:cNvSpPr txBox="1"/>
          <p:nvPr/>
        </p:nvSpPr>
        <p:spPr>
          <a:xfrm>
            <a:off x="10210800" y="1435580"/>
            <a:ext cx="15034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Aether V</a:t>
            </a:r>
            <a:endParaRPr/>
          </a:p>
        </p:txBody>
      </p:sp>
      <p:cxnSp>
        <p:nvCxnSpPr>
          <p:cNvPr id="225" name="Google Shape;225;p16"/>
          <p:cNvCxnSpPr/>
          <p:nvPr/>
        </p:nvCxnSpPr>
        <p:spPr>
          <a:xfrm flipH="1">
            <a:off x="8957939" y="1298829"/>
            <a:ext cx="670560" cy="2013438"/>
          </a:xfrm>
          <a:prstGeom prst="straightConnector1">
            <a:avLst/>
          </a:prstGeom>
          <a:noFill/>
          <a:ln w="9525" cap="flat" cmpd="sng">
            <a:solidFill>
              <a:schemeClr val="accent1"/>
            </a:solidFill>
            <a:prstDash val="solid"/>
            <a:miter lim="800000"/>
            <a:headEnd type="none" w="sm" len="sm"/>
            <a:tailEnd type="triangle" w="med" len="med"/>
          </a:ln>
        </p:spPr>
      </p:cxnSp>
      <p:sp>
        <p:nvSpPr>
          <p:cNvPr id="226" name="Google Shape;226;p16"/>
          <p:cNvSpPr/>
          <p:nvPr/>
        </p:nvSpPr>
        <p:spPr>
          <a:xfrm>
            <a:off x="9780604" y="1559285"/>
            <a:ext cx="430196" cy="162835"/>
          </a:xfrm>
          <a:prstGeom prst="lef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16"/>
          <p:cNvSpPr txBox="1"/>
          <p:nvPr/>
        </p:nvSpPr>
        <p:spPr>
          <a:xfrm>
            <a:off x="7029204" y="2430561"/>
            <a:ext cx="55850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OR</a:t>
            </a:r>
            <a:endParaRPr/>
          </a:p>
        </p:txBody>
      </p:sp>
      <p:pic>
        <p:nvPicPr>
          <p:cNvPr id="228" name="Google Shape;228;p16" descr="Diagram&#10;&#10;Description automatically generated"/>
          <p:cNvPicPr preferRelativeResize="0"/>
          <p:nvPr/>
        </p:nvPicPr>
        <p:blipFill rotWithShape="1">
          <a:blip r:embed="rId6">
            <a:alphaModFix/>
          </a:blip>
          <a:srcRect/>
          <a:stretch/>
        </p:blipFill>
        <p:spPr>
          <a:xfrm>
            <a:off x="1079623" y="4460395"/>
            <a:ext cx="2647950" cy="1924050"/>
          </a:xfrm>
          <a:prstGeom prst="rect">
            <a:avLst/>
          </a:prstGeom>
          <a:noFill/>
          <a:ln>
            <a:noFill/>
          </a:ln>
        </p:spPr>
      </p:pic>
      <p:sp>
        <p:nvSpPr>
          <p:cNvPr id="229" name="Google Shape;229;p16"/>
          <p:cNvSpPr txBox="1"/>
          <p:nvPr/>
        </p:nvSpPr>
        <p:spPr>
          <a:xfrm>
            <a:off x="3180512" y="4140736"/>
            <a:ext cx="15034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Aether V = 0 </a:t>
            </a:r>
            <a:endParaRPr/>
          </a:p>
        </p:txBody>
      </p:sp>
      <p:cxnSp>
        <p:nvCxnSpPr>
          <p:cNvPr id="230" name="Google Shape;230;p16"/>
          <p:cNvCxnSpPr/>
          <p:nvPr/>
        </p:nvCxnSpPr>
        <p:spPr>
          <a:xfrm>
            <a:off x="2662569" y="4407468"/>
            <a:ext cx="0" cy="530292"/>
          </a:xfrm>
          <a:prstGeom prst="straightConnector1">
            <a:avLst/>
          </a:prstGeom>
          <a:noFill/>
          <a:ln w="9525" cap="flat" cmpd="sng">
            <a:solidFill>
              <a:schemeClr val="accent1"/>
            </a:solidFill>
            <a:prstDash val="solid"/>
            <a:miter lim="800000"/>
            <a:headEnd type="none" w="sm" len="sm"/>
            <a:tailEnd type="triangle" w="med" len="med"/>
          </a:ln>
        </p:spPr>
      </p:cxnSp>
      <p:cxnSp>
        <p:nvCxnSpPr>
          <p:cNvPr id="231" name="Google Shape;231;p16"/>
          <p:cNvCxnSpPr/>
          <p:nvPr/>
        </p:nvCxnSpPr>
        <p:spPr>
          <a:xfrm flipH="1">
            <a:off x="2423160" y="4937760"/>
            <a:ext cx="239409" cy="369332"/>
          </a:xfrm>
          <a:prstGeom prst="straightConnector1">
            <a:avLst/>
          </a:prstGeom>
          <a:noFill/>
          <a:ln w="9525" cap="flat" cmpd="sng">
            <a:solidFill>
              <a:schemeClr val="accent1"/>
            </a:solidFill>
            <a:prstDash val="solid"/>
            <a:miter lim="800000"/>
            <a:headEnd type="none" w="sm" len="sm"/>
            <a:tailEnd type="triangle" w="med" len="med"/>
          </a:ln>
        </p:spPr>
      </p:cxnSp>
      <p:pic>
        <p:nvPicPr>
          <p:cNvPr id="232" name="Google Shape;232;p16" descr="Diagram&#10;&#10;Description automatically generated"/>
          <p:cNvPicPr preferRelativeResize="0"/>
          <p:nvPr/>
        </p:nvPicPr>
        <p:blipFill rotWithShape="1">
          <a:blip r:embed="rId7">
            <a:alphaModFix/>
          </a:blip>
          <a:srcRect/>
          <a:stretch/>
        </p:blipFill>
        <p:spPr>
          <a:xfrm>
            <a:off x="4245515" y="4520383"/>
            <a:ext cx="2505075" cy="2000250"/>
          </a:xfrm>
          <a:prstGeom prst="rect">
            <a:avLst/>
          </a:prstGeom>
          <a:noFill/>
          <a:ln>
            <a:noFill/>
          </a:ln>
        </p:spPr>
      </p:pic>
      <p:cxnSp>
        <p:nvCxnSpPr>
          <p:cNvPr id="233" name="Google Shape;233;p16"/>
          <p:cNvCxnSpPr/>
          <p:nvPr/>
        </p:nvCxnSpPr>
        <p:spPr>
          <a:xfrm>
            <a:off x="5928360" y="4510068"/>
            <a:ext cx="0" cy="612358"/>
          </a:xfrm>
          <a:prstGeom prst="straightConnector1">
            <a:avLst/>
          </a:prstGeom>
          <a:noFill/>
          <a:ln w="9525" cap="flat" cmpd="sng">
            <a:solidFill>
              <a:schemeClr val="accent1"/>
            </a:solidFill>
            <a:prstDash val="solid"/>
            <a:miter lim="800000"/>
            <a:headEnd type="none" w="sm" len="sm"/>
            <a:tailEnd type="triangle" w="med" len="med"/>
          </a:ln>
        </p:spPr>
      </p:cxnSp>
      <p:cxnSp>
        <p:nvCxnSpPr>
          <p:cNvPr id="234" name="Google Shape;234;p16"/>
          <p:cNvCxnSpPr/>
          <p:nvPr/>
        </p:nvCxnSpPr>
        <p:spPr>
          <a:xfrm flipH="1">
            <a:off x="5273040" y="5132741"/>
            <a:ext cx="655320" cy="1251704"/>
          </a:xfrm>
          <a:prstGeom prst="straightConnector1">
            <a:avLst/>
          </a:prstGeom>
          <a:noFill/>
          <a:ln w="9525" cap="flat" cmpd="sng">
            <a:solidFill>
              <a:schemeClr val="accent1"/>
            </a:solidFill>
            <a:prstDash val="solid"/>
            <a:miter lim="800000"/>
            <a:headEnd type="none" w="sm" len="sm"/>
            <a:tailEnd type="triangle" w="med" len="med"/>
          </a:ln>
        </p:spPr>
      </p:cxnSp>
      <p:pic>
        <p:nvPicPr>
          <p:cNvPr id="235" name="Google Shape;235;p16" descr="Diagram&#10;&#10;Description automatically generated"/>
          <p:cNvPicPr preferRelativeResize="0"/>
          <p:nvPr/>
        </p:nvPicPr>
        <p:blipFill rotWithShape="1">
          <a:blip r:embed="rId8">
            <a:alphaModFix/>
          </a:blip>
          <a:srcRect/>
          <a:stretch/>
        </p:blipFill>
        <p:spPr>
          <a:xfrm>
            <a:off x="7827972" y="4530471"/>
            <a:ext cx="2790825" cy="2057400"/>
          </a:xfrm>
          <a:prstGeom prst="rect">
            <a:avLst/>
          </a:prstGeom>
          <a:noFill/>
          <a:ln>
            <a:noFill/>
          </a:ln>
        </p:spPr>
      </p:pic>
      <p:sp>
        <p:nvSpPr>
          <p:cNvPr id="236" name="Google Shape;236;p16"/>
          <p:cNvSpPr txBox="1"/>
          <p:nvPr/>
        </p:nvSpPr>
        <p:spPr>
          <a:xfrm>
            <a:off x="10238101" y="4440928"/>
            <a:ext cx="15034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Aether V</a:t>
            </a:r>
            <a:endParaRPr/>
          </a:p>
        </p:txBody>
      </p:sp>
      <p:sp>
        <p:nvSpPr>
          <p:cNvPr id="237" name="Google Shape;237;p16"/>
          <p:cNvSpPr/>
          <p:nvPr/>
        </p:nvSpPr>
        <p:spPr>
          <a:xfrm>
            <a:off x="9780604" y="4544177"/>
            <a:ext cx="430196" cy="162835"/>
          </a:xfrm>
          <a:prstGeom prst="lef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38" name="Google Shape;238;p16"/>
          <p:cNvCxnSpPr/>
          <p:nvPr/>
        </p:nvCxnSpPr>
        <p:spPr>
          <a:xfrm flipH="1">
            <a:off x="8957939" y="4707012"/>
            <a:ext cx="571492" cy="1813621"/>
          </a:xfrm>
          <a:prstGeom prst="straightConnector1">
            <a:avLst/>
          </a:prstGeom>
          <a:noFill/>
          <a:ln w="9525" cap="flat" cmpd="sng">
            <a:solidFill>
              <a:schemeClr val="accent1"/>
            </a:solidFill>
            <a:prstDash val="solid"/>
            <a:miter lim="800000"/>
            <a:headEnd type="none" w="sm" len="sm"/>
            <a:tailEnd type="triangle" w="med" len="med"/>
          </a:ln>
        </p:spPr>
      </p:cxnSp>
      <p:sp>
        <p:nvSpPr>
          <p:cNvPr id="239" name="Google Shape;239;p16"/>
          <p:cNvSpPr txBox="1"/>
          <p:nvPr/>
        </p:nvSpPr>
        <p:spPr>
          <a:xfrm>
            <a:off x="5811056" y="4038136"/>
            <a:ext cx="6780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Helvetica Neue"/>
                <a:ea typeface="Helvetica Neue"/>
                <a:cs typeface="Helvetica Neue"/>
                <a:sym typeface="Helvetica Neue"/>
              </a:rPr>
              <a:t>NO!</a:t>
            </a:r>
            <a:endParaRPr sz="1800" b="1" i="0">
              <a:solidFill>
                <a:srgbClr val="000000"/>
              </a:solidFill>
              <a:latin typeface="Helvetica Neue"/>
              <a:ea typeface="Helvetica Neue"/>
              <a:cs typeface="Helvetica Neue"/>
              <a:sym typeface="Helvetica Neue"/>
            </a:endParaRPr>
          </a:p>
        </p:txBody>
      </p:sp>
      <p:sp>
        <p:nvSpPr>
          <p:cNvPr id="240" name="Google Shape;240;p16"/>
          <p:cNvSpPr/>
          <p:nvPr/>
        </p:nvSpPr>
        <p:spPr>
          <a:xfrm>
            <a:off x="8993711" y="3685032"/>
            <a:ext cx="416977" cy="806423"/>
          </a:xfrm>
          <a:prstGeom prst="down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p:cNvSpPr txBox="1">
            <a:spLocks noGrp="1"/>
          </p:cNvSpPr>
          <p:nvPr>
            <p:ph type="title"/>
          </p:nvPr>
        </p:nvSpPr>
        <p:spPr>
          <a:xfrm>
            <a:off x="838200" y="0"/>
            <a:ext cx="10515600" cy="629944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Air drag</a:t>
            </a:r>
            <a:br>
              <a:rPr lang="en-US"/>
            </a:br>
            <a:br>
              <a:rPr lang="en-US"/>
            </a:br>
            <a:r>
              <a:rPr lang="en-US"/>
              <a:t>MS model </a:t>
            </a:r>
            <a:endParaRPr/>
          </a:p>
        </p:txBody>
      </p:sp>
      <p:pic>
        <p:nvPicPr>
          <p:cNvPr id="247" name="Google Shape;247;p17"/>
          <p:cNvPicPr preferRelativeResize="0">
            <a:picLocks noGrp="1"/>
          </p:cNvPicPr>
          <p:nvPr>
            <p:ph type="body" idx="1"/>
          </p:nvPr>
        </p:nvPicPr>
        <p:blipFill rotWithShape="1">
          <a:blip r:embed="rId3">
            <a:alphaModFix/>
          </a:blip>
          <a:srcRect/>
          <a:stretch/>
        </p:blipFill>
        <p:spPr>
          <a:xfrm>
            <a:off x="602723" y="1971233"/>
            <a:ext cx="5756521" cy="4347505"/>
          </a:xfrm>
          <a:prstGeom prst="rect">
            <a:avLst/>
          </a:prstGeom>
          <a:noFill/>
          <a:ln>
            <a:noFill/>
          </a:ln>
        </p:spPr>
      </p:pic>
      <p:sp>
        <p:nvSpPr>
          <p:cNvPr id="248" name="Google Shape;248;p17"/>
          <p:cNvSpPr/>
          <p:nvPr/>
        </p:nvSpPr>
        <p:spPr>
          <a:xfrm>
            <a:off x="5943600" y="539261"/>
            <a:ext cx="3042138" cy="39975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9" name="Google Shape;249;p17" descr="A picture containing text, line, diagram, plot&#10;&#10;Description automatically generated"/>
          <p:cNvPicPr preferRelativeResize="0"/>
          <p:nvPr/>
        </p:nvPicPr>
        <p:blipFill rotWithShape="1">
          <a:blip r:embed="rId4">
            <a:alphaModFix/>
          </a:blip>
          <a:srcRect/>
          <a:stretch/>
        </p:blipFill>
        <p:spPr>
          <a:xfrm>
            <a:off x="6665381" y="1032045"/>
            <a:ext cx="4923896" cy="56737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8"/>
          <p:cNvSpPr txBox="1">
            <a:spLocks noGrp="1"/>
          </p:cNvSpPr>
          <p:nvPr>
            <p:ph type="title"/>
          </p:nvPr>
        </p:nvSpPr>
        <p:spPr>
          <a:xfrm>
            <a:off x="0" y="34527"/>
            <a:ext cx="11550702" cy="67889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sz="4800"/>
              <a:t>Jet Streams &amp; Circulation Zones</a:t>
            </a:r>
            <a:br>
              <a:rPr lang="en-US"/>
            </a:br>
            <a:br>
              <a:rPr lang="en-US"/>
            </a:br>
            <a:r>
              <a:rPr lang="en-US" sz="3200"/>
              <a:t>Earth</a:t>
            </a:r>
            <a:r>
              <a:rPr lang="en-US"/>
              <a:t> 			   </a:t>
            </a:r>
            <a:r>
              <a:rPr lang="en-US" sz="3200"/>
              <a:t>Jupiter </a:t>
            </a:r>
            <a:endParaRPr/>
          </a:p>
        </p:txBody>
      </p:sp>
      <p:pic>
        <p:nvPicPr>
          <p:cNvPr id="256" name="Google Shape;256;p18"/>
          <p:cNvPicPr preferRelativeResize="0">
            <a:picLocks noGrp="1"/>
          </p:cNvPicPr>
          <p:nvPr>
            <p:ph type="body" idx="1"/>
          </p:nvPr>
        </p:nvPicPr>
        <p:blipFill rotWithShape="1">
          <a:blip r:embed="rId3">
            <a:alphaModFix/>
          </a:blip>
          <a:srcRect/>
          <a:stretch/>
        </p:blipFill>
        <p:spPr>
          <a:xfrm>
            <a:off x="1085773" y="820366"/>
            <a:ext cx="2880155" cy="2832940"/>
          </a:xfrm>
          <a:prstGeom prst="rect">
            <a:avLst/>
          </a:prstGeom>
          <a:noFill/>
          <a:ln>
            <a:noFill/>
          </a:ln>
        </p:spPr>
      </p:pic>
      <p:pic>
        <p:nvPicPr>
          <p:cNvPr id="257" name="Google Shape;257;p18"/>
          <p:cNvPicPr preferRelativeResize="0"/>
          <p:nvPr/>
        </p:nvPicPr>
        <p:blipFill rotWithShape="1">
          <a:blip r:embed="rId4">
            <a:alphaModFix/>
          </a:blip>
          <a:srcRect/>
          <a:stretch/>
        </p:blipFill>
        <p:spPr>
          <a:xfrm>
            <a:off x="958253" y="3653306"/>
            <a:ext cx="3376109" cy="2986850"/>
          </a:xfrm>
          <a:prstGeom prst="rect">
            <a:avLst/>
          </a:prstGeom>
          <a:noFill/>
          <a:ln>
            <a:noFill/>
          </a:ln>
        </p:spPr>
      </p:pic>
      <p:pic>
        <p:nvPicPr>
          <p:cNvPr id="258" name="Google Shape;258;p18"/>
          <p:cNvPicPr preferRelativeResize="0"/>
          <p:nvPr/>
        </p:nvPicPr>
        <p:blipFill rotWithShape="1">
          <a:blip r:embed="rId5">
            <a:alphaModFix/>
          </a:blip>
          <a:srcRect/>
          <a:stretch/>
        </p:blipFill>
        <p:spPr>
          <a:xfrm>
            <a:off x="5529365" y="713009"/>
            <a:ext cx="4916624" cy="3960140"/>
          </a:xfrm>
          <a:prstGeom prst="rect">
            <a:avLst/>
          </a:prstGeom>
          <a:noFill/>
          <a:ln>
            <a:noFill/>
          </a:ln>
        </p:spPr>
      </p:pic>
      <p:pic>
        <p:nvPicPr>
          <p:cNvPr id="259" name="Google Shape;259;p18"/>
          <p:cNvPicPr preferRelativeResize="0"/>
          <p:nvPr/>
        </p:nvPicPr>
        <p:blipFill rotWithShape="1">
          <a:blip r:embed="rId6">
            <a:alphaModFix/>
          </a:blip>
          <a:srcRect/>
          <a:stretch/>
        </p:blipFill>
        <p:spPr>
          <a:xfrm>
            <a:off x="5970787" y="4673149"/>
            <a:ext cx="3593123" cy="21503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Eastbound  aether wind </a:t>
            </a:r>
            <a:endParaRPr/>
          </a:p>
        </p:txBody>
      </p:sp>
      <p:pic>
        <p:nvPicPr>
          <p:cNvPr id="265" name="Google Shape;265;p19" descr="A map of the north america&#10;&#10;Description automatically generated"/>
          <p:cNvPicPr preferRelativeResize="0"/>
          <p:nvPr/>
        </p:nvPicPr>
        <p:blipFill rotWithShape="1">
          <a:blip r:embed="rId3">
            <a:alphaModFix/>
          </a:blip>
          <a:srcRect/>
          <a:stretch/>
        </p:blipFill>
        <p:spPr>
          <a:xfrm>
            <a:off x="2901950" y="1288428"/>
            <a:ext cx="5359400" cy="556957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838200" y="365125"/>
            <a:ext cx="10515600" cy="7981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Scientific  method </a:t>
            </a:r>
            <a:endParaRPr/>
          </a:p>
        </p:txBody>
      </p:sp>
      <p:sp>
        <p:nvSpPr>
          <p:cNvPr id="97" name="Google Shape;97;p2"/>
          <p:cNvSpPr txBox="1">
            <a:spLocks noGrp="1"/>
          </p:cNvSpPr>
          <p:nvPr>
            <p:ph type="body" idx="1"/>
          </p:nvPr>
        </p:nvSpPr>
        <p:spPr>
          <a:xfrm>
            <a:off x="838200" y="1193800"/>
            <a:ext cx="10515600" cy="5450840"/>
          </a:xfrm>
          <a:prstGeom prst="rect">
            <a:avLst/>
          </a:prstGeom>
          <a:noFill/>
          <a:ln>
            <a:noFill/>
          </a:ln>
        </p:spPr>
        <p:txBody>
          <a:bodyPr spcFirstLastPara="1" wrap="square" lIns="91425" tIns="45700" rIns="91425" bIns="45700" anchor="t" anchorCtr="0">
            <a:normAutofit lnSpcReduction="10000"/>
          </a:bodyPr>
          <a:lstStyle/>
          <a:p>
            <a:pPr marL="514350" lvl="0" indent="-514350" algn="l" rtl="0">
              <a:lnSpc>
                <a:spcPct val="90000"/>
              </a:lnSpc>
              <a:spcBef>
                <a:spcPts val="0"/>
              </a:spcBef>
              <a:spcAft>
                <a:spcPts val="0"/>
              </a:spcAft>
              <a:buClr>
                <a:schemeClr val="dk1"/>
              </a:buClr>
              <a:buSzPts val="2800"/>
              <a:buFont typeface="Calibri"/>
              <a:buAutoNum type="arabicPeriod"/>
            </a:pPr>
            <a:r>
              <a:rPr lang="en-US"/>
              <a:t>Record data</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Form hypothesis</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Design test……..?                          Scope in space?....in time?</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Perform tests for proof</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Accept/reject hypothesis ……?   Philo=?   Reasoning?  Ideology?</a:t>
            </a:r>
            <a:endParaRPr/>
          </a:p>
          <a:p>
            <a:pPr marL="0" lvl="0" indent="0" algn="l" rtl="0">
              <a:lnSpc>
                <a:spcPct val="90000"/>
              </a:lnSpc>
              <a:spcBef>
                <a:spcPts val="1000"/>
              </a:spcBef>
              <a:spcAft>
                <a:spcPts val="0"/>
              </a:spcAft>
              <a:buClr>
                <a:schemeClr val="dk1"/>
              </a:buClr>
              <a:buSzPts val="2800"/>
              <a:buNone/>
            </a:pPr>
            <a:r>
              <a:rPr lang="en-US"/>
              <a:t>                     raw data </a:t>
            </a:r>
            <a:endParaRPr/>
          </a:p>
          <a:p>
            <a:pPr marL="0" lvl="0" indent="0" algn="l" rtl="0">
              <a:lnSpc>
                <a:spcPct val="90000"/>
              </a:lnSpc>
              <a:spcBef>
                <a:spcPts val="1000"/>
              </a:spcBef>
              <a:spcAft>
                <a:spcPts val="0"/>
              </a:spcAft>
              <a:buClr>
                <a:schemeClr val="dk1"/>
              </a:buClr>
              <a:buSzPts val="2800"/>
              <a:buNone/>
            </a:pPr>
            <a:r>
              <a:rPr lang="en-US"/>
              <a:t> 		</a:t>
            </a:r>
            <a:endParaRPr/>
          </a:p>
          <a:p>
            <a:pPr marL="0" lvl="0" indent="0" algn="l" rtl="0">
              <a:lnSpc>
                <a:spcPct val="90000"/>
              </a:lnSpc>
              <a:spcBef>
                <a:spcPts val="1000"/>
              </a:spcBef>
              <a:spcAft>
                <a:spcPts val="0"/>
              </a:spcAft>
              <a:buClr>
                <a:schemeClr val="dk1"/>
              </a:buClr>
              <a:buSzPts val="2800"/>
              <a:buNone/>
            </a:pPr>
            <a:r>
              <a:rPr lang="en-US"/>
              <a:t>         				     Physics                   Bio, Chem …   </a:t>
            </a:r>
            <a:endParaRPr/>
          </a:p>
          <a:p>
            <a:pPr marL="0" lvl="0" indent="0" algn="l" rtl="0">
              <a:lnSpc>
                <a:spcPct val="90000"/>
              </a:lnSpc>
              <a:spcBef>
                <a:spcPts val="1000"/>
              </a:spcBef>
              <a:spcAft>
                <a:spcPts val="0"/>
              </a:spcAft>
              <a:buClr>
                <a:schemeClr val="dk1"/>
              </a:buClr>
              <a:buSzPts val="2800"/>
              <a:buNone/>
            </a:pPr>
            <a:r>
              <a:rPr lang="en-US"/>
              <a:t>				      </a:t>
            </a:r>
            <a:endParaRPr/>
          </a:p>
          <a:p>
            <a:pPr marL="0" lvl="0" indent="0" algn="l" rtl="0">
              <a:lnSpc>
                <a:spcPct val="90000"/>
              </a:lnSpc>
              <a:spcBef>
                <a:spcPts val="1000"/>
              </a:spcBef>
              <a:spcAft>
                <a:spcPts val="0"/>
              </a:spcAft>
              <a:buClr>
                <a:schemeClr val="dk1"/>
              </a:buClr>
              <a:buSzPts val="2800"/>
              <a:buNone/>
            </a:pPr>
            <a:r>
              <a:rPr lang="en-US"/>
              <a:t>                                               </a:t>
            </a:r>
            <a:endParaRPr/>
          </a:p>
          <a:p>
            <a:pPr marL="0" lvl="0" indent="0" algn="l" rtl="0">
              <a:lnSpc>
                <a:spcPct val="90000"/>
              </a:lnSpc>
              <a:spcBef>
                <a:spcPts val="1000"/>
              </a:spcBef>
              <a:spcAft>
                <a:spcPts val="0"/>
              </a:spcAft>
              <a:buClr>
                <a:schemeClr val="dk1"/>
              </a:buClr>
              <a:buSzPts val="2800"/>
              <a:buNone/>
            </a:pPr>
            <a:r>
              <a:rPr lang="en-US"/>
              <a:t>				                   theories &amp; laws </a:t>
            </a:r>
            <a:endParaRPr/>
          </a:p>
        </p:txBody>
      </p:sp>
      <p:sp>
        <p:nvSpPr>
          <p:cNvPr id="98" name="Google Shape;98;p2"/>
          <p:cNvSpPr/>
          <p:nvPr/>
        </p:nvSpPr>
        <p:spPr>
          <a:xfrm>
            <a:off x="5078080" y="4196085"/>
            <a:ext cx="1005900" cy="914400"/>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99" name="Google Shape;99;p2"/>
          <p:cNvCxnSpPr/>
          <p:nvPr/>
        </p:nvCxnSpPr>
        <p:spPr>
          <a:xfrm>
            <a:off x="3479180" y="3919220"/>
            <a:ext cx="1472404" cy="734060"/>
          </a:xfrm>
          <a:prstGeom prst="straightConnector1">
            <a:avLst/>
          </a:prstGeom>
          <a:noFill/>
          <a:ln w="28575" cap="flat" cmpd="sng">
            <a:solidFill>
              <a:schemeClr val="accent1"/>
            </a:solidFill>
            <a:prstDash val="solid"/>
            <a:miter lim="800000"/>
            <a:headEnd type="none" w="sm" len="sm"/>
            <a:tailEnd type="triangle" w="med" len="med"/>
          </a:ln>
        </p:spPr>
      </p:cxnSp>
      <p:cxnSp>
        <p:nvCxnSpPr>
          <p:cNvPr id="100" name="Google Shape;100;p2"/>
          <p:cNvCxnSpPr/>
          <p:nvPr/>
        </p:nvCxnSpPr>
        <p:spPr>
          <a:xfrm>
            <a:off x="5989320" y="4653280"/>
            <a:ext cx="1112520" cy="0"/>
          </a:xfrm>
          <a:prstGeom prst="straightConnector1">
            <a:avLst/>
          </a:prstGeom>
          <a:noFill/>
          <a:ln w="28575" cap="flat" cmpd="sng">
            <a:solidFill>
              <a:schemeClr val="accent1"/>
            </a:solidFill>
            <a:prstDash val="solid"/>
            <a:miter lim="800000"/>
            <a:headEnd type="triangle" w="med" len="med"/>
            <a:tailEnd type="triangle" w="med" len="med"/>
          </a:ln>
        </p:spPr>
      </p:cxnSp>
      <p:cxnSp>
        <p:nvCxnSpPr>
          <p:cNvPr id="101" name="Google Shape;101;p2"/>
          <p:cNvCxnSpPr/>
          <p:nvPr/>
        </p:nvCxnSpPr>
        <p:spPr>
          <a:xfrm>
            <a:off x="5440680" y="5090160"/>
            <a:ext cx="0" cy="853440"/>
          </a:xfrm>
          <a:prstGeom prst="straightConnector1">
            <a:avLst/>
          </a:prstGeom>
          <a:noFill/>
          <a:ln w="28575" cap="flat" cmpd="sng">
            <a:solidFill>
              <a:schemeClr val="accent1"/>
            </a:solidFill>
            <a:prstDash val="solid"/>
            <a:miter lim="800000"/>
            <a:headEnd type="none" w="sm" len="sm"/>
            <a:tailEnd type="triangl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0"/>
          <p:cNvSpPr txBox="1">
            <a:spLocks noGrp="1"/>
          </p:cNvSpPr>
          <p:nvPr>
            <p:ph type="title"/>
          </p:nvPr>
        </p:nvSpPr>
        <p:spPr>
          <a:xfrm>
            <a:off x="177800" y="-1"/>
            <a:ext cx="11582400" cy="65024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Tides</a:t>
            </a:r>
            <a:br>
              <a:rPr lang="en-US"/>
            </a:br>
            <a:br>
              <a:rPr lang="en-US"/>
            </a:br>
            <a:br>
              <a:rPr lang="en-US"/>
            </a:br>
            <a:br>
              <a:rPr lang="en-US"/>
            </a:br>
            <a:br>
              <a:rPr lang="en-US"/>
            </a:br>
            <a:br>
              <a:rPr lang="en-US"/>
            </a:br>
            <a:br>
              <a:rPr lang="en-US"/>
            </a:br>
            <a:br>
              <a:rPr lang="en-US"/>
            </a:br>
            <a:br>
              <a:rPr lang="en-US"/>
            </a:br>
            <a:endParaRPr/>
          </a:p>
        </p:txBody>
      </p:sp>
      <p:pic>
        <p:nvPicPr>
          <p:cNvPr id="272" name="Google Shape;272;p20" descr="A diagram of the earth&#10;&#10;Description automatically generated"/>
          <p:cNvPicPr preferRelativeResize="0"/>
          <p:nvPr/>
        </p:nvPicPr>
        <p:blipFill rotWithShape="1">
          <a:blip r:embed="rId3">
            <a:alphaModFix/>
          </a:blip>
          <a:srcRect/>
          <a:stretch/>
        </p:blipFill>
        <p:spPr>
          <a:xfrm>
            <a:off x="6611034" y="2968999"/>
            <a:ext cx="5403166" cy="3740654"/>
          </a:xfrm>
          <a:prstGeom prst="rect">
            <a:avLst/>
          </a:prstGeom>
          <a:noFill/>
          <a:ln>
            <a:noFill/>
          </a:ln>
        </p:spPr>
      </p:pic>
      <p:pic>
        <p:nvPicPr>
          <p:cNvPr id="273" name="Google Shape;273;p20" descr="A map of the world with different colors&#10;&#10;Description automatically generated"/>
          <p:cNvPicPr preferRelativeResize="0"/>
          <p:nvPr/>
        </p:nvPicPr>
        <p:blipFill rotWithShape="1">
          <a:blip r:embed="rId4">
            <a:alphaModFix/>
          </a:blip>
          <a:srcRect/>
          <a:stretch/>
        </p:blipFill>
        <p:spPr>
          <a:xfrm>
            <a:off x="177799" y="733834"/>
            <a:ext cx="6791411" cy="6183071"/>
          </a:xfrm>
          <a:prstGeom prst="rect">
            <a:avLst/>
          </a:prstGeom>
          <a:noFill/>
          <a:ln>
            <a:noFill/>
          </a:ln>
        </p:spPr>
      </p:pic>
      <p:pic>
        <p:nvPicPr>
          <p:cNvPr id="274" name="Google Shape;274;p20" descr="A diagram of a sphere&#10;&#10;Description automatically generated"/>
          <p:cNvPicPr preferRelativeResize="0"/>
          <p:nvPr/>
        </p:nvPicPr>
        <p:blipFill rotWithShape="1">
          <a:blip r:embed="rId5">
            <a:alphaModFix/>
          </a:blip>
          <a:srcRect/>
          <a:stretch/>
        </p:blipFill>
        <p:spPr>
          <a:xfrm>
            <a:off x="7868834" y="177784"/>
            <a:ext cx="3324689" cy="279121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a:spLocks noGrp="1"/>
          </p:cNvSpPr>
          <p:nvPr>
            <p:ph type="title"/>
          </p:nvPr>
        </p:nvSpPr>
        <p:spPr>
          <a:xfrm>
            <a:off x="838200" y="365125"/>
            <a:ext cx="10515600" cy="636485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br>
              <a:rPr lang="en-US"/>
            </a:br>
            <a:r>
              <a:rPr lang="en-US"/>
              <a:t>                            </a:t>
            </a:r>
            <a:r>
              <a:rPr lang="en-US" b="1"/>
              <a:t>Ocean aether currents</a:t>
            </a:r>
            <a:br>
              <a:rPr lang="en-US"/>
            </a:br>
            <a:r>
              <a:rPr lang="en-US" sz="3600"/>
              <a:t>Cause:    temp?     salinity?</a:t>
            </a:r>
            <a:br>
              <a:rPr lang="en-US" sz="3600"/>
            </a:br>
            <a:br>
              <a:rPr lang="en-US"/>
            </a:br>
            <a:br>
              <a:rPr lang="en-US"/>
            </a:br>
            <a:br>
              <a:rPr lang="en-US"/>
            </a:br>
            <a:br>
              <a:rPr lang="en-US"/>
            </a:br>
            <a:br>
              <a:rPr lang="en-US"/>
            </a:br>
            <a:br>
              <a:rPr lang="en-US"/>
            </a:br>
            <a:br>
              <a:rPr lang="en-US"/>
            </a:br>
            <a:br>
              <a:rPr lang="en-US"/>
            </a:br>
            <a:br>
              <a:rPr lang="en-US"/>
            </a:br>
            <a:br>
              <a:rPr lang="en-US"/>
            </a:br>
            <a:endParaRPr/>
          </a:p>
        </p:txBody>
      </p:sp>
      <p:pic>
        <p:nvPicPr>
          <p:cNvPr id="280" name="Google Shape;280;p21" descr="A map of the world with arrows&#10;&#10;Description automatically generated"/>
          <p:cNvPicPr preferRelativeResize="0"/>
          <p:nvPr/>
        </p:nvPicPr>
        <p:blipFill rotWithShape="1">
          <a:blip r:embed="rId3">
            <a:alphaModFix/>
          </a:blip>
          <a:srcRect/>
          <a:stretch/>
        </p:blipFill>
        <p:spPr>
          <a:xfrm>
            <a:off x="787620" y="1514876"/>
            <a:ext cx="11404380" cy="5765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Jones Aether test    </a:t>
            </a:r>
            <a:r>
              <a:rPr lang="en-US" sz="2800" b="1"/>
              <a:t>1971</a:t>
            </a:r>
            <a:endParaRPr/>
          </a:p>
        </p:txBody>
      </p:sp>
      <p:pic>
        <p:nvPicPr>
          <p:cNvPr id="287" name="Google Shape;287;p22" descr="Diagram&#10;&#10;Description automatically generated"/>
          <p:cNvPicPr preferRelativeResize="0">
            <a:picLocks noGrp="1"/>
          </p:cNvPicPr>
          <p:nvPr>
            <p:ph type="body" idx="1"/>
          </p:nvPr>
        </p:nvPicPr>
        <p:blipFill rotWithShape="1">
          <a:blip r:embed="rId3">
            <a:alphaModFix/>
          </a:blip>
          <a:srcRect/>
          <a:stretch/>
        </p:blipFill>
        <p:spPr>
          <a:xfrm>
            <a:off x="1283599" y="1388320"/>
            <a:ext cx="2390934" cy="5073073"/>
          </a:xfrm>
          <a:prstGeom prst="rect">
            <a:avLst/>
          </a:prstGeom>
          <a:noFill/>
          <a:ln>
            <a:noFill/>
          </a:ln>
        </p:spPr>
      </p:pic>
      <p:pic>
        <p:nvPicPr>
          <p:cNvPr id="288" name="Google Shape;288;p22" descr="Diagram&#10;&#10;Description automatically generated"/>
          <p:cNvPicPr preferRelativeResize="0"/>
          <p:nvPr/>
        </p:nvPicPr>
        <p:blipFill rotWithShape="1">
          <a:blip r:embed="rId4">
            <a:alphaModFix/>
          </a:blip>
          <a:srcRect/>
          <a:stretch/>
        </p:blipFill>
        <p:spPr>
          <a:xfrm>
            <a:off x="5698340" y="1846588"/>
            <a:ext cx="4004460" cy="46148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Fresnel drag test     </a:t>
            </a:r>
            <a:r>
              <a:rPr lang="en-US" sz="2800" b="1"/>
              <a:t>1851</a:t>
            </a:r>
            <a:endParaRPr/>
          </a:p>
        </p:txBody>
      </p:sp>
      <p:sp>
        <p:nvSpPr>
          <p:cNvPr id="295" name="Google Shape;295;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2800"/>
              <a:buNone/>
            </a:pPr>
            <a:r>
              <a:rPr lang="en-US" b="1" i="0">
                <a:solidFill>
                  <a:srgbClr val="000000"/>
                </a:solidFill>
                <a:latin typeface="Georgia"/>
                <a:ea typeface="Georgia"/>
                <a:cs typeface="Georgia"/>
                <a:sym typeface="Georgia"/>
              </a:rPr>
              <a:t>Fresnel’s Law:                         </a:t>
            </a:r>
            <a:endParaRPr/>
          </a:p>
          <a:p>
            <a:pPr marL="0" lvl="0" indent="0" algn="l" rtl="0">
              <a:lnSpc>
                <a:spcPct val="90000"/>
              </a:lnSpc>
              <a:spcBef>
                <a:spcPts val="1000"/>
              </a:spcBef>
              <a:spcAft>
                <a:spcPts val="0"/>
              </a:spcAft>
              <a:buClr>
                <a:srgbClr val="000000"/>
              </a:buClr>
              <a:buSzPts val="2800"/>
              <a:buNone/>
            </a:pPr>
            <a:r>
              <a:rPr lang="en-US" b="1" i="0">
                <a:solidFill>
                  <a:srgbClr val="000000"/>
                </a:solidFill>
                <a:latin typeface="Georgia"/>
                <a:ea typeface="Georgia"/>
                <a:cs typeface="Georgia"/>
                <a:sym typeface="Georgia"/>
              </a:rPr>
              <a:t>SoL =  c/n  + v</a:t>
            </a:r>
            <a:r>
              <a:rPr lang="en-US" b="1" i="0">
                <a:solidFill>
                  <a:srgbClr val="000000"/>
                </a:solidFill>
                <a:latin typeface="Times New Roman"/>
                <a:ea typeface="Times New Roman"/>
                <a:cs typeface="Times New Roman"/>
                <a:sym typeface="Times New Roman"/>
              </a:rPr>
              <a:t>(1-1/n</a:t>
            </a:r>
            <a:r>
              <a:rPr lang="en-US" b="1" i="0" baseline="30000">
                <a:solidFill>
                  <a:srgbClr val="000000"/>
                </a:solidFill>
                <a:latin typeface="Times New Roman"/>
                <a:ea typeface="Times New Roman"/>
                <a:cs typeface="Times New Roman"/>
                <a:sym typeface="Times New Roman"/>
              </a:rPr>
              <a:t>2</a:t>
            </a:r>
            <a:r>
              <a:rPr lang="en-US" b="1" i="0">
                <a:solidFill>
                  <a:srgbClr val="000000"/>
                </a:solidFill>
                <a:latin typeface="Times New Roman"/>
                <a:ea typeface="Times New Roman"/>
                <a:cs typeface="Times New Roman"/>
                <a:sym typeface="Times New Roman"/>
              </a:rPr>
              <a:t>)</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In vacuum: </a:t>
            </a:r>
            <a:r>
              <a:rPr lang="en-US" b="1" i="0">
                <a:solidFill>
                  <a:srgbClr val="000000"/>
                </a:solidFill>
                <a:latin typeface="Georgia"/>
                <a:ea typeface="Georgia"/>
                <a:cs typeface="Georgia"/>
                <a:sym typeface="Georgia"/>
              </a:rPr>
              <a:t>SoL =  c+v</a:t>
            </a:r>
            <a:endParaRPr/>
          </a:p>
          <a:p>
            <a:pPr marL="228600" lvl="0" indent="-228600" algn="l" rtl="0">
              <a:lnSpc>
                <a:spcPct val="90000"/>
              </a:lnSpc>
              <a:spcBef>
                <a:spcPts val="1000"/>
              </a:spcBef>
              <a:spcAft>
                <a:spcPts val="0"/>
              </a:spcAft>
              <a:buClr>
                <a:schemeClr val="dk1"/>
              </a:buClr>
              <a:buSzPts val="2800"/>
              <a:buChar char="•"/>
            </a:pPr>
            <a:r>
              <a:rPr lang="en-US"/>
              <a:t>In air:          </a:t>
            </a:r>
            <a:r>
              <a:rPr lang="en-US" b="1" i="0">
                <a:solidFill>
                  <a:srgbClr val="000000"/>
                </a:solidFill>
                <a:latin typeface="Georgia"/>
                <a:ea typeface="Georgia"/>
                <a:cs typeface="Georgia"/>
                <a:sym typeface="Georgia"/>
              </a:rPr>
              <a:t>SoL ~  c+v</a:t>
            </a:r>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In water:     </a:t>
            </a:r>
            <a:r>
              <a:rPr lang="en-US" b="1" i="0">
                <a:solidFill>
                  <a:srgbClr val="000000"/>
                </a:solidFill>
                <a:latin typeface="Georgia"/>
                <a:ea typeface="Georgia"/>
                <a:cs typeface="Georgia"/>
                <a:sym typeface="Georgia"/>
              </a:rPr>
              <a:t>SoL =  0.75c+0.44v</a:t>
            </a:r>
            <a:r>
              <a:rPr lang="en-US">
                <a:solidFill>
                  <a:srgbClr val="000000"/>
                </a:solidFill>
              </a:rPr>
              <a:t> </a:t>
            </a: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AL</a:t>
            </a:r>
            <a:r>
              <a:rPr lang="en-US" u="sng"/>
              <a:t>FA</a:t>
            </a:r>
            <a:r>
              <a:rPr lang="en-US"/>
              <a:t> model   </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296" name="Google Shape;296;p23" descr="Diagram&#10;&#10;Description automatically generated with medium confidence"/>
          <p:cNvPicPr preferRelativeResize="0"/>
          <p:nvPr/>
        </p:nvPicPr>
        <p:blipFill rotWithShape="1">
          <a:blip r:embed="rId3">
            <a:alphaModFix/>
          </a:blip>
          <a:srcRect/>
          <a:stretch/>
        </p:blipFill>
        <p:spPr>
          <a:xfrm>
            <a:off x="6824133" y="2112493"/>
            <a:ext cx="5154507" cy="419940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4"/>
          <p:cNvSpPr txBox="1">
            <a:spLocks noGrp="1"/>
          </p:cNvSpPr>
          <p:nvPr>
            <p:ph type="title"/>
          </p:nvPr>
        </p:nvSpPr>
        <p:spPr>
          <a:xfrm>
            <a:off x="472440" y="0"/>
            <a:ext cx="10515600" cy="53728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Galaev aether test   </a:t>
            </a:r>
            <a:r>
              <a:rPr lang="en-US" sz="2800" b="1"/>
              <a:t>2002</a:t>
            </a:r>
            <a:endParaRPr/>
          </a:p>
        </p:txBody>
      </p:sp>
      <p:pic>
        <p:nvPicPr>
          <p:cNvPr id="303" name="Google Shape;303;p24" descr="Diagram&#10;&#10;Description automatically generated"/>
          <p:cNvPicPr preferRelativeResize="0">
            <a:picLocks noGrp="1"/>
          </p:cNvPicPr>
          <p:nvPr>
            <p:ph type="body" idx="1"/>
          </p:nvPr>
        </p:nvPicPr>
        <p:blipFill rotWithShape="1">
          <a:blip r:embed="rId3">
            <a:alphaModFix/>
          </a:blip>
          <a:srcRect/>
          <a:stretch/>
        </p:blipFill>
        <p:spPr>
          <a:xfrm>
            <a:off x="429685" y="605676"/>
            <a:ext cx="5300555" cy="3231389"/>
          </a:xfrm>
          <a:prstGeom prst="rect">
            <a:avLst/>
          </a:prstGeom>
          <a:noFill/>
          <a:ln>
            <a:noFill/>
          </a:ln>
        </p:spPr>
      </p:pic>
      <p:pic>
        <p:nvPicPr>
          <p:cNvPr id="304" name="Google Shape;304;p24" descr="Chart, line chart&#10;&#10;Description automatically generated"/>
          <p:cNvPicPr preferRelativeResize="0"/>
          <p:nvPr/>
        </p:nvPicPr>
        <p:blipFill rotWithShape="1">
          <a:blip r:embed="rId4">
            <a:alphaModFix/>
          </a:blip>
          <a:srcRect/>
          <a:stretch/>
        </p:blipFill>
        <p:spPr>
          <a:xfrm>
            <a:off x="6105526" y="605676"/>
            <a:ext cx="5300555" cy="3057952"/>
          </a:xfrm>
          <a:prstGeom prst="rect">
            <a:avLst/>
          </a:prstGeom>
          <a:noFill/>
          <a:ln>
            <a:noFill/>
          </a:ln>
        </p:spPr>
      </p:pic>
      <p:pic>
        <p:nvPicPr>
          <p:cNvPr id="305" name="Google Shape;305;p24"/>
          <p:cNvPicPr preferRelativeResize="0"/>
          <p:nvPr/>
        </p:nvPicPr>
        <p:blipFill rotWithShape="1">
          <a:blip r:embed="rId5">
            <a:alphaModFix/>
          </a:blip>
          <a:srcRect/>
          <a:stretch/>
        </p:blipFill>
        <p:spPr>
          <a:xfrm>
            <a:off x="6086473" y="3214657"/>
            <a:ext cx="19053" cy="428685"/>
          </a:xfrm>
          <a:prstGeom prst="rect">
            <a:avLst/>
          </a:prstGeom>
          <a:noFill/>
          <a:ln>
            <a:noFill/>
          </a:ln>
        </p:spPr>
      </p:pic>
      <p:pic>
        <p:nvPicPr>
          <p:cNvPr id="306" name="Google Shape;306;p24" descr="A close-up of a document&#10;&#10;Description automatically generated"/>
          <p:cNvPicPr preferRelativeResize="0"/>
          <p:nvPr/>
        </p:nvPicPr>
        <p:blipFill rotWithShape="1">
          <a:blip r:embed="rId6">
            <a:alphaModFix/>
          </a:blip>
          <a:srcRect/>
          <a:stretch/>
        </p:blipFill>
        <p:spPr>
          <a:xfrm>
            <a:off x="472440" y="3742675"/>
            <a:ext cx="11589750" cy="3115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5"/>
          <p:cNvSpPr txBox="1">
            <a:spLocks noGrp="1"/>
          </p:cNvSpPr>
          <p:nvPr>
            <p:ph type="title"/>
          </p:nvPr>
        </p:nvSpPr>
        <p:spPr>
          <a:xfrm>
            <a:off x="146540" y="0"/>
            <a:ext cx="10515600" cy="680023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107000"/>
              </a:lnSpc>
              <a:spcBef>
                <a:spcPts val="0"/>
              </a:spcBef>
              <a:spcAft>
                <a:spcPts val="0"/>
              </a:spcAft>
              <a:buClr>
                <a:schemeClr val="dk1"/>
              </a:buClr>
              <a:buSzPct val="100000"/>
              <a:buFont typeface="Calibri"/>
              <a:buNone/>
            </a:pPr>
            <a:r>
              <a:rPr lang="en-US" sz="2800" b="1">
                <a:latin typeface="Calibri"/>
                <a:ea typeface="Calibri"/>
                <a:cs typeface="Calibri"/>
                <a:sym typeface="Calibri"/>
              </a:rPr>
              <a:t>                                                  </a:t>
            </a:r>
            <a:r>
              <a:rPr lang="en-US" b="1">
                <a:latin typeface="Calibri"/>
                <a:ea typeface="Calibri"/>
                <a:cs typeface="Calibri"/>
                <a:sym typeface="Calibri"/>
              </a:rPr>
              <a:t>Flyby anomaly </a:t>
            </a:r>
            <a:br>
              <a:rPr lang="en-US" sz="2800">
                <a:latin typeface="Calibri"/>
                <a:ea typeface="Calibri"/>
                <a:cs typeface="Calibri"/>
                <a:sym typeface="Calibri"/>
              </a:rPr>
            </a:br>
            <a:r>
              <a:rPr lang="en-US" sz="2800">
                <a:latin typeface="Calibri"/>
                <a:ea typeface="Calibri"/>
                <a:cs typeface="Calibri"/>
                <a:sym typeface="Calibri"/>
              </a:rPr>
              <a:t>with </a:t>
            </a:r>
            <a:r>
              <a:rPr lang="en-US" sz="2800" b="0" i="0">
                <a:solidFill>
                  <a:srgbClr val="000000"/>
                </a:solidFill>
                <a:latin typeface="Calibri"/>
                <a:ea typeface="Calibri"/>
                <a:cs typeface="Calibri"/>
                <a:sym typeface="Calibri"/>
              </a:rPr>
              <a:t>aether headwind, both Doppler frequencies are higher than expected.</a:t>
            </a:r>
            <a:br>
              <a:rPr lang="en-US" sz="2800" b="0" i="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br>
              <a:rPr lang="en-US" sz="280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r>
              <a:rPr lang="en-US" sz="2800" b="0" i="0">
                <a:solidFill>
                  <a:srgbClr val="000000"/>
                </a:solidFill>
                <a:latin typeface="Calibri"/>
                <a:ea typeface="Calibri"/>
                <a:cs typeface="Calibri"/>
                <a:sym typeface="Calibri"/>
              </a:rPr>
              <a:t>    </a:t>
            </a:r>
            <a:br>
              <a:rPr lang="en-US" sz="2800" b="0" i="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br>
              <a:rPr lang="en-US" sz="2800" b="0" i="0">
                <a:solidFill>
                  <a:srgbClr val="000000"/>
                </a:solidFill>
                <a:latin typeface="Calibri"/>
                <a:ea typeface="Calibri"/>
                <a:cs typeface="Calibri"/>
                <a:sym typeface="Calibri"/>
              </a:rPr>
            </a:br>
            <a:endParaRPr sz="2800">
              <a:solidFill>
                <a:srgbClr val="FF0000"/>
              </a:solidFill>
              <a:latin typeface="Calibri"/>
              <a:ea typeface="Calibri"/>
              <a:cs typeface="Calibri"/>
              <a:sym typeface="Calibri"/>
            </a:endParaRPr>
          </a:p>
        </p:txBody>
      </p:sp>
      <p:pic>
        <p:nvPicPr>
          <p:cNvPr id="312" name="Google Shape;312;p25" descr="A diagram of the earth&#10;&#10;Description automatically generated"/>
          <p:cNvPicPr preferRelativeResize="0"/>
          <p:nvPr/>
        </p:nvPicPr>
        <p:blipFill rotWithShape="1">
          <a:blip r:embed="rId3">
            <a:alphaModFix/>
          </a:blip>
          <a:srcRect/>
          <a:stretch/>
        </p:blipFill>
        <p:spPr>
          <a:xfrm>
            <a:off x="2900450" y="831450"/>
            <a:ext cx="4550579" cy="2568665"/>
          </a:xfrm>
          <a:prstGeom prst="rect">
            <a:avLst/>
          </a:prstGeom>
          <a:noFill/>
          <a:ln>
            <a:noFill/>
          </a:ln>
        </p:spPr>
      </p:pic>
      <p:pic>
        <p:nvPicPr>
          <p:cNvPr id="313" name="Google Shape;313;p25" descr="A graph of a speed and a average&#10;&#10;Description automatically generated with medium confidence"/>
          <p:cNvPicPr preferRelativeResize="0"/>
          <p:nvPr/>
        </p:nvPicPr>
        <p:blipFill rotWithShape="1">
          <a:blip r:embed="rId4">
            <a:alphaModFix/>
          </a:blip>
          <a:srcRect/>
          <a:stretch/>
        </p:blipFill>
        <p:spPr>
          <a:xfrm>
            <a:off x="873187" y="3487947"/>
            <a:ext cx="9449632" cy="33700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6"/>
          <p:cNvSpPr txBox="1">
            <a:spLocks noGrp="1"/>
          </p:cNvSpPr>
          <p:nvPr>
            <p:ph type="title"/>
          </p:nvPr>
        </p:nvSpPr>
        <p:spPr>
          <a:xfrm>
            <a:off x="838200" y="365124"/>
            <a:ext cx="10515600" cy="64928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                 Summary of aether tests</a:t>
            </a:r>
            <a:br>
              <a:rPr lang="en-US"/>
            </a:br>
            <a:br>
              <a:rPr lang="en-US" sz="2700"/>
            </a:br>
            <a:r>
              <a:rPr lang="en-US" sz="2700">
                <a:solidFill>
                  <a:srgbClr val="000000"/>
                </a:solidFill>
                <a:latin typeface="Georgia"/>
                <a:ea typeface="Georgia"/>
                <a:cs typeface="Georgia"/>
                <a:sym typeface="Georgia"/>
              </a:rPr>
              <a:t> type                                         speed in km/s  direction</a:t>
            </a:r>
            <a:br>
              <a:rPr lang="en-US" sz="2700">
                <a:latin typeface="Calibri"/>
                <a:ea typeface="Calibri"/>
                <a:cs typeface="Calibri"/>
                <a:sym typeface="Calibri"/>
              </a:rPr>
            </a:br>
            <a:r>
              <a:rPr lang="en-US" sz="2700">
                <a:solidFill>
                  <a:srgbClr val="000000"/>
                </a:solidFill>
                <a:latin typeface="Arial"/>
                <a:ea typeface="Arial"/>
                <a:cs typeface="Arial"/>
                <a:sym typeface="Arial"/>
              </a:rPr>
              <a:t>Miller          MMX                 374 +- 63        (5.2h, –67</a:t>
            </a:r>
            <a:r>
              <a:rPr lang="en-US" sz="2700" baseline="30000">
                <a:solidFill>
                  <a:srgbClr val="000000"/>
                </a:solidFill>
                <a:latin typeface="Arial"/>
                <a:ea typeface="Arial"/>
                <a:cs typeface="Arial"/>
                <a:sym typeface="Arial"/>
              </a:rPr>
              <a:t>O</a:t>
            </a:r>
            <a:r>
              <a:rPr lang="en-US" sz="2700">
                <a:solidFill>
                  <a:srgbClr val="000000"/>
                </a:solidFill>
                <a:latin typeface="Arial"/>
                <a:ea typeface="Arial"/>
                <a:cs typeface="Arial"/>
                <a:sym typeface="Arial"/>
              </a:rPr>
              <a:t>)</a:t>
            </a:r>
            <a:br>
              <a:rPr lang="en-US" sz="2700">
                <a:solidFill>
                  <a:srgbClr val="000000"/>
                </a:solidFill>
                <a:latin typeface="Arial"/>
                <a:ea typeface="Arial"/>
                <a:cs typeface="Arial"/>
                <a:sym typeface="Arial"/>
              </a:rPr>
            </a:br>
            <a:br>
              <a:rPr lang="en-US" sz="2700">
                <a:solidFill>
                  <a:srgbClr val="000000"/>
                </a:solidFill>
                <a:latin typeface="Arial"/>
                <a:ea typeface="Arial"/>
                <a:cs typeface="Arial"/>
                <a:sym typeface="Arial"/>
              </a:rPr>
            </a:br>
            <a:r>
              <a:rPr lang="en-US" sz="2700">
                <a:solidFill>
                  <a:srgbClr val="000000"/>
                </a:solidFill>
                <a:latin typeface="Arial"/>
                <a:ea typeface="Arial"/>
                <a:cs typeface="Arial"/>
                <a:sym typeface="Arial"/>
              </a:rPr>
              <a:t>Marinov      rotating mirrors 350</a:t>
            </a:r>
            <a:br>
              <a:rPr lang="en-US" sz="2700">
                <a:latin typeface="Calibri"/>
                <a:ea typeface="Calibri"/>
                <a:cs typeface="Calibri"/>
                <a:sym typeface="Calibri"/>
              </a:rPr>
            </a:br>
            <a:r>
              <a:rPr lang="en-US" sz="2700">
                <a:solidFill>
                  <a:srgbClr val="000000"/>
                </a:solidFill>
                <a:latin typeface="Roboto"/>
                <a:ea typeface="Roboto"/>
                <a:cs typeface="Roboto"/>
                <a:sym typeface="Roboto"/>
              </a:rPr>
              <a:t> </a:t>
            </a:r>
            <a:br>
              <a:rPr lang="en-US" sz="2700">
                <a:latin typeface="Calibri"/>
                <a:ea typeface="Calibri"/>
                <a:cs typeface="Calibri"/>
                <a:sym typeface="Calibri"/>
              </a:rPr>
            </a:br>
            <a:r>
              <a:rPr lang="en-US" sz="2700">
                <a:solidFill>
                  <a:srgbClr val="000000"/>
                </a:solidFill>
                <a:latin typeface="Arial"/>
                <a:ea typeface="Arial"/>
                <a:cs typeface="Arial"/>
                <a:sym typeface="Arial"/>
              </a:rPr>
              <a:t>Torr &amp;            coax cable         417 +- 40         (5.2h, −65</a:t>
            </a:r>
            <a:r>
              <a:rPr lang="en-US" sz="2700" baseline="30000">
                <a:solidFill>
                  <a:srgbClr val="000000"/>
                </a:solidFill>
                <a:latin typeface="Arial"/>
                <a:ea typeface="Arial"/>
                <a:cs typeface="Arial"/>
                <a:sym typeface="Arial"/>
              </a:rPr>
              <a:t> O</a:t>
            </a:r>
            <a:r>
              <a:rPr lang="en-US" sz="2700">
                <a:solidFill>
                  <a:srgbClr val="000000"/>
                </a:solidFill>
                <a:latin typeface="Arial"/>
                <a:ea typeface="Arial"/>
                <a:cs typeface="Arial"/>
                <a:sym typeface="Arial"/>
              </a:rPr>
              <a:t>)</a:t>
            </a:r>
            <a:br>
              <a:rPr lang="en-US" sz="2700">
                <a:latin typeface="Calibri"/>
                <a:ea typeface="Calibri"/>
                <a:cs typeface="Calibri"/>
                <a:sym typeface="Calibri"/>
              </a:rPr>
            </a:br>
            <a:r>
              <a:rPr lang="en-US" sz="2700">
                <a:solidFill>
                  <a:srgbClr val="000000"/>
                </a:solidFill>
                <a:latin typeface="Arial"/>
                <a:ea typeface="Arial"/>
                <a:cs typeface="Arial"/>
                <a:sym typeface="Arial"/>
              </a:rPr>
              <a:t>Kohlen </a:t>
            </a:r>
            <a:br>
              <a:rPr lang="en-US" sz="2700">
                <a:latin typeface="Calibri"/>
                <a:ea typeface="Calibri"/>
                <a:cs typeface="Calibri"/>
                <a:sym typeface="Calibri"/>
              </a:rPr>
            </a:br>
            <a:r>
              <a:rPr lang="en-US" sz="2700">
                <a:solidFill>
                  <a:srgbClr val="000000"/>
                </a:solidFill>
                <a:latin typeface="Arial"/>
                <a:ea typeface="Arial"/>
                <a:cs typeface="Arial"/>
                <a:sym typeface="Arial"/>
              </a:rPr>
              <a:t>Cahill           flyby                  400 +- 20         (5.5h, –70</a:t>
            </a:r>
            <a:r>
              <a:rPr lang="en-US" sz="2700" baseline="30000">
                <a:solidFill>
                  <a:srgbClr val="000000"/>
                </a:solidFill>
                <a:latin typeface="Arial"/>
                <a:ea typeface="Arial"/>
                <a:cs typeface="Arial"/>
                <a:sym typeface="Arial"/>
              </a:rPr>
              <a:t> O</a:t>
            </a:r>
            <a:r>
              <a:rPr lang="en-US" sz="2700">
                <a:solidFill>
                  <a:srgbClr val="000000"/>
                </a:solidFill>
                <a:latin typeface="Arial"/>
                <a:ea typeface="Arial"/>
                <a:cs typeface="Arial"/>
                <a:sym typeface="Arial"/>
              </a:rPr>
              <a:t>)</a:t>
            </a:r>
            <a:br>
              <a:rPr lang="en-US" sz="2700">
                <a:latin typeface="Calibri"/>
                <a:ea typeface="Calibri"/>
                <a:cs typeface="Calibri"/>
                <a:sym typeface="Calibri"/>
              </a:rPr>
            </a:br>
            <a:r>
              <a:rPr lang="en-US" sz="2700">
                <a:solidFill>
                  <a:srgbClr val="000000"/>
                </a:solidFill>
                <a:latin typeface="Roboto"/>
                <a:ea typeface="Roboto"/>
                <a:cs typeface="Roboto"/>
                <a:sym typeface="Roboto"/>
              </a:rPr>
              <a:t>  </a:t>
            </a:r>
            <a:br>
              <a:rPr lang="en-US" sz="2700">
                <a:latin typeface="Calibri"/>
                <a:ea typeface="Calibri"/>
                <a:cs typeface="Calibri"/>
                <a:sym typeface="Calibri"/>
              </a:rPr>
            </a:br>
            <a:r>
              <a:rPr lang="en-US" sz="2700">
                <a:solidFill>
                  <a:srgbClr val="000000"/>
                </a:solidFill>
                <a:latin typeface="Arial"/>
                <a:ea typeface="Arial"/>
                <a:cs typeface="Arial"/>
                <a:sym typeface="Arial"/>
              </a:rPr>
              <a:t>NASA             flyby                   420 +- 30         (5.2h,  –70</a:t>
            </a:r>
            <a:r>
              <a:rPr lang="en-US" sz="2700" baseline="30000">
                <a:solidFill>
                  <a:srgbClr val="000000"/>
                </a:solidFill>
                <a:latin typeface="Arial"/>
                <a:ea typeface="Arial"/>
                <a:cs typeface="Arial"/>
                <a:sym typeface="Arial"/>
              </a:rPr>
              <a:t> O</a:t>
            </a:r>
            <a:r>
              <a:rPr lang="en-US" sz="2700">
                <a:solidFill>
                  <a:srgbClr val="000000"/>
                </a:solidFill>
                <a:latin typeface="Arial"/>
                <a:ea typeface="Arial"/>
                <a:cs typeface="Arial"/>
                <a:sym typeface="Arial"/>
              </a:rPr>
              <a:t>)</a:t>
            </a:r>
            <a:br>
              <a:rPr lang="en-US" sz="2700">
                <a:solidFill>
                  <a:srgbClr val="000000"/>
                </a:solidFill>
                <a:latin typeface="Arial"/>
                <a:ea typeface="Arial"/>
                <a:cs typeface="Arial"/>
                <a:sym typeface="Arial"/>
              </a:rPr>
            </a:br>
            <a:br>
              <a:rPr lang="en-US" sz="2700">
                <a:solidFill>
                  <a:srgbClr val="000000"/>
                </a:solidFill>
                <a:latin typeface="Arial"/>
                <a:ea typeface="Arial"/>
                <a:cs typeface="Arial"/>
                <a:sym typeface="Arial"/>
              </a:rPr>
            </a:br>
            <a:r>
              <a:rPr lang="en-US" sz="2700">
                <a:solidFill>
                  <a:srgbClr val="FF0000"/>
                </a:solidFill>
                <a:latin typeface="Arial"/>
                <a:ea typeface="Arial"/>
                <a:cs typeface="Arial"/>
                <a:sym typeface="Arial"/>
              </a:rPr>
              <a:t>CMB dipole  satellite            368                  (6.4h, -48)</a:t>
            </a:r>
            <a:br>
              <a:rPr lang="en-US" sz="2700">
                <a:solidFill>
                  <a:srgbClr val="FF0000"/>
                </a:solidFill>
                <a:latin typeface="Calibri"/>
                <a:ea typeface="Calibri"/>
                <a:cs typeface="Calibri"/>
                <a:sym typeface="Calibri"/>
              </a:rPr>
            </a:br>
            <a:r>
              <a:rPr lang="en-US" sz="2700">
                <a:solidFill>
                  <a:srgbClr val="FF0000"/>
                </a:solidFill>
                <a:latin typeface="Calibri"/>
                <a:ea typeface="Calibri"/>
                <a:cs typeface="Calibri"/>
                <a:sym typeface="Calibri"/>
              </a:rPr>
              <a:t> </a:t>
            </a:r>
            <a:br>
              <a:rPr lang="en-US"/>
            </a:b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7"/>
          <p:cNvSpPr txBox="1">
            <a:spLocks noGrp="1"/>
          </p:cNvSpPr>
          <p:nvPr>
            <p:ph type="title"/>
          </p:nvPr>
        </p:nvSpPr>
        <p:spPr>
          <a:xfrm>
            <a:off x="195072" y="731520"/>
            <a:ext cx="11158728" cy="539496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                     Atsukovsky aether properties </a:t>
            </a:r>
            <a:br>
              <a:rPr lang="en-US" dirty="0"/>
            </a:br>
            <a:br>
              <a:rPr lang="en-US" dirty="0"/>
            </a:br>
            <a:r>
              <a:rPr lang="en-US" sz="3100" dirty="0"/>
              <a:t>D:air  1.2</a:t>
            </a:r>
            <a:br>
              <a:rPr lang="en-US" sz="3100" dirty="0"/>
            </a:br>
            <a:r>
              <a:rPr lang="en-US" sz="3100" dirty="0"/>
              <a:t>P: atm  10</a:t>
            </a:r>
            <a:r>
              <a:rPr lang="en-US" sz="3100" baseline="30000" dirty="0"/>
              <a:t>5  </a:t>
            </a:r>
            <a:r>
              <a:rPr lang="en-US" sz="3100" dirty="0"/>
              <a:t>N/m</a:t>
            </a:r>
            <a:r>
              <a:rPr lang="en-US" sz="3100" baseline="30000" dirty="0"/>
              <a:t>3</a:t>
            </a:r>
            <a:br>
              <a:rPr lang="en-US" sz="3100" dirty="0"/>
            </a:br>
            <a:br>
              <a:rPr lang="en-US" sz="3100" dirty="0"/>
            </a:br>
            <a:r>
              <a:rPr lang="en-US" sz="3100" dirty="0"/>
              <a:t>SE:H bomb = 10</a:t>
            </a:r>
            <a:r>
              <a:rPr lang="en-US" sz="3100" baseline="30000" dirty="0"/>
              <a:t>15</a:t>
            </a:r>
            <a:r>
              <a:rPr lang="en-US" sz="3100" dirty="0"/>
              <a:t> j</a:t>
            </a:r>
            <a:br>
              <a:rPr lang="en-US" sz="3100" dirty="0"/>
            </a:br>
            <a:r>
              <a:rPr lang="en-US" sz="3100" dirty="0"/>
              <a:t>aether = 10</a:t>
            </a:r>
            <a:r>
              <a:rPr lang="en-US" sz="3100" baseline="30000" dirty="0"/>
              <a:t>16</a:t>
            </a:r>
            <a:r>
              <a:rPr lang="en-US" sz="3100" dirty="0"/>
              <a:t> j in 1m</a:t>
            </a:r>
            <a:r>
              <a:rPr lang="en-US" sz="3100" baseline="30000" dirty="0"/>
              <a:t>3</a:t>
            </a:r>
            <a:br>
              <a:rPr lang="en-US" sz="3100" dirty="0"/>
            </a:br>
            <a:br>
              <a:rPr lang="en-US" sz="3100" dirty="0"/>
            </a:br>
            <a:r>
              <a:rPr lang="en-US" sz="3100" dirty="0"/>
              <a:t>2SVel:star R = 10</a:t>
            </a:r>
            <a:r>
              <a:rPr lang="en-US" sz="3100" baseline="30000" dirty="0"/>
              <a:t>12</a:t>
            </a:r>
            <a:r>
              <a:rPr lang="en-US" sz="3100" dirty="0"/>
              <a:t> </a:t>
            </a:r>
            <a:r>
              <a:rPr lang="en-US" sz="3100" dirty="0" err="1"/>
              <a:t>Lyr</a:t>
            </a:r>
            <a:br>
              <a:rPr lang="en-US" sz="3100" dirty="0"/>
            </a:br>
            <a:br>
              <a:rPr lang="en-US" sz="3100" dirty="0"/>
            </a:br>
            <a:r>
              <a:rPr lang="en-US" sz="3100" dirty="0"/>
              <a:t>CV/</a:t>
            </a:r>
            <a:r>
              <a:rPr lang="en-US" sz="3100" dirty="0" err="1"/>
              <a:t>DV:hard</a:t>
            </a:r>
            <a:r>
              <a:rPr lang="en-US" sz="3100" dirty="0"/>
              <a:t> to push; easy to spin</a:t>
            </a:r>
            <a:br>
              <a:rPr lang="en-US" sz="3100" dirty="0"/>
            </a:br>
            <a:br>
              <a:rPr lang="en-US" sz="3100" dirty="0"/>
            </a:br>
            <a:r>
              <a:rPr lang="en-US" sz="3100" dirty="0"/>
              <a:t>M: electron = 10</a:t>
            </a:r>
            <a:r>
              <a:rPr lang="en-US" sz="3100" baseline="30000" dirty="0"/>
              <a:t>-30</a:t>
            </a:r>
            <a:r>
              <a:rPr lang="en-US" sz="3100" dirty="0"/>
              <a:t>  </a:t>
            </a:r>
            <a:br>
              <a:rPr lang="en-US" sz="3100" dirty="0"/>
            </a:br>
            <a:r>
              <a:rPr lang="en-US" sz="3100" dirty="0"/>
              <a:t>D:          “      = 10</a:t>
            </a:r>
            <a:r>
              <a:rPr lang="en-US" sz="3100" baseline="30000" dirty="0"/>
              <a:t>-10</a:t>
            </a:r>
            <a:br>
              <a:rPr lang="en-US" dirty="0"/>
            </a:br>
            <a:br>
              <a:rPr lang="en-US" dirty="0"/>
            </a:br>
            <a:endParaRPr dirty="0"/>
          </a:p>
        </p:txBody>
      </p:sp>
      <p:pic>
        <p:nvPicPr>
          <p:cNvPr id="324" name="Google Shape;324;p27" descr="A screenshot of a table&#10;&#10;Description automatically generated"/>
          <p:cNvPicPr preferRelativeResize="0"/>
          <p:nvPr/>
        </p:nvPicPr>
        <p:blipFill rotWithShape="1">
          <a:blip r:embed="rId3">
            <a:alphaModFix/>
          </a:blip>
          <a:srcRect t="7203"/>
          <a:stretch/>
        </p:blipFill>
        <p:spPr>
          <a:xfrm>
            <a:off x="4427114" y="731520"/>
            <a:ext cx="7764886" cy="60444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8"/>
          <p:cNvSpPr txBox="1">
            <a:spLocks noGrp="1"/>
          </p:cNvSpPr>
          <p:nvPr>
            <p:ph type="title"/>
          </p:nvPr>
        </p:nvSpPr>
        <p:spPr>
          <a:xfrm>
            <a:off x="838200" y="0"/>
            <a:ext cx="10515600" cy="66157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t>MMX    </a:t>
            </a:r>
            <a:r>
              <a:rPr lang="en-US" sz="3100" b="1"/>
              <a:t>1886</a:t>
            </a:r>
            <a:endParaRPr/>
          </a:p>
        </p:txBody>
      </p:sp>
      <p:pic>
        <p:nvPicPr>
          <p:cNvPr id="331" name="Google Shape;331;p28"/>
          <p:cNvPicPr preferRelativeResize="0">
            <a:picLocks noGrp="1"/>
          </p:cNvPicPr>
          <p:nvPr>
            <p:ph type="body" idx="1"/>
          </p:nvPr>
        </p:nvPicPr>
        <p:blipFill rotWithShape="1">
          <a:blip r:embed="rId3">
            <a:alphaModFix/>
          </a:blip>
          <a:srcRect/>
          <a:stretch/>
        </p:blipFill>
        <p:spPr>
          <a:xfrm>
            <a:off x="466493" y="812408"/>
            <a:ext cx="5629507" cy="3396980"/>
          </a:xfrm>
          <a:prstGeom prst="rect">
            <a:avLst/>
          </a:prstGeom>
          <a:noFill/>
          <a:ln>
            <a:noFill/>
          </a:ln>
        </p:spPr>
      </p:pic>
      <p:pic>
        <p:nvPicPr>
          <p:cNvPr id="332" name="Google Shape;332;p28" descr="Diagram&#10;&#10;Description automatically generated"/>
          <p:cNvPicPr preferRelativeResize="0"/>
          <p:nvPr/>
        </p:nvPicPr>
        <p:blipFill rotWithShape="1">
          <a:blip r:embed="rId4">
            <a:alphaModFix/>
          </a:blip>
          <a:srcRect/>
          <a:stretch/>
        </p:blipFill>
        <p:spPr>
          <a:xfrm>
            <a:off x="6984775" y="562481"/>
            <a:ext cx="5099824" cy="6396100"/>
          </a:xfrm>
          <a:prstGeom prst="rect">
            <a:avLst/>
          </a:prstGeom>
          <a:noFill/>
          <a:ln>
            <a:noFill/>
          </a:ln>
        </p:spPr>
      </p:pic>
      <p:pic>
        <p:nvPicPr>
          <p:cNvPr id="333" name="Google Shape;333;p28" descr="A picture containing text, clock&#10;&#10;Description automatically generated"/>
          <p:cNvPicPr preferRelativeResize="0"/>
          <p:nvPr/>
        </p:nvPicPr>
        <p:blipFill rotWithShape="1">
          <a:blip r:embed="rId5">
            <a:alphaModFix/>
          </a:blip>
          <a:srcRect/>
          <a:stretch/>
        </p:blipFill>
        <p:spPr>
          <a:xfrm>
            <a:off x="1783877" y="4622064"/>
            <a:ext cx="3423350" cy="220058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9"/>
          <p:cNvSpPr txBox="1">
            <a:spLocks noGrp="1"/>
          </p:cNvSpPr>
          <p:nvPr>
            <p:ph type="title"/>
          </p:nvPr>
        </p:nvSpPr>
        <p:spPr>
          <a:xfrm>
            <a:off x="-93614" y="279273"/>
            <a:ext cx="11353800" cy="67276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22222"/>
              <a:buFont typeface="Calibri"/>
              <a:buNone/>
            </a:pPr>
            <a:r>
              <a:rPr lang="en-US" b="1"/>
              <a:t>                                              MMX</a:t>
            </a:r>
            <a:br>
              <a:rPr lang="en-US" b="1"/>
            </a:br>
            <a:br>
              <a:rPr lang="en-US" b="1"/>
            </a:br>
            <a:br>
              <a:rPr lang="en-US" b="1"/>
            </a:br>
            <a:br>
              <a:rPr lang="en-US" b="1"/>
            </a:br>
            <a:br>
              <a:rPr lang="en-US" b="1"/>
            </a:br>
            <a:br>
              <a:rPr lang="en-US" b="1"/>
            </a:br>
            <a:br>
              <a:rPr lang="en-US" b="1"/>
            </a:br>
            <a:r>
              <a:rPr lang="en-US" sz="3200"/>
              <a:t>For t</a:t>
            </a:r>
            <a:r>
              <a:rPr lang="en-US" sz="3600"/>
              <a:t>ests of isotropy/constant SoL,</a:t>
            </a:r>
            <a:br>
              <a:rPr lang="en-US" sz="3600"/>
            </a:br>
            <a:r>
              <a:rPr lang="en-US" sz="3600"/>
              <a:t>Vacuum Interferometers invalid</a:t>
            </a:r>
            <a:br>
              <a:rPr lang="en-US" sz="3600" i="1"/>
            </a:br>
            <a:r>
              <a:rPr lang="en-US" sz="3600" i="1"/>
              <a:t>Demjanov</a:t>
            </a:r>
            <a:br>
              <a:rPr lang="en-US" sz="3600"/>
            </a:br>
            <a:br>
              <a:rPr lang="en-US" sz="3600"/>
            </a:br>
            <a:r>
              <a:rPr lang="en-US" sz="3600"/>
              <a:t>As n = SoL/c  =&gt; 1,  </a:t>
            </a:r>
            <a:br>
              <a:rPr lang="en-US" sz="3600"/>
            </a:br>
            <a:r>
              <a:rPr lang="en-US" sz="3600"/>
              <a:t>light wave amplitude =&gt; 0 </a:t>
            </a:r>
            <a:endParaRPr sz="3600" b="1"/>
          </a:p>
        </p:txBody>
      </p:sp>
      <p:pic>
        <p:nvPicPr>
          <p:cNvPr id="340" name="Google Shape;340;p29" descr="Chart, box and whisker chart&#10;&#10;Description automatically generated"/>
          <p:cNvPicPr preferRelativeResize="0"/>
          <p:nvPr/>
        </p:nvPicPr>
        <p:blipFill rotWithShape="1">
          <a:blip r:embed="rId3">
            <a:alphaModFix/>
          </a:blip>
          <a:srcRect/>
          <a:stretch/>
        </p:blipFill>
        <p:spPr>
          <a:xfrm>
            <a:off x="5792313" y="994611"/>
            <a:ext cx="5243284" cy="6012274"/>
          </a:xfrm>
          <a:prstGeom prst="rect">
            <a:avLst/>
          </a:prstGeom>
          <a:noFill/>
          <a:ln>
            <a:noFill/>
          </a:ln>
        </p:spPr>
      </p:pic>
      <p:pic>
        <p:nvPicPr>
          <p:cNvPr id="341" name="Google Shape;341;p29"/>
          <p:cNvPicPr preferRelativeResize="0">
            <a:picLocks noGrp="1"/>
          </p:cNvPicPr>
          <p:nvPr>
            <p:ph type="body" idx="1"/>
          </p:nvPr>
        </p:nvPicPr>
        <p:blipFill rotWithShape="1">
          <a:blip r:embed="rId4">
            <a:alphaModFix/>
          </a:blip>
          <a:srcRect/>
          <a:stretch/>
        </p:blipFill>
        <p:spPr>
          <a:xfrm>
            <a:off x="246571" y="279273"/>
            <a:ext cx="4673438" cy="37468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ctrTitle"/>
          </p:nvPr>
        </p:nvSpPr>
        <p:spPr>
          <a:xfrm>
            <a:off x="1524000" y="60961"/>
            <a:ext cx="9144000" cy="92963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2800"/>
              <a:buFont typeface="Calibri"/>
              <a:buNone/>
            </a:pPr>
            <a:r>
              <a:rPr lang="en-US" sz="2800" b="1"/>
              <a:t>Knowledge Domains    </a:t>
            </a:r>
            <a:endParaRPr/>
          </a:p>
        </p:txBody>
      </p:sp>
      <p:sp>
        <p:nvSpPr>
          <p:cNvPr id="108" name="Google Shape;108;p3"/>
          <p:cNvSpPr txBox="1">
            <a:spLocks noGrp="1"/>
          </p:cNvSpPr>
          <p:nvPr>
            <p:ph type="subTitle" idx="1"/>
          </p:nvPr>
        </p:nvSpPr>
        <p:spPr>
          <a:xfrm>
            <a:off x="1524000" y="1219199"/>
            <a:ext cx="9144000" cy="545592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 Theology</a:t>
            </a:r>
            <a:endParaRPr/>
          </a:p>
          <a:p>
            <a:pPr marL="0" lvl="0" indent="0" algn="ctr" rtl="0">
              <a:lnSpc>
                <a:spcPct val="90000"/>
              </a:lnSpc>
              <a:spcBef>
                <a:spcPts val="1000"/>
              </a:spcBef>
              <a:spcAft>
                <a:spcPts val="0"/>
              </a:spcAft>
              <a:buClr>
                <a:schemeClr val="dk1"/>
              </a:buClr>
              <a:buSzPts val="2400"/>
              <a:buNone/>
            </a:pPr>
            <a:r>
              <a:rPr lang="en-US"/>
              <a:t>				</a:t>
            </a:r>
            <a:endParaRPr/>
          </a:p>
          <a:p>
            <a:pPr marL="0" lvl="0" indent="0" algn="ctr" rtl="0">
              <a:lnSpc>
                <a:spcPct val="90000"/>
              </a:lnSpc>
              <a:spcBef>
                <a:spcPts val="1000"/>
              </a:spcBef>
              <a:spcAft>
                <a:spcPts val="0"/>
              </a:spcAft>
              <a:buClr>
                <a:schemeClr val="dk1"/>
              </a:buClr>
              <a:buSzPts val="2400"/>
              <a:buNone/>
            </a:pPr>
            <a:r>
              <a:rPr lang="en-US"/>
              <a:t>				all religions</a:t>
            </a:r>
            <a:endParaRPr/>
          </a:p>
          <a:p>
            <a:pPr marL="0" lvl="0" indent="0" algn="ctr" rtl="0">
              <a:lnSpc>
                <a:spcPct val="90000"/>
              </a:lnSpc>
              <a:spcBef>
                <a:spcPts val="1000"/>
              </a:spcBef>
              <a:spcAft>
                <a:spcPts val="0"/>
              </a:spcAft>
              <a:buClr>
                <a:schemeClr val="dk1"/>
              </a:buClr>
              <a:buSzPts val="2400"/>
              <a:buNone/>
            </a:pPr>
            <a:r>
              <a:rPr lang="en-US"/>
              <a:t>   </a:t>
            </a:r>
            <a:endParaRPr/>
          </a:p>
          <a:p>
            <a:pPr marL="0" lvl="0" indent="0" algn="ctr" rtl="0">
              <a:lnSpc>
                <a:spcPct val="90000"/>
              </a:lnSpc>
              <a:spcBef>
                <a:spcPts val="1000"/>
              </a:spcBef>
              <a:spcAft>
                <a:spcPts val="0"/>
              </a:spcAft>
              <a:buClr>
                <a:schemeClr val="dk1"/>
              </a:buClr>
              <a:buSzPts val="2400"/>
              <a:buNone/>
            </a:pPr>
            <a:r>
              <a:rPr lang="en-US"/>
              <a:t>Philosophy</a:t>
            </a:r>
            <a:endParaRPr/>
          </a:p>
          <a:p>
            <a:pPr marL="0" lvl="0" indent="0" algn="ctr" rtl="0">
              <a:lnSpc>
                <a:spcPct val="90000"/>
              </a:lnSpc>
              <a:spcBef>
                <a:spcPts val="1000"/>
              </a:spcBef>
              <a:spcAft>
                <a:spcPts val="0"/>
              </a:spcAft>
              <a:buClr>
                <a:schemeClr val="dk1"/>
              </a:buClr>
              <a:buSzPts val="2400"/>
              <a:buNone/>
            </a:pPr>
            <a:r>
              <a:rPr lang="en-US"/>
              <a:t>              			</a:t>
            </a:r>
            <a:endParaRPr/>
          </a:p>
          <a:p>
            <a:pPr marL="0" lvl="0" indent="0" algn="ctr" rtl="0">
              <a:lnSpc>
                <a:spcPct val="90000"/>
              </a:lnSpc>
              <a:spcBef>
                <a:spcPts val="1000"/>
              </a:spcBef>
              <a:spcAft>
                <a:spcPts val="0"/>
              </a:spcAft>
              <a:buClr>
                <a:schemeClr val="dk1"/>
              </a:buClr>
              <a:buSzPts val="2400"/>
              <a:buNone/>
            </a:pPr>
            <a:r>
              <a:rPr lang="en-US"/>
              <a:t>				all –isms</a:t>
            </a:r>
            <a:endParaRPr/>
          </a:p>
          <a:p>
            <a:pPr marL="0" lvl="0" indent="0" algn="ctr" rtl="0">
              <a:lnSpc>
                <a:spcPct val="90000"/>
              </a:lnSpc>
              <a:spcBef>
                <a:spcPts val="1000"/>
              </a:spcBef>
              <a:spcAft>
                <a:spcPts val="0"/>
              </a:spcAft>
              <a:buClr>
                <a:schemeClr val="dk1"/>
              </a:buClr>
              <a:buSzPts val="2400"/>
              <a:buNone/>
            </a:pPr>
            <a:endParaRPr/>
          </a:p>
          <a:p>
            <a:pPr marL="0" lvl="0" indent="0" algn="ctr" rtl="0">
              <a:lnSpc>
                <a:spcPct val="90000"/>
              </a:lnSpc>
              <a:spcBef>
                <a:spcPts val="1000"/>
              </a:spcBef>
              <a:spcAft>
                <a:spcPts val="0"/>
              </a:spcAft>
              <a:buClr>
                <a:schemeClr val="dk1"/>
              </a:buClr>
              <a:buSzPts val="2400"/>
              <a:buNone/>
            </a:pPr>
            <a:r>
              <a:rPr lang="en-US"/>
              <a:t>Scientism</a:t>
            </a:r>
            <a:endParaRPr/>
          </a:p>
          <a:p>
            <a:pPr marL="0" lvl="0" indent="0" algn="ctr" rtl="0">
              <a:lnSpc>
                <a:spcPct val="90000"/>
              </a:lnSpc>
              <a:spcBef>
                <a:spcPts val="1000"/>
              </a:spcBef>
              <a:spcAft>
                <a:spcPts val="0"/>
              </a:spcAft>
              <a:buClr>
                <a:schemeClr val="dk1"/>
              </a:buClr>
              <a:buSzPts val="2400"/>
              <a:buNone/>
            </a:pPr>
            <a:r>
              <a:rPr lang="en-US"/>
              <a:t> 	       			</a:t>
            </a:r>
            <a:endParaRPr/>
          </a:p>
          <a:p>
            <a:pPr marL="0" lvl="0" indent="0" algn="ctr" rtl="0">
              <a:lnSpc>
                <a:spcPct val="90000"/>
              </a:lnSpc>
              <a:spcBef>
                <a:spcPts val="1000"/>
              </a:spcBef>
              <a:spcAft>
                <a:spcPts val="0"/>
              </a:spcAft>
              <a:buClr>
                <a:schemeClr val="dk1"/>
              </a:buClr>
              <a:buSzPts val="2400"/>
              <a:buNone/>
            </a:pPr>
            <a:r>
              <a:rPr lang="en-US"/>
              <a:t>					bio, chem…..</a:t>
            </a:r>
            <a:endParaRPr/>
          </a:p>
          <a:p>
            <a:pPr marL="0" lvl="0" indent="0" algn="ctr" rtl="0">
              <a:lnSpc>
                <a:spcPct val="90000"/>
              </a:lnSpc>
              <a:spcBef>
                <a:spcPts val="1000"/>
              </a:spcBef>
              <a:spcAft>
                <a:spcPts val="0"/>
              </a:spcAft>
              <a:buClr>
                <a:schemeClr val="dk1"/>
              </a:buClr>
              <a:buSzPts val="2400"/>
              <a:buNone/>
            </a:pPr>
            <a:r>
              <a:rPr lang="en-US"/>
              <a:t>Physics	</a:t>
            </a:r>
            <a:endParaRPr/>
          </a:p>
        </p:txBody>
      </p:sp>
      <p:sp>
        <p:nvSpPr>
          <p:cNvPr id="109" name="Google Shape;109;p3"/>
          <p:cNvSpPr/>
          <p:nvPr/>
        </p:nvSpPr>
        <p:spPr>
          <a:xfrm flipH="1">
            <a:off x="5943600" y="1615440"/>
            <a:ext cx="152400" cy="146304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Google Shape;110;p3"/>
          <p:cNvSpPr/>
          <p:nvPr/>
        </p:nvSpPr>
        <p:spPr>
          <a:xfrm flipH="1">
            <a:off x="5943600" y="3444240"/>
            <a:ext cx="152400" cy="146304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3"/>
          <p:cNvSpPr/>
          <p:nvPr/>
        </p:nvSpPr>
        <p:spPr>
          <a:xfrm flipH="1">
            <a:off x="5943600" y="5234939"/>
            <a:ext cx="152400" cy="1112521"/>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12" name="Google Shape;112;p3"/>
          <p:cNvCxnSpPr/>
          <p:nvPr/>
        </p:nvCxnSpPr>
        <p:spPr>
          <a:xfrm>
            <a:off x="6385560" y="3444240"/>
            <a:ext cx="1432560" cy="518160"/>
          </a:xfrm>
          <a:prstGeom prst="straightConnector1">
            <a:avLst/>
          </a:prstGeom>
          <a:noFill/>
          <a:ln w="9525" cap="flat" cmpd="sng">
            <a:solidFill>
              <a:schemeClr val="accent1"/>
            </a:solidFill>
            <a:prstDash val="solid"/>
            <a:miter lim="800000"/>
            <a:headEnd type="none" w="sm" len="sm"/>
            <a:tailEnd type="triangle" w="med" len="med"/>
          </a:ln>
        </p:spPr>
      </p:cxnSp>
      <p:cxnSp>
        <p:nvCxnSpPr>
          <p:cNvPr id="113" name="Google Shape;113;p3"/>
          <p:cNvCxnSpPr/>
          <p:nvPr/>
        </p:nvCxnSpPr>
        <p:spPr>
          <a:xfrm>
            <a:off x="6233160" y="1645921"/>
            <a:ext cx="1432560" cy="518160"/>
          </a:xfrm>
          <a:prstGeom prst="straightConnector1">
            <a:avLst/>
          </a:prstGeom>
          <a:noFill/>
          <a:ln w="9525" cap="flat" cmpd="sng">
            <a:solidFill>
              <a:schemeClr val="accent1"/>
            </a:solidFill>
            <a:prstDash val="solid"/>
            <a:miter lim="800000"/>
            <a:headEnd type="none" w="sm" len="sm"/>
            <a:tailEnd type="triangle" w="med" len="med"/>
          </a:ln>
        </p:spPr>
      </p:cxnSp>
      <p:cxnSp>
        <p:nvCxnSpPr>
          <p:cNvPr id="114" name="Google Shape;114;p3"/>
          <p:cNvCxnSpPr/>
          <p:nvPr/>
        </p:nvCxnSpPr>
        <p:spPr>
          <a:xfrm>
            <a:off x="6400800" y="5273039"/>
            <a:ext cx="1432560" cy="518160"/>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Miller   Mt Wilson</a:t>
            </a:r>
            <a:endParaRPr/>
          </a:p>
        </p:txBody>
      </p:sp>
      <p:pic>
        <p:nvPicPr>
          <p:cNvPr id="347" name="Google Shape;347;p30" descr="A graph of different degrees and degrees&#10;&#10;Description automatically generated with medium confidence"/>
          <p:cNvPicPr preferRelativeResize="0"/>
          <p:nvPr/>
        </p:nvPicPr>
        <p:blipFill rotWithShape="1">
          <a:blip r:embed="rId3">
            <a:alphaModFix/>
          </a:blip>
          <a:srcRect/>
          <a:stretch/>
        </p:blipFill>
        <p:spPr>
          <a:xfrm>
            <a:off x="3473355" y="1562669"/>
            <a:ext cx="5859060" cy="432521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1"/>
          <p:cNvSpPr txBox="1">
            <a:spLocks noGrp="1"/>
          </p:cNvSpPr>
          <p:nvPr>
            <p:ph type="title"/>
          </p:nvPr>
        </p:nvSpPr>
        <p:spPr>
          <a:xfrm>
            <a:off x="152399" y="1171075"/>
            <a:ext cx="7456488" cy="498845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                Demjanov MMX test  </a:t>
            </a:r>
            <a:r>
              <a:rPr lang="en-US" sz="3100"/>
              <a:t>2010</a:t>
            </a:r>
            <a:br>
              <a:rPr lang="en-US"/>
            </a:br>
            <a:br>
              <a:rPr lang="en-US"/>
            </a:br>
            <a:r>
              <a:rPr lang="en-US" sz="2700" b="0" i="0" u="none" strike="noStrike">
                <a:solidFill>
                  <a:srgbClr val="000000"/>
                </a:solidFill>
                <a:latin typeface="Calibri"/>
                <a:ea typeface="Calibri"/>
                <a:cs typeface="Calibri"/>
                <a:sym typeface="Calibri"/>
              </a:rPr>
              <a:t>n=1  =&gt;  zero light wave amplitude  =&gt;  SoL = c</a:t>
            </a:r>
            <a:br>
              <a:rPr lang="en-US" sz="2700" b="0"/>
            </a:br>
            <a:br>
              <a:rPr lang="en-US" sz="2700" b="0"/>
            </a:br>
            <a:r>
              <a:rPr lang="en-US" sz="2700" b="0" i="0" u="none" strike="noStrike">
                <a:solidFill>
                  <a:srgbClr val="000000"/>
                </a:solidFill>
                <a:latin typeface="Calibri"/>
                <a:ea typeface="Calibri"/>
                <a:cs typeface="Calibri"/>
                <a:sym typeface="Calibri"/>
              </a:rPr>
              <a:t>n&gt;1   =&gt;   SoL = c + V     =&gt; V = Vae ~ 140 to 480 m/sec                        Amp = 0 at  n=1 </a:t>
            </a:r>
            <a:r>
              <a:rPr lang="en-US" sz="2700" b="0" i="0" u="none" strike="noStrike">
                <a:solidFill>
                  <a:srgbClr val="FF0000"/>
                </a:solidFill>
                <a:latin typeface="Calibri"/>
                <a:ea typeface="Calibri"/>
                <a:cs typeface="Calibri"/>
                <a:sym typeface="Calibri"/>
              </a:rPr>
              <a:t>&amp; n= √2</a:t>
            </a:r>
            <a:br>
              <a:rPr lang="en-US" sz="2700" b="0"/>
            </a:br>
            <a:br>
              <a:rPr lang="en-US" sz="2700" b="0"/>
            </a:br>
            <a:r>
              <a:rPr lang="en-US" sz="2700" b="0" i="0" u="none" strike="noStrike">
                <a:solidFill>
                  <a:srgbClr val="000000"/>
                </a:solidFill>
                <a:latin typeface="Calibri"/>
                <a:ea typeface="Calibri"/>
                <a:cs typeface="Calibri"/>
                <a:sym typeface="Calibri"/>
              </a:rPr>
              <a:t>fringe shift change   = 12% : winter to summer</a:t>
            </a:r>
            <a:br>
              <a:rPr lang="en-US" sz="2700" b="0"/>
            </a:br>
            <a:br>
              <a:rPr lang="en-US" sz="2700"/>
            </a:br>
            <a:br>
              <a:rPr lang="en-US"/>
            </a:br>
            <a:br>
              <a:rPr lang="en-US"/>
            </a:br>
            <a:br>
              <a:rPr lang="en-US"/>
            </a:br>
            <a:br>
              <a:rPr lang="en-US"/>
            </a:br>
            <a:br>
              <a:rPr lang="en-US"/>
            </a:br>
            <a:br>
              <a:rPr lang="en-US"/>
            </a:br>
            <a:r>
              <a:rPr lang="en-US"/>
              <a:t> </a:t>
            </a:r>
            <a:endParaRPr/>
          </a:p>
        </p:txBody>
      </p:sp>
      <p:pic>
        <p:nvPicPr>
          <p:cNvPr id="354" name="Google Shape;354;p31"/>
          <p:cNvPicPr preferRelativeResize="0"/>
          <p:nvPr/>
        </p:nvPicPr>
        <p:blipFill rotWithShape="1">
          <a:blip r:embed="rId3">
            <a:alphaModFix/>
          </a:blip>
          <a:srcRect/>
          <a:stretch/>
        </p:blipFill>
        <p:spPr>
          <a:xfrm>
            <a:off x="5658747" y="3088108"/>
            <a:ext cx="6533253" cy="3437526"/>
          </a:xfrm>
          <a:prstGeom prst="rect">
            <a:avLst/>
          </a:prstGeom>
          <a:noFill/>
          <a:ln>
            <a:noFill/>
          </a:ln>
        </p:spPr>
      </p:pic>
      <p:pic>
        <p:nvPicPr>
          <p:cNvPr id="355" name="Google Shape;355;p31"/>
          <p:cNvPicPr preferRelativeResize="0"/>
          <p:nvPr/>
        </p:nvPicPr>
        <p:blipFill rotWithShape="1">
          <a:blip r:embed="rId4">
            <a:alphaModFix/>
          </a:blip>
          <a:srcRect/>
          <a:stretch/>
        </p:blipFill>
        <p:spPr>
          <a:xfrm>
            <a:off x="152399" y="3088108"/>
            <a:ext cx="5927877" cy="38238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2"/>
          <p:cNvSpPr txBox="1">
            <a:spLocks noGrp="1"/>
          </p:cNvSpPr>
          <p:nvPr>
            <p:ph type="title"/>
          </p:nvPr>
        </p:nvSpPr>
        <p:spPr>
          <a:xfrm>
            <a:off x="838200" y="162242"/>
            <a:ext cx="10515600" cy="51879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Georgia"/>
              <a:buNone/>
            </a:pPr>
            <a:r>
              <a:rPr lang="en-US" b="1" i="0">
                <a:solidFill>
                  <a:srgbClr val="000000"/>
                </a:solidFill>
                <a:latin typeface="Georgia"/>
                <a:ea typeface="Georgia"/>
                <a:cs typeface="Georgia"/>
                <a:sym typeface="Georgia"/>
              </a:rPr>
              <a:t>Michelson-Gale 1925</a:t>
            </a:r>
            <a:endParaRPr/>
          </a:p>
        </p:txBody>
      </p:sp>
      <p:pic>
        <p:nvPicPr>
          <p:cNvPr id="362" name="Google Shape;362;p32" descr="Diagram&#10;&#10;Description automatically generated"/>
          <p:cNvPicPr preferRelativeResize="0">
            <a:picLocks noGrp="1"/>
          </p:cNvPicPr>
          <p:nvPr>
            <p:ph type="body" idx="1"/>
          </p:nvPr>
        </p:nvPicPr>
        <p:blipFill rotWithShape="1">
          <a:blip r:embed="rId3">
            <a:alphaModFix/>
          </a:blip>
          <a:srcRect/>
          <a:stretch/>
        </p:blipFill>
        <p:spPr>
          <a:xfrm>
            <a:off x="319585" y="161591"/>
            <a:ext cx="10683240" cy="5363589"/>
          </a:xfrm>
          <a:prstGeom prst="rect">
            <a:avLst/>
          </a:prstGeom>
          <a:noFill/>
          <a:ln>
            <a:noFill/>
          </a:ln>
        </p:spPr>
      </p:pic>
      <p:pic>
        <p:nvPicPr>
          <p:cNvPr id="363" name="Google Shape;363;p32" descr="A picture containing outdoor, sky, old, house&#10;&#10;Description automatically generated"/>
          <p:cNvPicPr preferRelativeResize="0"/>
          <p:nvPr/>
        </p:nvPicPr>
        <p:blipFill rotWithShape="1">
          <a:blip r:embed="rId4">
            <a:alphaModFix/>
          </a:blip>
          <a:srcRect/>
          <a:stretch/>
        </p:blipFill>
        <p:spPr>
          <a:xfrm>
            <a:off x="6623703" y="4014614"/>
            <a:ext cx="5568297" cy="284338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3"/>
          <p:cNvSpPr txBox="1">
            <a:spLocks noGrp="1"/>
          </p:cNvSpPr>
          <p:nvPr>
            <p:ph type="title"/>
          </p:nvPr>
        </p:nvSpPr>
        <p:spPr>
          <a:xfrm>
            <a:off x="594683" y="0"/>
            <a:ext cx="10515600" cy="657606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Foucault pendulum    </a:t>
            </a:r>
            <a:r>
              <a:rPr lang="en-US" sz="2800" b="1"/>
              <a:t>1851</a:t>
            </a:r>
            <a:br>
              <a:rPr lang="en-US"/>
            </a:br>
            <a:br>
              <a:rPr lang="en-US"/>
            </a:br>
            <a:br>
              <a:rPr lang="en-US"/>
            </a:br>
            <a:br>
              <a:rPr lang="en-US"/>
            </a:br>
            <a:br>
              <a:rPr lang="en-US"/>
            </a:br>
            <a:br>
              <a:rPr lang="en-US"/>
            </a:br>
            <a:r>
              <a:rPr lang="en-US" sz="3200"/>
              <a:t>Rotation of  Earth….  </a:t>
            </a:r>
            <a:br>
              <a:rPr lang="en-US" sz="3200"/>
            </a:br>
            <a:r>
              <a:rPr lang="en-US" sz="3200"/>
              <a:t>FP must sense the stars (Mach’s principle)</a:t>
            </a:r>
            <a:br>
              <a:rPr lang="en-US" sz="3200"/>
            </a:br>
            <a:br>
              <a:rPr lang="en-US" sz="3200"/>
            </a:br>
            <a:r>
              <a:rPr lang="en-US" sz="3200"/>
              <a:t>or aether?</a:t>
            </a:r>
            <a:br>
              <a:rPr lang="en-US" sz="3200"/>
            </a:br>
            <a:r>
              <a:rPr lang="en-US" sz="3200"/>
              <a:t>Bible and Hildegard support</a:t>
            </a:r>
            <a:endParaRPr/>
          </a:p>
        </p:txBody>
      </p:sp>
      <p:pic>
        <p:nvPicPr>
          <p:cNvPr id="370" name="Google Shape;370;p33" descr="Diagram&#10;&#10;Description automatically generated"/>
          <p:cNvPicPr preferRelativeResize="0">
            <a:picLocks noGrp="1"/>
          </p:cNvPicPr>
          <p:nvPr>
            <p:ph type="body" idx="1"/>
          </p:nvPr>
        </p:nvPicPr>
        <p:blipFill rotWithShape="1">
          <a:blip r:embed="rId3">
            <a:alphaModFix/>
          </a:blip>
          <a:srcRect/>
          <a:stretch/>
        </p:blipFill>
        <p:spPr>
          <a:xfrm>
            <a:off x="7737979" y="2375722"/>
            <a:ext cx="4452467" cy="4491409"/>
          </a:xfrm>
          <a:prstGeom prst="rect">
            <a:avLst/>
          </a:prstGeom>
          <a:noFill/>
          <a:ln>
            <a:noFill/>
          </a:ln>
        </p:spPr>
      </p:pic>
      <p:pic>
        <p:nvPicPr>
          <p:cNvPr id="371" name="Google Shape;371;p33" descr="Diagram&#10;&#10;Description automatically generated with medium confidence"/>
          <p:cNvPicPr preferRelativeResize="0"/>
          <p:nvPr/>
        </p:nvPicPr>
        <p:blipFill rotWithShape="1">
          <a:blip r:embed="rId4">
            <a:alphaModFix/>
          </a:blip>
          <a:srcRect/>
          <a:stretch/>
        </p:blipFill>
        <p:spPr>
          <a:xfrm>
            <a:off x="910573" y="882123"/>
            <a:ext cx="4296263" cy="2405907"/>
          </a:xfrm>
          <a:prstGeom prst="rect">
            <a:avLst/>
          </a:prstGeom>
          <a:noFill/>
          <a:ln>
            <a:noFill/>
          </a:ln>
        </p:spPr>
      </p:pic>
      <p:pic>
        <p:nvPicPr>
          <p:cNvPr id="372" name="Google Shape;372;p33" descr="A picture containing text&#10;&#10;Description automatically generated"/>
          <p:cNvPicPr preferRelativeResize="0"/>
          <p:nvPr/>
        </p:nvPicPr>
        <p:blipFill rotWithShape="1">
          <a:blip r:embed="rId5">
            <a:alphaModFix/>
          </a:blip>
          <a:srcRect/>
          <a:stretch/>
        </p:blipFill>
        <p:spPr>
          <a:xfrm>
            <a:off x="8856133" y="0"/>
            <a:ext cx="2570039" cy="25359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4"/>
          <p:cNvSpPr txBox="1">
            <a:spLocks noGrp="1"/>
          </p:cNvSpPr>
          <p:nvPr>
            <p:ph type="title"/>
          </p:nvPr>
        </p:nvSpPr>
        <p:spPr>
          <a:xfrm>
            <a:off x="838200" y="0"/>
            <a:ext cx="10515600" cy="6810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Einstein’s 1905 Special Relativity paper</a:t>
            </a:r>
            <a:endParaRPr/>
          </a:p>
        </p:txBody>
      </p:sp>
      <p:sp>
        <p:nvSpPr>
          <p:cNvPr id="379" name="Google Shape;379;p34"/>
          <p:cNvSpPr txBox="1">
            <a:spLocks noGrp="1"/>
          </p:cNvSpPr>
          <p:nvPr>
            <p:ph type="body" idx="1"/>
          </p:nvPr>
        </p:nvSpPr>
        <p:spPr>
          <a:xfrm>
            <a:off x="312821" y="681037"/>
            <a:ext cx="11566358" cy="60590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What’s right: 2 sections: Kinematics &amp; Dynamics..but not applied correctly. </a:t>
            </a:r>
            <a:endParaRPr/>
          </a:p>
          <a:p>
            <a:pPr marL="0" lvl="0" indent="0" algn="l" rtl="0">
              <a:lnSpc>
                <a:spcPct val="90000"/>
              </a:lnSpc>
              <a:spcBef>
                <a:spcPts val="1000"/>
              </a:spcBef>
              <a:spcAft>
                <a:spcPts val="0"/>
              </a:spcAft>
              <a:buClr>
                <a:schemeClr val="dk1"/>
              </a:buClr>
              <a:buSzPts val="2800"/>
              <a:buNone/>
            </a:pPr>
            <a:r>
              <a:rPr lang="en-US"/>
              <a:t>Proper time ?            t = t</a:t>
            </a:r>
            <a:r>
              <a:rPr lang="en-US" baseline="-25000"/>
              <a:t>0</a:t>
            </a:r>
            <a:r>
              <a:rPr lang="en-US"/>
              <a:t>/√(1-v</a:t>
            </a:r>
            <a:r>
              <a:rPr lang="en-US" baseline="30000"/>
              <a:t>2</a:t>
            </a:r>
            <a:r>
              <a:rPr lang="en-US"/>
              <a:t>/c</a:t>
            </a:r>
            <a:r>
              <a:rPr lang="en-US" baseline="30000"/>
              <a:t>2</a:t>
            </a:r>
            <a:r>
              <a:rPr lang="en-US"/>
              <a:t>)   but  v=&gt; v</a:t>
            </a:r>
            <a:r>
              <a:rPr lang="en-US" baseline="-25000"/>
              <a:t>obj  </a:t>
            </a:r>
            <a:r>
              <a:rPr lang="en-US"/>
              <a:t>; c =&gt; c +v</a:t>
            </a:r>
            <a:r>
              <a:rPr lang="en-US" baseline="-25000"/>
              <a:t>a</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Length contraction?    Not observed…     rigid rod conflict!</a:t>
            </a:r>
            <a:endParaRPr/>
          </a:p>
          <a:p>
            <a:pPr marL="0" lvl="0" indent="0" algn="l" rtl="0">
              <a:lnSpc>
                <a:spcPct val="90000"/>
              </a:lnSpc>
              <a:spcBef>
                <a:spcPts val="1000"/>
              </a:spcBef>
              <a:spcAft>
                <a:spcPts val="0"/>
              </a:spcAft>
              <a:buClr>
                <a:schemeClr val="dk1"/>
              </a:buClr>
              <a:buSzPts val="2800"/>
              <a:buNone/>
            </a:pPr>
            <a:r>
              <a:rPr lang="en-US"/>
              <a:t>Faraday Law reversal   Absolute Reference Frame(Lab), not relative motion </a:t>
            </a:r>
            <a:endParaRPr/>
          </a:p>
          <a:p>
            <a:pPr marL="0" lvl="0" indent="0" algn="l" rtl="0">
              <a:lnSpc>
                <a:spcPct val="90000"/>
              </a:lnSpc>
              <a:spcBef>
                <a:spcPts val="1000"/>
              </a:spcBef>
              <a:spcAft>
                <a:spcPts val="0"/>
              </a:spcAft>
              <a:buClr>
                <a:schemeClr val="dk1"/>
              </a:buClr>
              <a:buSzPts val="2800"/>
              <a:buNone/>
            </a:pPr>
            <a:r>
              <a:rPr lang="en-US"/>
              <a:t>MMX:  1)  HC …Earth in solar orbit </a:t>
            </a:r>
            <a:r>
              <a:rPr lang="en-US">
                <a:solidFill>
                  <a:srgbClr val="FF0000"/>
                </a:solidFill>
              </a:rPr>
              <a:t>XXX    </a:t>
            </a:r>
            <a:r>
              <a:rPr lang="en-US"/>
              <a:t>2) no Aether </a:t>
            </a:r>
            <a:r>
              <a:rPr lang="en-US">
                <a:solidFill>
                  <a:srgbClr val="FF0000"/>
                </a:solidFill>
              </a:rPr>
              <a:t>XXX</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Postulate 1:  Laws of Dynamics are valid in inertial frames of reference. </a:t>
            </a:r>
            <a:endParaRPr/>
          </a:p>
          <a:p>
            <a:pPr marL="0" lvl="0" indent="0" algn="l" rtl="0">
              <a:lnSpc>
                <a:spcPct val="90000"/>
              </a:lnSpc>
              <a:spcBef>
                <a:spcPts val="1000"/>
              </a:spcBef>
              <a:spcAft>
                <a:spcPts val="0"/>
              </a:spcAft>
              <a:buClr>
                <a:schemeClr val="dk1"/>
              </a:buClr>
              <a:buSzPts val="2800"/>
              <a:buNone/>
            </a:pPr>
            <a:r>
              <a:rPr lang="en-US"/>
              <a:t>Postulate 2:  Speed of Light(SoL) is always c in vacuum.</a:t>
            </a:r>
            <a:endParaRPr/>
          </a:p>
          <a:p>
            <a:pPr marL="0" lvl="0" indent="0" algn="l" rtl="0">
              <a:lnSpc>
                <a:spcPct val="90000"/>
              </a:lnSpc>
              <a:spcBef>
                <a:spcPts val="1000"/>
              </a:spcBef>
              <a:spcAft>
                <a:spcPts val="0"/>
              </a:spcAft>
              <a:buClr>
                <a:schemeClr val="dk1"/>
              </a:buClr>
              <a:buSzPts val="2800"/>
              <a:buNone/>
            </a:pPr>
            <a:r>
              <a:rPr lang="en-US"/>
              <a:t>Disproof: Ruyong Wang(2005)  ALFA: </a:t>
            </a:r>
            <a:r>
              <a:rPr lang="en-US" u="sng"/>
              <a:t>A</a:t>
            </a:r>
            <a:r>
              <a:rPr lang="en-US"/>
              <a:t>bsolute </a:t>
            </a:r>
            <a:r>
              <a:rPr lang="en-US" u="sng"/>
              <a:t>L</a:t>
            </a:r>
            <a:r>
              <a:rPr lang="en-US"/>
              <a:t>ab </a:t>
            </a:r>
            <a:r>
              <a:rPr lang="en-US" u="sng"/>
              <a:t>F</a:t>
            </a:r>
            <a:r>
              <a:rPr lang="en-US"/>
              <a:t>rame + </a:t>
            </a:r>
            <a:r>
              <a:rPr lang="en-US" u="sng"/>
              <a:t>F</a:t>
            </a:r>
            <a:r>
              <a:rPr lang="en-US"/>
              <a:t>luid </a:t>
            </a:r>
            <a:r>
              <a:rPr lang="en-US" u="sng"/>
              <a:t>A</a:t>
            </a:r>
            <a:r>
              <a:rPr lang="en-US"/>
              <a:t>ether </a:t>
            </a:r>
            <a:endParaRPr/>
          </a:p>
          <a:p>
            <a:pPr marL="0" lvl="0" indent="0" algn="l" rtl="0">
              <a:lnSpc>
                <a:spcPct val="90000"/>
              </a:lnSpc>
              <a:spcBef>
                <a:spcPts val="1000"/>
              </a:spcBef>
              <a:spcAft>
                <a:spcPts val="0"/>
              </a:spcAft>
              <a:buClr>
                <a:schemeClr val="dk1"/>
              </a:buClr>
              <a:buSzPts val="2800"/>
              <a:buNone/>
            </a:pPr>
            <a:r>
              <a:rPr lang="en-US"/>
              <a:t>Also: Sagnac(1913)</a:t>
            </a:r>
            <a:endParaRPr/>
          </a:p>
          <a:p>
            <a:pPr marL="0" lvl="0" indent="0" algn="l" rtl="0">
              <a:lnSpc>
                <a:spcPct val="90000"/>
              </a:lnSpc>
              <a:spcBef>
                <a:spcPts val="1000"/>
              </a:spcBef>
              <a:spcAft>
                <a:spcPts val="0"/>
              </a:spcAft>
              <a:buClr>
                <a:schemeClr val="dk1"/>
              </a:buClr>
              <a:buSzPts val="2800"/>
              <a:buNone/>
            </a:pPr>
            <a:r>
              <a:rPr lang="en-US"/>
              <a:t>No references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5"/>
          <p:cNvSpPr txBox="1">
            <a:spLocks noGrp="1"/>
          </p:cNvSpPr>
          <p:nvPr>
            <p:ph type="body" idx="1"/>
          </p:nvPr>
        </p:nvSpPr>
        <p:spPr>
          <a:xfrm>
            <a:off x="834188" y="0"/>
            <a:ext cx="10246895" cy="6176211"/>
          </a:xfrm>
          <a:prstGeom prst="rect">
            <a:avLst/>
          </a:prstGeom>
          <a:noFill/>
          <a:ln>
            <a:noFill/>
          </a:ln>
        </p:spPr>
        <p:txBody>
          <a:bodyPr spcFirstLastPara="1" wrap="square" lIns="91425" tIns="45700" rIns="91425" bIns="45700" anchor="t" anchorCtr="0">
            <a:noAutofit/>
          </a:bodyPr>
          <a:lstStyle/>
          <a:p>
            <a:pPr marL="0" marR="427355" lvl="0" indent="0" algn="ctr" rtl="0">
              <a:lnSpc>
                <a:spcPct val="105000"/>
              </a:lnSpc>
              <a:spcBef>
                <a:spcPts val="0"/>
              </a:spcBef>
              <a:spcAft>
                <a:spcPts val="0"/>
              </a:spcAft>
              <a:buClr>
                <a:schemeClr val="dk1"/>
              </a:buClr>
              <a:buSzPts val="4400"/>
              <a:buNone/>
            </a:pPr>
            <a:r>
              <a:rPr lang="en-US" sz="4400" b="1">
                <a:latin typeface="Book Antiqua"/>
                <a:ea typeface="Book Antiqua"/>
                <a:cs typeface="Book Antiqua"/>
                <a:sym typeface="Book Antiqua"/>
              </a:rPr>
              <a:t>False premises in the 1905 paper  </a:t>
            </a:r>
            <a:br>
              <a:rPr lang="en-US" b="1">
                <a:latin typeface="Times New Roman"/>
                <a:ea typeface="Times New Roman"/>
                <a:cs typeface="Times New Roman"/>
                <a:sym typeface="Times New Roman"/>
              </a:rPr>
            </a:br>
            <a:endParaRPr>
              <a:latin typeface="Book Antiqua"/>
              <a:ea typeface="Book Antiqua"/>
              <a:cs typeface="Book Antiqua"/>
              <a:sym typeface="Book Antiqua"/>
            </a:endParaRPr>
          </a:p>
          <a:p>
            <a:pPr marL="342900" marR="427355" lvl="0" indent="-165100" algn="l" rtl="0">
              <a:lnSpc>
                <a:spcPct val="105000"/>
              </a:lnSpc>
              <a:spcBef>
                <a:spcPts val="600"/>
              </a:spcBef>
              <a:spcAft>
                <a:spcPts val="0"/>
              </a:spcAft>
              <a:buClr>
                <a:schemeClr val="dk1"/>
              </a:buClr>
              <a:buSzPts val="2800"/>
              <a:buFont typeface="Noto Sans Symbols"/>
              <a:buNone/>
            </a:pPr>
            <a:endParaRPr>
              <a:latin typeface="Book Antiqua"/>
              <a:ea typeface="Book Antiqua"/>
              <a:cs typeface="Book Antiqua"/>
              <a:sym typeface="Book Antiqua"/>
            </a:endParaRPr>
          </a:p>
          <a:p>
            <a:pPr marL="342900" marR="427355" lvl="0" indent="-342900" algn="l" rtl="0">
              <a:lnSpc>
                <a:spcPct val="105000"/>
              </a:lnSpc>
              <a:spcBef>
                <a:spcPts val="600"/>
              </a:spcBef>
              <a:spcAft>
                <a:spcPts val="0"/>
              </a:spcAft>
              <a:buClr>
                <a:schemeClr val="dk1"/>
              </a:buClr>
              <a:buSzPts val="2800"/>
              <a:buFont typeface="Noto Sans Symbols"/>
              <a:buChar char="∙"/>
            </a:pPr>
            <a:r>
              <a:rPr lang="en-US">
                <a:latin typeface="Book Antiqua"/>
                <a:ea typeface="Book Antiqua"/>
                <a:cs typeface="Book Antiqua"/>
                <a:sym typeface="Book Antiqua"/>
              </a:rPr>
              <a:t>The MMX found ‘null’ speed of Earth through aether</a:t>
            </a:r>
            <a:r>
              <a:rPr lang="en-US">
                <a:solidFill>
                  <a:srgbClr val="FF0000"/>
                </a:solidFill>
                <a:latin typeface="Book Antiqua"/>
                <a:ea typeface="Book Antiqua"/>
                <a:cs typeface="Book Antiqua"/>
                <a:sym typeface="Book Antiqua"/>
              </a:rPr>
              <a:t>. XXX</a:t>
            </a:r>
            <a:endParaRPr>
              <a:solidFill>
                <a:srgbClr val="FF0000"/>
              </a:solidFill>
              <a:latin typeface="Times New Roman"/>
              <a:ea typeface="Times New Roman"/>
              <a:cs typeface="Times New Roman"/>
              <a:sym typeface="Times New Roman"/>
            </a:endParaRPr>
          </a:p>
          <a:p>
            <a:pPr marL="342900" marR="427355" lvl="0" indent="-342900" algn="l" rtl="0">
              <a:lnSpc>
                <a:spcPct val="105000"/>
              </a:lnSpc>
              <a:spcBef>
                <a:spcPts val="600"/>
              </a:spcBef>
              <a:spcAft>
                <a:spcPts val="0"/>
              </a:spcAft>
              <a:buClr>
                <a:schemeClr val="dk1"/>
              </a:buClr>
              <a:buSzPts val="2800"/>
              <a:buFont typeface="Noto Sans Symbols"/>
              <a:buChar char="∙"/>
            </a:pPr>
            <a:r>
              <a:rPr lang="en-US">
                <a:latin typeface="Book Antiqua"/>
                <a:ea typeface="Book Antiqua"/>
                <a:cs typeface="Book Antiqua"/>
                <a:sym typeface="Book Antiqua"/>
              </a:rPr>
              <a:t>Relativity applied to dynamics.  </a:t>
            </a:r>
            <a:r>
              <a:rPr lang="en-US">
                <a:solidFill>
                  <a:srgbClr val="FF0000"/>
                </a:solidFill>
                <a:latin typeface="Book Antiqua"/>
                <a:ea typeface="Book Antiqua"/>
                <a:cs typeface="Book Antiqua"/>
                <a:sym typeface="Book Antiqua"/>
              </a:rPr>
              <a:t>XXX</a:t>
            </a:r>
            <a:endParaRPr>
              <a:solidFill>
                <a:srgbClr val="FF0000"/>
              </a:solidFill>
              <a:latin typeface="Times New Roman"/>
              <a:ea typeface="Times New Roman"/>
              <a:cs typeface="Times New Roman"/>
              <a:sym typeface="Times New Roman"/>
            </a:endParaRPr>
          </a:p>
          <a:p>
            <a:pPr marL="342900" marR="427355" lvl="0" indent="-342900" algn="l" rtl="0">
              <a:lnSpc>
                <a:spcPct val="105000"/>
              </a:lnSpc>
              <a:spcBef>
                <a:spcPts val="600"/>
              </a:spcBef>
              <a:spcAft>
                <a:spcPts val="0"/>
              </a:spcAft>
              <a:buClr>
                <a:schemeClr val="dk1"/>
              </a:buClr>
              <a:buSzPts val="2800"/>
              <a:buFont typeface="Noto Sans Symbols"/>
              <a:buChar char="∙"/>
            </a:pPr>
            <a:r>
              <a:rPr lang="en-US">
                <a:latin typeface="Book Antiqua"/>
                <a:ea typeface="Book Antiqua"/>
                <a:cs typeface="Book Antiqua"/>
                <a:sym typeface="Book Antiqua"/>
              </a:rPr>
              <a:t>The aether did not exist.  </a:t>
            </a:r>
            <a:r>
              <a:rPr lang="en-US">
                <a:solidFill>
                  <a:srgbClr val="FF0000"/>
                </a:solidFill>
                <a:latin typeface="Book Antiqua"/>
                <a:ea typeface="Book Antiqua"/>
                <a:cs typeface="Book Antiqua"/>
                <a:sym typeface="Book Antiqua"/>
              </a:rPr>
              <a:t>XXX</a:t>
            </a:r>
            <a:endParaRPr>
              <a:solidFill>
                <a:srgbClr val="FF0000"/>
              </a:solidFill>
              <a:latin typeface="Times New Roman"/>
              <a:ea typeface="Times New Roman"/>
              <a:cs typeface="Times New Roman"/>
              <a:sym typeface="Times New Roman"/>
            </a:endParaRPr>
          </a:p>
          <a:p>
            <a:pPr marL="342900" marR="427355" lvl="0" indent="-342900" algn="l" rtl="0">
              <a:lnSpc>
                <a:spcPct val="105000"/>
              </a:lnSpc>
              <a:spcBef>
                <a:spcPts val="600"/>
              </a:spcBef>
              <a:spcAft>
                <a:spcPts val="0"/>
              </a:spcAft>
              <a:buClr>
                <a:schemeClr val="dk1"/>
              </a:buClr>
              <a:buSzPts val="2800"/>
              <a:buFont typeface="Noto Sans Symbols"/>
              <a:buChar char="∙"/>
            </a:pPr>
            <a:r>
              <a:rPr lang="en-US">
                <a:latin typeface="Book Antiqua"/>
                <a:ea typeface="Book Antiqua"/>
                <a:cs typeface="Book Antiqua"/>
                <a:sym typeface="Book Antiqua"/>
              </a:rPr>
              <a:t>The Earth orbits the Sun.   </a:t>
            </a:r>
            <a:r>
              <a:rPr lang="en-US">
                <a:solidFill>
                  <a:srgbClr val="FF0000"/>
                </a:solidFill>
                <a:latin typeface="Book Antiqua"/>
                <a:ea typeface="Book Antiqua"/>
                <a:cs typeface="Book Antiqua"/>
                <a:sym typeface="Book Antiqua"/>
              </a:rPr>
              <a:t>XXX</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6"/>
          <p:cNvSpPr txBox="1">
            <a:spLocks noGrp="1"/>
          </p:cNvSpPr>
          <p:nvPr>
            <p:ph type="title"/>
          </p:nvPr>
        </p:nvSpPr>
        <p:spPr>
          <a:xfrm>
            <a:off x="838200" y="365125"/>
            <a:ext cx="10515600" cy="64928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                       </a:t>
            </a:r>
            <a:r>
              <a:rPr lang="en-US" b="1"/>
              <a:t>Three Tests of General Relativity</a:t>
            </a:r>
            <a:br>
              <a:rPr lang="en-US" b="1"/>
            </a:br>
            <a:br>
              <a:rPr lang="en-US" b="1"/>
            </a:br>
            <a:br>
              <a:rPr lang="en-US" b="1"/>
            </a:br>
            <a:br>
              <a:rPr lang="en-US" b="1"/>
            </a:br>
            <a:br>
              <a:rPr lang="en-US" b="1"/>
            </a:br>
            <a:br>
              <a:rPr lang="en-US" b="1"/>
            </a:br>
            <a:br>
              <a:rPr lang="en-US" b="1"/>
            </a:br>
            <a:br>
              <a:rPr lang="en-US" b="1"/>
            </a:br>
            <a:br>
              <a:rPr lang="en-US" b="1"/>
            </a:br>
            <a:br>
              <a:rPr lang="en-US" b="1"/>
            </a:br>
            <a:br>
              <a:rPr lang="en-US" b="1"/>
            </a:br>
            <a:r>
              <a:rPr lang="en-US" b="1"/>
              <a:t> </a:t>
            </a:r>
            <a:endParaRPr/>
          </a:p>
        </p:txBody>
      </p:sp>
      <p:pic>
        <p:nvPicPr>
          <p:cNvPr id="391" name="Google Shape;391;p36" descr="Diagram of a diagram of a device&#10;&#10;Description automatically generated"/>
          <p:cNvPicPr preferRelativeResize="0"/>
          <p:nvPr/>
        </p:nvPicPr>
        <p:blipFill rotWithShape="1">
          <a:blip r:embed="rId3">
            <a:alphaModFix/>
          </a:blip>
          <a:srcRect/>
          <a:stretch/>
        </p:blipFill>
        <p:spPr>
          <a:xfrm>
            <a:off x="8485054" y="838864"/>
            <a:ext cx="3715284" cy="5763714"/>
          </a:xfrm>
          <a:prstGeom prst="rect">
            <a:avLst/>
          </a:prstGeom>
          <a:noFill/>
          <a:ln>
            <a:noFill/>
          </a:ln>
        </p:spPr>
      </p:pic>
      <p:pic>
        <p:nvPicPr>
          <p:cNvPr id="392" name="Google Shape;392;p36" descr="A diagram of a solar system&#10;&#10;Description automatically generated"/>
          <p:cNvPicPr preferRelativeResize="0"/>
          <p:nvPr/>
        </p:nvPicPr>
        <p:blipFill rotWithShape="1">
          <a:blip r:embed="rId4">
            <a:alphaModFix/>
          </a:blip>
          <a:srcRect/>
          <a:stretch/>
        </p:blipFill>
        <p:spPr>
          <a:xfrm>
            <a:off x="4737828" y="1094286"/>
            <a:ext cx="3692764" cy="2766008"/>
          </a:xfrm>
          <a:prstGeom prst="rect">
            <a:avLst/>
          </a:prstGeom>
          <a:noFill/>
          <a:ln>
            <a:noFill/>
          </a:ln>
        </p:spPr>
      </p:pic>
      <p:pic>
        <p:nvPicPr>
          <p:cNvPr id="393" name="Google Shape;393;p36" descr="A diagram of the sun&#10;&#10;Description automatically generated"/>
          <p:cNvPicPr preferRelativeResize="0"/>
          <p:nvPr/>
        </p:nvPicPr>
        <p:blipFill rotWithShape="1">
          <a:blip r:embed="rId5">
            <a:alphaModFix/>
          </a:blip>
          <a:srcRect/>
          <a:stretch/>
        </p:blipFill>
        <p:spPr>
          <a:xfrm>
            <a:off x="62665" y="4115717"/>
            <a:ext cx="5675196" cy="2766008"/>
          </a:xfrm>
          <a:prstGeom prst="rect">
            <a:avLst/>
          </a:prstGeom>
          <a:noFill/>
          <a:ln>
            <a:noFill/>
          </a:ln>
        </p:spPr>
      </p:pic>
      <p:pic>
        <p:nvPicPr>
          <p:cNvPr id="394" name="Google Shape;394;p36" descr="Diagram of the sun and the sun&#10;&#10;Description automatically generated"/>
          <p:cNvPicPr preferRelativeResize="0"/>
          <p:nvPr/>
        </p:nvPicPr>
        <p:blipFill rotWithShape="1">
          <a:blip r:embed="rId6">
            <a:alphaModFix/>
          </a:blip>
          <a:srcRect/>
          <a:stretch/>
        </p:blipFill>
        <p:spPr>
          <a:xfrm>
            <a:off x="154104" y="838864"/>
            <a:ext cx="4529262" cy="327685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t>Eddington star plate </a:t>
            </a:r>
            <a:endParaRPr/>
          </a:p>
        </p:txBody>
      </p:sp>
      <p:pic>
        <p:nvPicPr>
          <p:cNvPr id="400" name="Google Shape;400;p37" descr="A diagram of a star&#10;&#10;Description automatically generated with medium confidence"/>
          <p:cNvPicPr preferRelativeResize="0"/>
          <p:nvPr/>
        </p:nvPicPr>
        <p:blipFill rotWithShape="1">
          <a:blip r:embed="rId3">
            <a:alphaModFix/>
          </a:blip>
          <a:srcRect l="444" b="-1"/>
          <a:stretch/>
        </p:blipFill>
        <p:spPr>
          <a:xfrm>
            <a:off x="5429136" y="1276236"/>
            <a:ext cx="5581764" cy="5581764"/>
          </a:xfrm>
          <a:custGeom>
            <a:avLst/>
            <a:gdLst/>
            <a:ahLst/>
            <a:cxnLst/>
            <a:rect l="l" t="t" r="r" b="b"/>
            <a:pathLst>
              <a:path w="3741748" h="3741748" extrusionOk="0">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8"/>
          <p:cNvSpPr txBox="1">
            <a:spLocks noGrp="1"/>
          </p:cNvSpPr>
          <p:nvPr>
            <p:ph type="title"/>
          </p:nvPr>
        </p:nvSpPr>
        <p:spPr>
          <a:xfrm>
            <a:off x="0" y="1"/>
            <a:ext cx="12192000" cy="705729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37500"/>
              <a:buFont typeface="Calibri"/>
              <a:buNone/>
            </a:pPr>
            <a:r>
              <a:rPr lang="en-US"/>
              <a:t>                     </a:t>
            </a:r>
            <a:r>
              <a:rPr lang="en-US" b="1"/>
              <a:t>Time dilation…light clock</a:t>
            </a:r>
            <a:br>
              <a:rPr lang="en-US"/>
            </a:br>
            <a:br>
              <a:rPr lang="en-US"/>
            </a:br>
            <a:r>
              <a:rPr lang="en-US" sz="3200"/>
              <a:t>SR: L=cto , x=vt, hyp=ct</a:t>
            </a:r>
            <a:br>
              <a:rPr lang="en-US" sz="3200"/>
            </a:br>
            <a:r>
              <a:rPr lang="en-US" sz="3200"/>
              <a:t>(cto)</a:t>
            </a:r>
            <a:r>
              <a:rPr lang="en-US" sz="3200" baseline="30000"/>
              <a:t>2</a:t>
            </a:r>
            <a:r>
              <a:rPr lang="en-US" sz="3200"/>
              <a:t> + (vt)</a:t>
            </a:r>
            <a:r>
              <a:rPr lang="en-US" sz="3200" baseline="30000"/>
              <a:t>2 </a:t>
            </a:r>
            <a:r>
              <a:rPr lang="en-US" sz="3200"/>
              <a:t>= (ct)</a:t>
            </a:r>
            <a:r>
              <a:rPr lang="en-US" sz="3200" baseline="30000"/>
              <a:t>2</a:t>
            </a:r>
            <a:r>
              <a:rPr lang="en-US" sz="3200"/>
              <a:t> </a:t>
            </a:r>
            <a:br>
              <a:rPr lang="en-US" sz="3200"/>
            </a:br>
            <a:r>
              <a:rPr lang="en-US" sz="3200"/>
              <a:t>=&gt;  t= to/√(1-v</a:t>
            </a:r>
            <a:r>
              <a:rPr lang="en-US" sz="3200" baseline="30000"/>
              <a:t>2</a:t>
            </a:r>
            <a:r>
              <a:rPr lang="en-US" sz="3200"/>
              <a:t>/c</a:t>
            </a:r>
            <a:r>
              <a:rPr lang="en-US" sz="3200" baseline="30000"/>
              <a:t>2</a:t>
            </a:r>
            <a:r>
              <a:rPr lang="en-US" sz="3200"/>
              <a:t>)</a:t>
            </a:r>
            <a:br>
              <a:rPr lang="en-US" sz="3200"/>
            </a:br>
            <a:br>
              <a:rPr lang="en-US" sz="3200"/>
            </a:br>
            <a:r>
              <a:rPr lang="en-US" sz="3200"/>
              <a:t>velocity Δ: c</a:t>
            </a:r>
            <a:r>
              <a:rPr lang="en-US" sz="3200" baseline="30000"/>
              <a:t>2 </a:t>
            </a:r>
            <a:r>
              <a:rPr lang="en-US" sz="3200"/>
              <a:t>+ v</a:t>
            </a:r>
            <a:r>
              <a:rPr lang="en-US" sz="3200" baseline="30000"/>
              <a:t>2</a:t>
            </a:r>
            <a:r>
              <a:rPr lang="en-US" sz="3200"/>
              <a:t>= c</a:t>
            </a:r>
            <a:r>
              <a:rPr lang="en-US" sz="3200" baseline="30000"/>
              <a:t>2  </a:t>
            </a:r>
            <a:r>
              <a:rPr lang="en-US" sz="3200"/>
              <a:t>X</a:t>
            </a:r>
            <a:br>
              <a:rPr lang="en-US" sz="3200"/>
            </a:br>
            <a:br>
              <a:rPr lang="en-US" sz="3200"/>
            </a:br>
            <a:br>
              <a:rPr lang="en-US" sz="3200"/>
            </a:br>
            <a:r>
              <a:rPr lang="en-US" sz="3200"/>
              <a:t>ALFA/aether</a:t>
            </a:r>
            <a:br>
              <a:rPr lang="en-US" sz="3200"/>
            </a:br>
            <a:r>
              <a:rPr lang="en-US" sz="3200"/>
              <a:t>Vmir  = Vae !</a:t>
            </a:r>
            <a:br>
              <a:rPr lang="en-US" sz="3200"/>
            </a:br>
            <a:r>
              <a:rPr lang="en-US" sz="3200"/>
              <a:t>(cto)</a:t>
            </a:r>
            <a:r>
              <a:rPr lang="en-US" sz="3200" baseline="30000"/>
              <a:t>2</a:t>
            </a:r>
            <a:r>
              <a:rPr lang="en-US" sz="3200"/>
              <a:t> + (vt)</a:t>
            </a:r>
            <a:r>
              <a:rPr lang="en-US" sz="3200" baseline="30000"/>
              <a:t>2 </a:t>
            </a:r>
            <a:r>
              <a:rPr lang="en-US" sz="3200"/>
              <a:t>= (c</a:t>
            </a:r>
            <a:r>
              <a:rPr lang="en-US" sz="3200" baseline="30000"/>
              <a:t>2</a:t>
            </a:r>
            <a:r>
              <a:rPr lang="en-US" sz="3200"/>
              <a:t>+v</a:t>
            </a:r>
            <a:r>
              <a:rPr lang="en-US" sz="3200" baseline="30000"/>
              <a:t>2</a:t>
            </a:r>
            <a:r>
              <a:rPr lang="en-US" sz="3200"/>
              <a:t>)t</a:t>
            </a:r>
            <a:r>
              <a:rPr lang="en-US" sz="3200" baseline="30000"/>
              <a:t>2</a:t>
            </a:r>
            <a:r>
              <a:rPr lang="en-US" sz="3200"/>
              <a:t> </a:t>
            </a:r>
            <a:br>
              <a:rPr lang="en-US" sz="3200"/>
            </a:br>
            <a:r>
              <a:rPr lang="en-US" sz="3200"/>
              <a:t>=&gt; t = to !</a:t>
            </a:r>
            <a:br>
              <a:rPr lang="en-US" sz="3200"/>
            </a:br>
            <a:br>
              <a:rPr lang="en-US" sz="3200"/>
            </a:br>
            <a:r>
              <a:rPr lang="en-US" sz="3200"/>
              <a:t>velocity Δ:  c</a:t>
            </a:r>
            <a:r>
              <a:rPr lang="en-US" sz="3200" baseline="30000"/>
              <a:t>2 </a:t>
            </a:r>
            <a:r>
              <a:rPr lang="en-US" sz="3200"/>
              <a:t>+ v</a:t>
            </a:r>
            <a:r>
              <a:rPr lang="en-US" sz="3200" baseline="30000"/>
              <a:t>2</a:t>
            </a:r>
            <a:r>
              <a:rPr lang="en-US" sz="3200"/>
              <a:t>= c</a:t>
            </a:r>
            <a:r>
              <a:rPr lang="en-US" sz="3200" baseline="30000"/>
              <a:t>2</a:t>
            </a:r>
            <a:r>
              <a:rPr lang="en-US" sz="3200"/>
              <a:t>+ v</a:t>
            </a:r>
            <a:r>
              <a:rPr lang="en-US" sz="3200" baseline="30000"/>
              <a:t>2  </a:t>
            </a:r>
            <a:r>
              <a:rPr lang="en-US" sz="3200"/>
              <a:t>√</a:t>
            </a:r>
            <a:br>
              <a:rPr lang="en-US" sz="3200"/>
            </a:br>
            <a:br>
              <a:rPr lang="en-US" sz="3200"/>
            </a:br>
            <a:endParaRPr sz="3200"/>
          </a:p>
        </p:txBody>
      </p:sp>
      <p:pic>
        <p:nvPicPr>
          <p:cNvPr id="406" name="Google Shape;406;p38" descr="A diagram of a diagram of a cylinder&#10;&#10;Description automatically generated with medium confidence"/>
          <p:cNvPicPr preferRelativeResize="0"/>
          <p:nvPr/>
        </p:nvPicPr>
        <p:blipFill rotWithShape="1">
          <a:blip r:embed="rId3">
            <a:alphaModFix/>
          </a:blip>
          <a:srcRect/>
          <a:stretch/>
        </p:blipFill>
        <p:spPr>
          <a:xfrm>
            <a:off x="3501434" y="818930"/>
            <a:ext cx="8690566" cy="496966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9"/>
          <p:cNvSpPr txBox="1">
            <a:spLocks noGrp="1"/>
          </p:cNvSpPr>
          <p:nvPr>
            <p:ph type="title"/>
          </p:nvPr>
        </p:nvSpPr>
        <p:spPr>
          <a:xfrm>
            <a:off x="838200" y="70802"/>
            <a:ext cx="10515600" cy="7420244"/>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244444"/>
              <a:buFont typeface="Calibri"/>
              <a:buNone/>
            </a:pPr>
            <a:r>
              <a:rPr lang="en-US"/>
              <a:t>				</a:t>
            </a:r>
            <a:r>
              <a:rPr lang="en-US" b="1"/>
              <a:t>Sagnac test   </a:t>
            </a:r>
            <a:r>
              <a:rPr lang="en-US" sz="3100" b="1"/>
              <a:t>1913</a:t>
            </a:r>
            <a:br>
              <a:rPr lang="en-US"/>
            </a:br>
            <a:br>
              <a:rPr lang="en-US"/>
            </a:br>
            <a:br>
              <a:rPr lang="en-US"/>
            </a:br>
            <a:br>
              <a:rPr lang="en-US"/>
            </a:br>
            <a:br>
              <a:rPr lang="en-US"/>
            </a:br>
            <a:br>
              <a:rPr lang="en-US"/>
            </a:br>
            <a:br>
              <a:rPr lang="en-US"/>
            </a:br>
            <a:br>
              <a:rPr lang="en-US"/>
            </a:br>
            <a:br>
              <a:rPr lang="en-US"/>
            </a:br>
            <a:r>
              <a:rPr lang="en-US" sz="3200"/>
              <a:t>=&gt;  </a:t>
            </a:r>
            <a:r>
              <a:rPr lang="en-US" sz="3200" b="1"/>
              <a:t>SoL = c +|-  v  </a:t>
            </a:r>
            <a:br>
              <a:rPr lang="en-US" sz="3200" b="1"/>
            </a:br>
            <a:br>
              <a:rPr lang="en-US" sz="3200" b="1"/>
            </a:br>
            <a:br>
              <a:rPr lang="en-US" sz="3200" b="1"/>
            </a:br>
            <a:br>
              <a:rPr lang="en-US" sz="3200" b="1"/>
            </a:br>
            <a:r>
              <a:rPr lang="en-US" sz="3200" b="1"/>
              <a:t>“</a:t>
            </a:r>
            <a:r>
              <a:rPr lang="en-US" sz="2700" i="1"/>
              <a:t>The interferometer measures, according to the expression zλV</a:t>
            </a:r>
            <a:r>
              <a:rPr lang="en-US" sz="2000" i="1"/>
              <a:t>0/4</a:t>
            </a:r>
            <a:r>
              <a:rPr lang="en-US" sz="2700" i="1"/>
              <a:t>, </a:t>
            </a:r>
            <a:r>
              <a:rPr lang="en-US" sz="2700" i="1">
                <a:solidFill>
                  <a:srgbClr val="FF0000"/>
                </a:solidFill>
              </a:rPr>
              <a:t>the relative circular motion of the luminiferous ether within the closed optical path</a:t>
            </a:r>
            <a:r>
              <a:rPr lang="en-US" sz="1800" i="1"/>
              <a:t>”</a:t>
            </a:r>
            <a:endParaRPr sz="1800" b="1" i="1"/>
          </a:p>
        </p:txBody>
      </p:sp>
      <p:pic>
        <p:nvPicPr>
          <p:cNvPr id="413" name="Google Shape;413;p39"/>
          <p:cNvPicPr preferRelativeResize="0">
            <a:picLocks noGrp="1"/>
          </p:cNvPicPr>
          <p:nvPr>
            <p:ph type="body" idx="1"/>
          </p:nvPr>
        </p:nvPicPr>
        <p:blipFill rotWithShape="1">
          <a:blip r:embed="rId3">
            <a:alphaModFix/>
          </a:blip>
          <a:srcRect/>
          <a:stretch/>
        </p:blipFill>
        <p:spPr>
          <a:xfrm>
            <a:off x="480060" y="524782"/>
            <a:ext cx="4368269" cy="4351338"/>
          </a:xfrm>
          <a:prstGeom prst="rect">
            <a:avLst/>
          </a:prstGeom>
          <a:noFill/>
          <a:ln>
            <a:noFill/>
          </a:ln>
        </p:spPr>
      </p:pic>
      <p:pic>
        <p:nvPicPr>
          <p:cNvPr id="414" name="Google Shape;414;p39" descr="A picture containing iPod, electronics, hard disc, drive&#10;&#10;Description automatically generated"/>
          <p:cNvPicPr preferRelativeResize="0"/>
          <p:nvPr/>
        </p:nvPicPr>
        <p:blipFill rotWithShape="1">
          <a:blip r:embed="rId4">
            <a:alphaModFix/>
          </a:blip>
          <a:srcRect/>
          <a:stretch/>
        </p:blipFill>
        <p:spPr>
          <a:xfrm>
            <a:off x="4490189" y="775002"/>
            <a:ext cx="4368269" cy="2335037"/>
          </a:xfrm>
          <a:prstGeom prst="rect">
            <a:avLst/>
          </a:prstGeom>
          <a:noFill/>
          <a:ln>
            <a:noFill/>
          </a:ln>
        </p:spPr>
      </p:pic>
      <p:pic>
        <p:nvPicPr>
          <p:cNvPr id="415" name="Google Shape;415;p39"/>
          <p:cNvPicPr preferRelativeResize="0"/>
          <p:nvPr/>
        </p:nvPicPr>
        <p:blipFill rotWithShape="1">
          <a:blip r:embed="rId5">
            <a:alphaModFix/>
          </a:blip>
          <a:srcRect/>
          <a:stretch/>
        </p:blipFill>
        <p:spPr>
          <a:xfrm>
            <a:off x="4709160" y="3204004"/>
            <a:ext cx="6644640" cy="3408528"/>
          </a:xfrm>
          <a:prstGeom prst="rect">
            <a:avLst/>
          </a:prstGeom>
          <a:noFill/>
          <a:ln>
            <a:noFill/>
          </a:ln>
        </p:spPr>
      </p:pic>
      <p:pic>
        <p:nvPicPr>
          <p:cNvPr id="416" name="Google Shape;416;p39"/>
          <p:cNvPicPr preferRelativeResize="0"/>
          <p:nvPr/>
        </p:nvPicPr>
        <p:blipFill rotWithShape="1">
          <a:blip r:embed="rId6">
            <a:alphaModFix/>
          </a:blip>
          <a:srcRect/>
          <a:stretch/>
        </p:blipFill>
        <p:spPr>
          <a:xfrm>
            <a:off x="8982179" y="199128"/>
            <a:ext cx="2247900" cy="2876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35982" y="133061"/>
            <a:ext cx="11369542" cy="63543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MainStream Analogy</a:t>
            </a:r>
            <a:br>
              <a:rPr lang="en-US"/>
            </a:br>
            <a:br>
              <a:rPr lang="en-US"/>
            </a:br>
            <a:r>
              <a:rPr lang="en-US" sz="3200"/>
              <a:t>Paradigm shift timing</a:t>
            </a:r>
            <a:br>
              <a:rPr lang="en-US" sz="3200"/>
            </a:br>
            <a:r>
              <a:rPr lang="en-US" sz="3200"/>
              <a:t>1- Ignored</a:t>
            </a:r>
            <a:br>
              <a:rPr lang="en-US" sz="3200"/>
            </a:br>
            <a:r>
              <a:rPr lang="en-US" sz="3200"/>
              <a:t>2- Mocked and ridiculed</a:t>
            </a:r>
            <a:br>
              <a:rPr lang="en-US" sz="3200"/>
            </a:br>
            <a:r>
              <a:rPr lang="en-US" sz="3200"/>
              <a:t>3- Accepted by all as always true</a:t>
            </a:r>
            <a:r>
              <a:rPr lang="en-US"/>
              <a:t> </a:t>
            </a:r>
            <a:br>
              <a:rPr lang="en-US"/>
            </a:br>
            <a:br>
              <a:rPr lang="en-US"/>
            </a:br>
            <a:r>
              <a:rPr lang="en-US" sz="2800"/>
              <a:t>Pauli: </a:t>
            </a:r>
            <a:br>
              <a:rPr lang="en-US" sz="2800"/>
            </a:br>
            <a:br>
              <a:rPr lang="en-US" sz="2800"/>
            </a:br>
            <a:r>
              <a:rPr lang="en-US" sz="2800"/>
              <a:t>All mainsteam</a:t>
            </a:r>
            <a:br>
              <a:rPr lang="en-US" sz="2800"/>
            </a:br>
            <a:r>
              <a:rPr lang="en-US" sz="2800"/>
              <a:t>opponents die </a:t>
            </a:r>
            <a:endParaRPr/>
          </a:p>
        </p:txBody>
      </p:sp>
      <p:pic>
        <p:nvPicPr>
          <p:cNvPr id="121" name="Google Shape;121;p4"/>
          <p:cNvPicPr preferRelativeResize="0">
            <a:picLocks noGrp="1"/>
          </p:cNvPicPr>
          <p:nvPr>
            <p:ph type="body" idx="1"/>
          </p:nvPr>
        </p:nvPicPr>
        <p:blipFill rotWithShape="1">
          <a:blip r:embed="rId3">
            <a:alphaModFix/>
          </a:blip>
          <a:srcRect/>
          <a:stretch/>
        </p:blipFill>
        <p:spPr>
          <a:xfrm>
            <a:off x="3397533" y="3429000"/>
            <a:ext cx="4744450" cy="3235338"/>
          </a:xfrm>
          <a:prstGeom prst="rect">
            <a:avLst/>
          </a:prstGeom>
          <a:noFill/>
          <a:ln>
            <a:noFill/>
          </a:ln>
        </p:spPr>
      </p:pic>
      <p:pic>
        <p:nvPicPr>
          <p:cNvPr id="122" name="Google Shape;122;p4"/>
          <p:cNvPicPr preferRelativeResize="0"/>
          <p:nvPr/>
        </p:nvPicPr>
        <p:blipFill rotWithShape="1">
          <a:blip r:embed="rId4">
            <a:alphaModFix/>
          </a:blip>
          <a:srcRect/>
          <a:stretch/>
        </p:blipFill>
        <p:spPr>
          <a:xfrm>
            <a:off x="8347675" y="4323474"/>
            <a:ext cx="3808343" cy="2340864"/>
          </a:xfrm>
          <a:prstGeom prst="rect">
            <a:avLst/>
          </a:prstGeom>
          <a:noFill/>
          <a:ln>
            <a:noFill/>
          </a:ln>
        </p:spPr>
      </p:pic>
      <p:pic>
        <p:nvPicPr>
          <p:cNvPr id="123" name="Google Shape;123;p4"/>
          <p:cNvPicPr preferRelativeResize="0"/>
          <p:nvPr/>
        </p:nvPicPr>
        <p:blipFill rotWithShape="1">
          <a:blip r:embed="rId5">
            <a:alphaModFix/>
          </a:blip>
          <a:srcRect/>
          <a:stretch/>
        </p:blipFill>
        <p:spPr>
          <a:xfrm>
            <a:off x="8503920" y="1688233"/>
            <a:ext cx="3495854" cy="2571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0"/>
          <p:cNvSpPr txBox="1">
            <a:spLocks noGrp="1"/>
          </p:cNvSpPr>
          <p:nvPr>
            <p:ph type="title"/>
          </p:nvPr>
        </p:nvSpPr>
        <p:spPr>
          <a:xfrm>
            <a:off x="838200" y="175846"/>
            <a:ext cx="10515600" cy="668215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3200" i="1"/>
              <a:t>                         Dufour &amp; Prunier   </a:t>
            </a:r>
            <a:r>
              <a:rPr lang="en-US" sz="2800" i="1"/>
              <a:t>1942</a:t>
            </a:r>
            <a:br>
              <a:rPr lang="en-US" sz="3200" i="1"/>
            </a:br>
            <a:br>
              <a:rPr lang="en-US" sz="3200" i="1"/>
            </a:br>
            <a:r>
              <a:rPr lang="en-US" sz="3200" i="1"/>
              <a:t>SoL = c+v  </a:t>
            </a:r>
            <a:br>
              <a:rPr lang="en-US" sz="3200" i="1"/>
            </a:br>
            <a:r>
              <a:rPr lang="en-US" sz="3200" i="1"/>
              <a:t>ind. of light source &amp; interferometer </a:t>
            </a:r>
            <a:br>
              <a:rPr lang="en-US" sz="3200" i="1"/>
            </a:br>
            <a:br>
              <a:rPr lang="en-US" sz="3200" i="1"/>
            </a:br>
            <a:r>
              <a:rPr lang="en-US" sz="3200" i="1"/>
              <a:t>radial motion…no effect</a:t>
            </a:r>
            <a:br>
              <a:rPr lang="en-US" sz="3200" i="1"/>
            </a:br>
            <a:br>
              <a:rPr lang="en-US" sz="3200" i="1"/>
            </a:br>
            <a:r>
              <a:rPr lang="en-US" sz="3200" i="1"/>
              <a:t>SR fringe shift 10 times less than data</a:t>
            </a:r>
            <a:br>
              <a:rPr lang="en-US" sz="3200" i="1"/>
            </a:br>
            <a:r>
              <a:rPr lang="en-US" sz="3200" i="1"/>
              <a:t>(v</a:t>
            </a:r>
            <a:r>
              <a:rPr lang="en-US" sz="3200" i="1" baseline="30000"/>
              <a:t>2</a:t>
            </a:r>
            <a:r>
              <a:rPr lang="en-US" sz="3200" i="1"/>
              <a:t>/c</a:t>
            </a:r>
            <a:r>
              <a:rPr lang="en-US" sz="3200" i="1" baseline="30000"/>
              <a:t>2</a:t>
            </a:r>
            <a:r>
              <a:rPr lang="en-US" sz="3200" i="1"/>
              <a:t> versus v/c)</a:t>
            </a:r>
            <a:br>
              <a:rPr lang="en-US" sz="3200" i="1"/>
            </a:br>
            <a:br>
              <a:rPr lang="en-US" sz="3200" i="1"/>
            </a:br>
            <a:r>
              <a:rPr lang="en-US" sz="2000" i="1"/>
              <a:t>In a system moving as a whole relative to the </a:t>
            </a:r>
            <a:r>
              <a:rPr lang="en-US" sz="2000" i="1">
                <a:solidFill>
                  <a:srgbClr val="FF0000"/>
                </a:solidFill>
              </a:rPr>
              <a:t>ether</a:t>
            </a:r>
            <a:r>
              <a:rPr lang="en-US" sz="2000" i="1"/>
              <a:t>, the propagation time between any two points of the system should change in a way similar to a stationary system subjected to an </a:t>
            </a:r>
            <a:r>
              <a:rPr lang="en-US" sz="2000" i="1">
                <a:solidFill>
                  <a:srgbClr val="FF0000"/>
                </a:solidFill>
              </a:rPr>
              <a:t>ether wind</a:t>
            </a:r>
            <a:r>
              <a:rPr lang="en-US" sz="2000" i="1"/>
              <a:t>, the relative speed of which at each point of the system will be the same and directly opposite to the speed of any point and would contain light waves in a manner similar to atmospheric wind carrying sound waves. …..</a:t>
            </a:r>
            <a:br>
              <a:rPr lang="en-US" sz="2000" i="1"/>
            </a:br>
            <a:r>
              <a:rPr lang="en-US" sz="2000" i="1"/>
              <a:t>The observed interference effect is very much the effect of optical rotation due to the motion of the system relative to the </a:t>
            </a:r>
            <a:r>
              <a:rPr lang="en-US" sz="2000" i="1">
                <a:solidFill>
                  <a:srgbClr val="FF0000"/>
                </a:solidFill>
              </a:rPr>
              <a:t>ether</a:t>
            </a:r>
            <a:r>
              <a:rPr lang="en-US" sz="2000" i="1"/>
              <a:t>, and directly shows the existence of the </a:t>
            </a:r>
            <a:r>
              <a:rPr lang="en-US" sz="2000" i="1">
                <a:solidFill>
                  <a:srgbClr val="FF0000"/>
                </a:solidFill>
              </a:rPr>
              <a:t>ether</a:t>
            </a:r>
            <a:r>
              <a:rPr lang="en-US" sz="2000" i="1"/>
              <a:t>, a necessary condition for the </a:t>
            </a:r>
            <a:r>
              <a:rPr lang="en-US" sz="2000" i="1">
                <a:solidFill>
                  <a:srgbClr val="FF0000"/>
                </a:solidFill>
              </a:rPr>
              <a:t>luminiferous [ether] </a:t>
            </a:r>
            <a:r>
              <a:rPr lang="en-US" sz="2000" i="1"/>
              <a:t>waves proposed by Huygens and Fresnel</a:t>
            </a:r>
            <a:r>
              <a:rPr lang="en-US" sz="2000"/>
              <a:t>.</a:t>
            </a:r>
            <a:endParaRPr/>
          </a:p>
        </p:txBody>
      </p:sp>
      <p:pic>
        <p:nvPicPr>
          <p:cNvPr id="422" name="Google Shape;422;p40" descr="A diagram of a circle with geometrical shapes&#10;&#10;Description automatically generated"/>
          <p:cNvPicPr preferRelativeResize="0"/>
          <p:nvPr/>
        </p:nvPicPr>
        <p:blipFill rotWithShape="1">
          <a:blip r:embed="rId3">
            <a:alphaModFix/>
          </a:blip>
          <a:srcRect/>
          <a:stretch/>
        </p:blipFill>
        <p:spPr>
          <a:xfrm>
            <a:off x="7063396" y="0"/>
            <a:ext cx="5128604" cy="454074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1"/>
          <p:cNvSpPr txBox="1">
            <a:spLocks noGrp="1"/>
          </p:cNvSpPr>
          <p:nvPr>
            <p:ph type="title"/>
          </p:nvPr>
        </p:nvSpPr>
        <p:spPr>
          <a:xfrm>
            <a:off x="838200" y="4035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Wang Linear Sagnac Test   </a:t>
            </a:r>
            <a:r>
              <a:rPr lang="en-US" sz="2800"/>
              <a:t>2005</a:t>
            </a:r>
            <a:endParaRPr/>
          </a:p>
        </p:txBody>
      </p:sp>
      <p:pic>
        <p:nvPicPr>
          <p:cNvPr id="428" name="Google Shape;428;p41" descr="Abstract Introduction"/>
          <p:cNvPicPr preferRelativeResize="0"/>
          <p:nvPr/>
        </p:nvPicPr>
        <p:blipFill rotWithShape="1">
          <a:blip r:embed="rId3">
            <a:alphaModFix/>
          </a:blip>
          <a:srcRect/>
          <a:stretch/>
        </p:blipFill>
        <p:spPr>
          <a:xfrm>
            <a:off x="6813127" y="3824345"/>
            <a:ext cx="4953000" cy="3224795"/>
          </a:xfrm>
          <a:prstGeom prst="rect">
            <a:avLst/>
          </a:prstGeom>
          <a:noFill/>
          <a:ln>
            <a:noFill/>
          </a:ln>
        </p:spPr>
      </p:pic>
      <p:pic>
        <p:nvPicPr>
          <p:cNvPr id="429" name="Google Shape;429;p41" descr="A quest for the origin of the Sagnac effect | The European Physical Journal  C"/>
          <p:cNvPicPr preferRelativeResize="0"/>
          <p:nvPr/>
        </p:nvPicPr>
        <p:blipFill rotWithShape="1">
          <a:blip r:embed="rId4">
            <a:alphaModFix/>
          </a:blip>
          <a:srcRect/>
          <a:stretch/>
        </p:blipFill>
        <p:spPr>
          <a:xfrm>
            <a:off x="6717877" y="1176394"/>
            <a:ext cx="3094337" cy="3094337"/>
          </a:xfrm>
          <a:prstGeom prst="rect">
            <a:avLst/>
          </a:prstGeom>
          <a:noFill/>
          <a:ln>
            <a:noFill/>
          </a:ln>
        </p:spPr>
      </p:pic>
      <p:pic>
        <p:nvPicPr>
          <p:cNvPr id="430" name="Google Shape;430;p41" descr="Ruyong WANG | St. Cloud State University, MN | Research profile"/>
          <p:cNvPicPr preferRelativeResize="0"/>
          <p:nvPr/>
        </p:nvPicPr>
        <p:blipFill rotWithShape="1">
          <a:blip r:embed="rId5">
            <a:alphaModFix/>
          </a:blip>
          <a:srcRect/>
          <a:stretch/>
        </p:blipFill>
        <p:spPr>
          <a:xfrm>
            <a:off x="521124" y="1037807"/>
            <a:ext cx="4953000" cy="6011333"/>
          </a:xfrm>
          <a:prstGeom prst="rect">
            <a:avLst/>
          </a:prstGeom>
          <a:noFill/>
          <a:ln>
            <a:noFill/>
          </a:ln>
        </p:spPr>
      </p:pic>
      <p:pic>
        <p:nvPicPr>
          <p:cNvPr id="431" name="Google Shape;431;p41" descr="A graph of a speed line&#10;&#10;Description automatically generated"/>
          <p:cNvPicPr preferRelativeResize="0"/>
          <p:nvPr/>
        </p:nvPicPr>
        <p:blipFill rotWithShape="1">
          <a:blip r:embed="rId6">
            <a:alphaModFix/>
          </a:blip>
          <a:srcRect/>
          <a:stretch/>
        </p:blipFill>
        <p:spPr>
          <a:xfrm>
            <a:off x="425873" y="2917845"/>
            <a:ext cx="5572790" cy="413129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2"/>
          <p:cNvSpPr txBox="1">
            <a:spLocks noGrp="1"/>
          </p:cNvSpPr>
          <p:nvPr>
            <p:ph type="title"/>
          </p:nvPr>
        </p:nvSpPr>
        <p:spPr>
          <a:xfrm>
            <a:off x="222222" y="23911"/>
            <a:ext cx="10515600" cy="60356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                                   Wang results </a:t>
            </a:r>
            <a:br>
              <a:rPr lang="en-US" dirty="0"/>
            </a:br>
            <a:r>
              <a:rPr lang="en-US" dirty="0"/>
              <a:t>if v = 0,SoL = c in all frames;</a:t>
            </a:r>
            <a:br>
              <a:rPr lang="en-US" dirty="0"/>
            </a:br>
            <a:r>
              <a:rPr lang="en-US" dirty="0"/>
              <a:t>for v  &gt; 0   </a:t>
            </a:r>
            <a:r>
              <a:rPr lang="en-US" dirty="0" err="1"/>
              <a:t>SoL</a:t>
            </a:r>
            <a:r>
              <a:rPr lang="en-US" dirty="0"/>
              <a:t>= c + v           ====🡺</a:t>
            </a:r>
            <a:br>
              <a:rPr lang="en-US" dirty="0"/>
            </a:br>
            <a:br>
              <a:rPr lang="en-US" dirty="0"/>
            </a:br>
            <a:r>
              <a:rPr lang="en-US" dirty="0"/>
              <a:t>To do: Map Earth aether with</a:t>
            </a:r>
            <a:br>
              <a:rPr lang="en-US" dirty="0"/>
            </a:br>
            <a:r>
              <a:rPr lang="en-US" dirty="0"/>
              <a:t>Wang/Sagnac test?</a:t>
            </a:r>
            <a:br>
              <a:rPr lang="en-US" dirty="0"/>
            </a:br>
            <a:br>
              <a:rPr lang="en-US" dirty="0"/>
            </a:br>
            <a:r>
              <a:rPr lang="en-US" dirty="0"/>
              <a:t>Then ISS or Moon? </a:t>
            </a:r>
            <a:br>
              <a:rPr lang="en-US" dirty="0"/>
            </a:br>
            <a:br>
              <a:rPr lang="en-US" dirty="0"/>
            </a:br>
            <a:br>
              <a:rPr lang="en-US" dirty="0"/>
            </a:br>
            <a:r>
              <a:rPr lang="en-US" dirty="0"/>
              <a:t>Galileo’s ship</a:t>
            </a:r>
            <a:endParaRPr dirty="0"/>
          </a:p>
        </p:txBody>
      </p:sp>
      <p:graphicFrame>
        <p:nvGraphicFramePr>
          <p:cNvPr id="437" name="Google Shape;437;p42"/>
          <p:cNvGraphicFramePr/>
          <p:nvPr>
            <p:extLst>
              <p:ext uri="{D42A27DB-BD31-4B8C-83A1-F6EECF244321}">
                <p14:modId xmlns:p14="http://schemas.microsoft.com/office/powerpoint/2010/main" val="694470944"/>
              </p:ext>
            </p:extLst>
          </p:nvPr>
        </p:nvGraphicFramePr>
        <p:xfrm>
          <a:off x="5938406" y="3037711"/>
          <a:ext cx="5872475" cy="2834670"/>
        </p:xfrm>
        <a:graphic>
          <a:graphicData uri="http://schemas.openxmlformats.org/drawingml/2006/table">
            <a:tbl>
              <a:tblPr firstRow="1" bandRow="1">
                <a:noFill/>
                <a:tableStyleId>{8CB42566-96B8-43C9-902F-E39FE338D6C2}</a:tableStyleId>
              </a:tblPr>
              <a:tblGrid>
                <a:gridCol w="775000">
                  <a:extLst>
                    <a:ext uri="{9D8B030D-6E8A-4147-A177-3AD203B41FA5}">
                      <a16:colId xmlns:a16="http://schemas.microsoft.com/office/drawing/2014/main" val="20000"/>
                    </a:ext>
                  </a:extLst>
                </a:gridCol>
                <a:gridCol w="1332550">
                  <a:extLst>
                    <a:ext uri="{9D8B030D-6E8A-4147-A177-3AD203B41FA5}">
                      <a16:colId xmlns:a16="http://schemas.microsoft.com/office/drawing/2014/main" val="20001"/>
                    </a:ext>
                  </a:extLst>
                </a:gridCol>
                <a:gridCol w="1778700">
                  <a:extLst>
                    <a:ext uri="{9D8B030D-6E8A-4147-A177-3AD203B41FA5}">
                      <a16:colId xmlns:a16="http://schemas.microsoft.com/office/drawing/2014/main" val="20002"/>
                    </a:ext>
                  </a:extLst>
                </a:gridCol>
                <a:gridCol w="1986225">
                  <a:extLst>
                    <a:ext uri="{9D8B030D-6E8A-4147-A177-3AD203B41FA5}">
                      <a16:colId xmlns:a16="http://schemas.microsoft.com/office/drawing/2014/main" val="20003"/>
                    </a:ext>
                  </a:extLst>
                </a:gridCol>
              </a:tblGrid>
              <a:tr h="848850">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r>
                        <a:rPr lang="en-US" sz="2800"/>
                        <a:t>Kine-matic</a:t>
                      </a:r>
                      <a:endParaRPr sz="2800"/>
                    </a:p>
                  </a:txBody>
                  <a:tcPr marL="91450" marR="91450" marT="45725" marB="45725"/>
                </a:tc>
                <a:tc>
                  <a:txBody>
                    <a:bodyPr/>
                    <a:lstStyle/>
                    <a:p>
                      <a:pPr marL="0" marR="0" lvl="0" indent="0" algn="l" rtl="0">
                        <a:spcBef>
                          <a:spcPts val="0"/>
                        </a:spcBef>
                        <a:spcAft>
                          <a:spcPts val="0"/>
                        </a:spcAft>
                        <a:buNone/>
                      </a:pPr>
                      <a:r>
                        <a:rPr lang="en-US" sz="2800"/>
                        <a:t>Special Relativity </a:t>
                      </a:r>
                      <a:endParaRPr/>
                    </a:p>
                  </a:txBody>
                  <a:tcPr marL="91450" marR="91450" marT="45725" marB="45725"/>
                </a:tc>
                <a:tc>
                  <a:txBody>
                    <a:bodyPr/>
                    <a:lstStyle/>
                    <a:p>
                      <a:pPr marL="0" marR="0" lvl="0" indent="0" algn="l" rtl="0">
                        <a:spcBef>
                          <a:spcPts val="0"/>
                        </a:spcBef>
                        <a:spcAft>
                          <a:spcPts val="0"/>
                        </a:spcAft>
                        <a:buNone/>
                      </a:pPr>
                      <a:r>
                        <a:rPr lang="en-US" sz="2800"/>
                        <a:t>Dynamics</a:t>
                      </a:r>
                      <a:endParaRPr/>
                    </a:p>
                    <a:p>
                      <a:pPr marL="0" marR="0" lvl="0" indent="0" algn="l" rtl="0">
                        <a:spcBef>
                          <a:spcPts val="0"/>
                        </a:spcBef>
                        <a:spcAft>
                          <a:spcPts val="0"/>
                        </a:spcAft>
                        <a:buNone/>
                      </a:pPr>
                      <a:r>
                        <a:rPr lang="en-US" sz="2800"/>
                        <a:t>(Galilean)</a:t>
                      </a:r>
                      <a:endParaRPr/>
                    </a:p>
                  </a:txBody>
                  <a:tcPr marL="91450" marR="91450" marT="45725" marB="45725"/>
                </a:tc>
                <a:extLst>
                  <a:ext uri="{0D108BD9-81ED-4DB2-BD59-A6C34878D82A}">
                    <a16:rowId xmlns:a16="http://schemas.microsoft.com/office/drawing/2014/main" val="10000"/>
                  </a:ext>
                </a:extLst>
              </a:tr>
              <a:tr h="848850">
                <a:tc>
                  <a:txBody>
                    <a:bodyPr/>
                    <a:lstStyle/>
                    <a:p>
                      <a:pPr marL="0" marR="0" lvl="0" indent="0" algn="l" rtl="0">
                        <a:spcBef>
                          <a:spcPts val="0"/>
                        </a:spcBef>
                        <a:spcAft>
                          <a:spcPts val="0"/>
                        </a:spcAft>
                        <a:buNone/>
                      </a:pPr>
                      <a:r>
                        <a:rPr lang="en-US" sz="2800"/>
                        <a:t>Lab</a:t>
                      </a:r>
                      <a:endParaRPr/>
                    </a:p>
                  </a:txBody>
                  <a:tcPr marL="91450" marR="91450" marT="45725" marB="45725"/>
                </a:tc>
                <a:tc>
                  <a:txBody>
                    <a:bodyPr/>
                    <a:lstStyle/>
                    <a:p>
                      <a:pPr marL="0" marR="0" lvl="0" indent="0" algn="l" rtl="0">
                        <a:spcBef>
                          <a:spcPts val="0"/>
                        </a:spcBef>
                        <a:spcAft>
                          <a:spcPts val="0"/>
                        </a:spcAft>
                        <a:buNone/>
                      </a:pPr>
                      <a:r>
                        <a:rPr lang="en-US" sz="2800" dirty="0" err="1"/>
                        <a:t>c+v</a:t>
                      </a:r>
                      <a:endParaRPr sz="2800" dirty="0"/>
                    </a:p>
                  </a:txBody>
                  <a:tcPr marL="91450" marR="91450" marT="45725" marB="45725"/>
                </a:tc>
                <a:tc>
                  <a:txBody>
                    <a:bodyPr/>
                    <a:lstStyle/>
                    <a:p>
                      <a:pPr marL="0" marR="0" lvl="0" indent="0" algn="l" rtl="0">
                        <a:spcBef>
                          <a:spcPts val="0"/>
                        </a:spcBef>
                        <a:spcAft>
                          <a:spcPts val="0"/>
                        </a:spcAft>
                        <a:buNone/>
                      </a:pPr>
                      <a:r>
                        <a:rPr lang="en-US" sz="2800"/>
                        <a:t>c    post 2 </a:t>
                      </a:r>
                      <a:r>
                        <a:rPr lang="en-US" sz="2800">
                          <a:solidFill>
                            <a:srgbClr val="FF0000"/>
                          </a:solidFill>
                        </a:rPr>
                        <a:t>X</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800"/>
                        <a:buFont typeface="Calibri"/>
                        <a:buNone/>
                      </a:pPr>
                      <a:r>
                        <a:rPr lang="en-US" sz="2800"/>
                        <a:t>c+v</a:t>
                      </a:r>
                      <a:endParaRPr sz="2800"/>
                    </a:p>
                    <a:p>
                      <a:pPr marL="0" marR="0" lvl="0" indent="0" algn="l" rtl="0">
                        <a:spcBef>
                          <a:spcPts val="0"/>
                        </a:spcBef>
                        <a:spcAft>
                          <a:spcPts val="0"/>
                        </a:spcAft>
                        <a:buNone/>
                      </a:pPr>
                      <a:endParaRPr sz="2800"/>
                    </a:p>
                  </a:txBody>
                  <a:tcPr marL="91450" marR="91450" marT="45725" marB="45725"/>
                </a:tc>
                <a:extLst>
                  <a:ext uri="{0D108BD9-81ED-4DB2-BD59-A6C34878D82A}">
                    <a16:rowId xmlns:a16="http://schemas.microsoft.com/office/drawing/2014/main" val="10001"/>
                  </a:ext>
                </a:extLst>
              </a:tr>
              <a:tr h="734400">
                <a:tc>
                  <a:txBody>
                    <a:bodyPr/>
                    <a:lstStyle/>
                    <a:p>
                      <a:pPr marL="0" marR="0" lvl="0" indent="0" algn="l" rtl="0">
                        <a:spcBef>
                          <a:spcPts val="0"/>
                        </a:spcBef>
                        <a:spcAft>
                          <a:spcPts val="0"/>
                        </a:spcAft>
                        <a:buNone/>
                      </a:pPr>
                      <a:r>
                        <a:rPr lang="en-US" sz="2800"/>
                        <a:t>Con</a:t>
                      </a:r>
                      <a:endParaRPr/>
                    </a:p>
                  </a:txBody>
                  <a:tcPr marL="91450" marR="91450" marT="45725" marB="45725"/>
                </a:tc>
                <a:tc>
                  <a:txBody>
                    <a:bodyPr/>
                    <a:lstStyle/>
                    <a:p>
                      <a:pPr marL="0" marR="0" lvl="0" indent="0" algn="l" rtl="0">
                        <a:spcBef>
                          <a:spcPts val="0"/>
                        </a:spcBef>
                        <a:spcAft>
                          <a:spcPts val="0"/>
                        </a:spcAft>
                        <a:buNone/>
                      </a:pPr>
                      <a:r>
                        <a:rPr lang="en-US" sz="2800"/>
                        <a:t>c+v</a:t>
                      </a:r>
                      <a:endParaRPr sz="2800"/>
                    </a:p>
                  </a:txBody>
                  <a:tcPr marL="91450" marR="91450" marT="45725" marB="45725"/>
                </a:tc>
                <a:tc>
                  <a:txBody>
                    <a:bodyPr/>
                    <a:lstStyle/>
                    <a:p>
                      <a:pPr marL="0" marR="0" lvl="0" indent="0" algn="l" rtl="0">
                        <a:spcBef>
                          <a:spcPts val="0"/>
                        </a:spcBef>
                        <a:spcAft>
                          <a:spcPts val="0"/>
                        </a:spcAft>
                        <a:buNone/>
                      </a:pPr>
                      <a:r>
                        <a:rPr lang="en-US" sz="2800"/>
                        <a:t>c    post 2 </a:t>
                      </a:r>
                      <a:r>
                        <a:rPr lang="en-US" sz="2800">
                          <a:solidFill>
                            <a:srgbClr val="FF0000"/>
                          </a:solidFill>
                        </a:rPr>
                        <a:t>X</a:t>
                      </a:r>
                      <a:endParaRPr/>
                    </a:p>
                  </a:txBody>
                  <a:tcPr marL="91450" marR="91450" marT="45725" marB="45725"/>
                </a:tc>
                <a:tc>
                  <a:txBody>
                    <a:bodyPr/>
                    <a:lstStyle/>
                    <a:p>
                      <a:pPr marL="0" marR="0" lvl="0" indent="0" algn="l" rtl="0">
                        <a:spcBef>
                          <a:spcPts val="0"/>
                        </a:spcBef>
                        <a:spcAft>
                          <a:spcPts val="0"/>
                        </a:spcAft>
                        <a:buNone/>
                      </a:pPr>
                      <a:r>
                        <a:rPr lang="en-US" sz="2800" dirty="0"/>
                        <a:t>c   post 1 </a:t>
                      </a:r>
                      <a:r>
                        <a:rPr lang="en-US" sz="2800" dirty="0">
                          <a:solidFill>
                            <a:srgbClr val="FF0000"/>
                          </a:solidFill>
                        </a:rPr>
                        <a:t>X</a:t>
                      </a:r>
                      <a:endParaRPr sz="2800" dirty="0"/>
                    </a:p>
                  </a:txBody>
                  <a:tcPr marL="91450" marR="91450" marT="45725" marB="45725"/>
                </a:tc>
                <a:extLst>
                  <a:ext uri="{0D108BD9-81ED-4DB2-BD59-A6C34878D82A}">
                    <a16:rowId xmlns:a16="http://schemas.microsoft.com/office/drawing/2014/main" val="10002"/>
                  </a:ext>
                </a:extLst>
              </a:tr>
            </a:tbl>
          </a:graphicData>
        </a:graphic>
      </p:graphicFrame>
      <p:pic>
        <p:nvPicPr>
          <p:cNvPr id="438" name="Google Shape;438;p42" descr="A diagram of a scientific experiment&#10;&#10;Description automatically generated with medium confidence"/>
          <p:cNvPicPr preferRelativeResize="0"/>
          <p:nvPr/>
        </p:nvPicPr>
        <p:blipFill rotWithShape="1">
          <a:blip r:embed="rId3">
            <a:alphaModFix/>
          </a:blip>
          <a:srcRect/>
          <a:stretch/>
        </p:blipFill>
        <p:spPr>
          <a:xfrm>
            <a:off x="7335077" y="200898"/>
            <a:ext cx="4475804" cy="2659827"/>
          </a:xfrm>
          <a:prstGeom prst="rect">
            <a:avLst/>
          </a:prstGeom>
          <a:noFill/>
          <a:ln>
            <a:noFill/>
          </a:ln>
        </p:spPr>
      </p:pic>
      <p:pic>
        <p:nvPicPr>
          <p:cNvPr id="439" name="Google Shape;439;p42" descr="Why E=mc² Proves You Need a Writing Partner. | Danny Salfield Wadeson"/>
          <p:cNvPicPr preferRelativeResize="0"/>
          <p:nvPr/>
        </p:nvPicPr>
        <p:blipFill rotWithShape="1">
          <a:blip r:embed="rId4">
            <a:alphaModFix/>
          </a:blip>
          <a:srcRect/>
          <a:stretch/>
        </p:blipFill>
        <p:spPr>
          <a:xfrm>
            <a:off x="3186751" y="5206621"/>
            <a:ext cx="2349688" cy="114979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3"/>
          <p:cNvSpPr txBox="1">
            <a:spLocks noGrp="1"/>
          </p:cNvSpPr>
          <p:nvPr>
            <p:ph type="title"/>
          </p:nvPr>
        </p:nvSpPr>
        <p:spPr>
          <a:xfrm>
            <a:off x="0" y="0"/>
            <a:ext cx="12192000" cy="6858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br>
              <a:rPr lang="en-US" b="0" i="0">
                <a:latin typeface="Arial"/>
                <a:ea typeface="Arial"/>
                <a:cs typeface="Arial"/>
                <a:sym typeface="Arial"/>
              </a:rPr>
            </a:br>
            <a:r>
              <a:rPr lang="en-US" b="0" i="0">
                <a:latin typeface="Arial"/>
                <a:ea typeface="Arial"/>
                <a:cs typeface="Arial"/>
                <a:sym typeface="Arial"/>
              </a:rPr>
              <a:t>Professing themselves to be wise, they became fools..     Rom 1:22</a:t>
            </a:r>
            <a:br>
              <a:rPr lang="en-US" b="0" i="0">
                <a:latin typeface="Arial"/>
                <a:ea typeface="Arial"/>
                <a:cs typeface="Arial"/>
                <a:sym typeface="Arial"/>
              </a:rPr>
            </a:br>
            <a:br>
              <a:rPr lang="en-US" b="0" i="0">
                <a:latin typeface="Arial"/>
                <a:ea typeface="Arial"/>
                <a:cs typeface="Arial"/>
                <a:sym typeface="Arial"/>
              </a:rPr>
            </a:br>
            <a:br>
              <a:rPr lang="en-US" b="0" i="0">
                <a:latin typeface="Arial"/>
                <a:ea typeface="Arial"/>
                <a:cs typeface="Arial"/>
                <a:sym typeface="Arial"/>
              </a:rPr>
            </a:br>
            <a:br>
              <a:rPr lang="en-US" b="0" i="0">
                <a:latin typeface="Arial"/>
                <a:ea typeface="Arial"/>
                <a:cs typeface="Arial"/>
                <a:sym typeface="Arial"/>
              </a:rPr>
            </a:br>
            <a:br>
              <a:rPr lang="en-US" b="0" i="0">
                <a:latin typeface="Arial"/>
                <a:ea typeface="Arial"/>
                <a:cs typeface="Arial"/>
                <a:sym typeface="Arial"/>
              </a:rPr>
            </a:br>
            <a:br>
              <a:rPr lang="en-US" b="0" i="0">
                <a:latin typeface="Arial"/>
                <a:ea typeface="Arial"/>
                <a:cs typeface="Arial"/>
                <a:sym typeface="Arial"/>
              </a:rPr>
            </a:br>
            <a:br>
              <a:rPr lang="en-US" b="0" i="0">
                <a:latin typeface="Arial"/>
                <a:ea typeface="Arial"/>
                <a:cs typeface="Arial"/>
                <a:sym typeface="Arial"/>
              </a:rPr>
            </a:br>
            <a:br>
              <a:rPr lang="en-US" b="0" i="0">
                <a:latin typeface="Arial"/>
                <a:ea typeface="Arial"/>
                <a:cs typeface="Arial"/>
                <a:sym typeface="Arial"/>
              </a:rPr>
            </a:br>
            <a:br>
              <a:rPr lang="en-US" b="0" i="0">
                <a:latin typeface="Arial"/>
                <a:ea typeface="Arial"/>
                <a:cs typeface="Arial"/>
                <a:sym typeface="Arial"/>
              </a:rPr>
            </a:br>
            <a:br>
              <a:rPr lang="en-US" b="0" i="0">
                <a:latin typeface="Arial"/>
                <a:ea typeface="Arial"/>
                <a:cs typeface="Arial"/>
                <a:sym typeface="Arial"/>
              </a:rPr>
            </a:br>
            <a:endParaRPr/>
          </a:p>
        </p:txBody>
      </p:sp>
      <p:pic>
        <p:nvPicPr>
          <p:cNvPr id="445" name="Google Shape;445;p43" descr="A cartoon of a group of people protesting&#10;&#10;Description automatically generated"/>
          <p:cNvPicPr preferRelativeResize="0"/>
          <p:nvPr/>
        </p:nvPicPr>
        <p:blipFill rotWithShape="1">
          <a:blip r:embed="rId3">
            <a:alphaModFix/>
          </a:blip>
          <a:srcRect/>
          <a:stretch/>
        </p:blipFill>
        <p:spPr>
          <a:xfrm>
            <a:off x="7126940" y="1647220"/>
            <a:ext cx="4249271" cy="4236356"/>
          </a:xfrm>
          <a:prstGeom prst="rect">
            <a:avLst/>
          </a:prstGeom>
          <a:noFill/>
          <a:ln>
            <a:noFill/>
          </a:ln>
        </p:spPr>
      </p:pic>
      <p:pic>
        <p:nvPicPr>
          <p:cNvPr id="446" name="Google Shape;446;p43" descr="A couple of magazines with penguins on them&#10;&#10;Description automatically generated"/>
          <p:cNvPicPr preferRelativeResize="0"/>
          <p:nvPr/>
        </p:nvPicPr>
        <p:blipFill rotWithShape="1">
          <a:blip r:embed="rId4">
            <a:alphaModFix/>
          </a:blip>
          <a:srcRect/>
          <a:stretch/>
        </p:blipFill>
        <p:spPr>
          <a:xfrm>
            <a:off x="253255" y="1867719"/>
            <a:ext cx="6335804" cy="401585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End of Part I</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t>             Hildegard  Cosmology      12</a:t>
            </a:r>
            <a:r>
              <a:rPr lang="en-US" b="1" baseline="30000"/>
              <a:t>th</a:t>
            </a:r>
            <a:r>
              <a:rPr lang="en-US" b="1"/>
              <a:t> century</a:t>
            </a:r>
            <a:br>
              <a:rPr lang="en-US" b="1"/>
            </a:br>
            <a:br>
              <a:rPr lang="en-US" b="1"/>
            </a:br>
            <a:endParaRPr/>
          </a:p>
        </p:txBody>
      </p:sp>
      <p:pic>
        <p:nvPicPr>
          <p:cNvPr id="457" name="Google Shape;457;p45" descr="A picture containing text, poster, circle&#10;&#10;Description automatically generated"/>
          <p:cNvPicPr preferRelativeResize="0">
            <a:picLocks noGrp="1"/>
          </p:cNvPicPr>
          <p:nvPr>
            <p:ph type="body" idx="1"/>
          </p:nvPr>
        </p:nvPicPr>
        <p:blipFill rotWithShape="1">
          <a:blip r:embed="rId3">
            <a:alphaModFix/>
          </a:blip>
          <a:srcRect/>
          <a:stretch/>
        </p:blipFill>
        <p:spPr>
          <a:xfrm>
            <a:off x="655829" y="1443081"/>
            <a:ext cx="4061098" cy="6079490"/>
          </a:xfrm>
          <a:prstGeom prst="rect">
            <a:avLst/>
          </a:prstGeom>
          <a:noFill/>
          <a:ln>
            <a:noFill/>
          </a:ln>
        </p:spPr>
      </p:pic>
      <p:pic>
        <p:nvPicPr>
          <p:cNvPr id="458" name="Google Shape;458;p45"/>
          <p:cNvPicPr preferRelativeResize="0"/>
          <p:nvPr/>
        </p:nvPicPr>
        <p:blipFill rotWithShape="1">
          <a:blip r:embed="rId4">
            <a:alphaModFix/>
          </a:blip>
          <a:srcRect/>
          <a:stretch/>
        </p:blipFill>
        <p:spPr>
          <a:xfrm>
            <a:off x="6049719" y="1392050"/>
            <a:ext cx="5010683" cy="5524979"/>
          </a:xfrm>
          <a:prstGeom prst="rect">
            <a:avLst/>
          </a:prstGeom>
          <a:noFill/>
          <a:ln>
            <a:noFill/>
          </a:ln>
        </p:spPr>
      </p:pic>
      <p:sp>
        <p:nvSpPr>
          <p:cNvPr id="459" name="Google Shape;459;p45"/>
          <p:cNvSpPr txBox="1"/>
          <p:nvPr/>
        </p:nvSpPr>
        <p:spPr>
          <a:xfrm>
            <a:off x="287027" y="930385"/>
            <a:ext cx="112491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0">
                <a:solidFill>
                  <a:srgbClr val="000000"/>
                </a:solidFill>
                <a:latin typeface="Calibri"/>
                <a:ea typeface="Calibri"/>
                <a:cs typeface="Calibri"/>
                <a:sym typeface="Calibri"/>
              </a:rPr>
              <a:t>                                                                                       5 Spheres:  Fire, Aether, Water, Air, Earth</a:t>
            </a:r>
            <a:endParaRPr sz="24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6"/>
          <p:cNvSpPr txBox="1">
            <a:spLocks noGrp="1"/>
          </p:cNvSpPr>
          <p:nvPr>
            <p:ph type="title"/>
          </p:nvPr>
        </p:nvSpPr>
        <p:spPr>
          <a:xfrm>
            <a:off x="838200" y="45498"/>
            <a:ext cx="10515600" cy="676700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83333"/>
              <a:buFont typeface="Calibri"/>
              <a:buNone/>
            </a:pPr>
            <a:r>
              <a:rPr lang="en-US"/>
              <a:t>			</a:t>
            </a:r>
            <a:r>
              <a:rPr lang="en-US" b="1"/>
              <a:t>Hildegard aether winds</a:t>
            </a:r>
            <a:br>
              <a:rPr lang="en-US" b="1"/>
            </a:br>
            <a:br>
              <a:rPr lang="en-US" b="1"/>
            </a:br>
            <a:r>
              <a:rPr lang="en-US" sz="2400" i="0">
                <a:solidFill>
                  <a:srgbClr val="101518"/>
                </a:solidFill>
              </a:rPr>
              <a:t>Psalm 147:4 ‘He named the stars’ </a:t>
            </a:r>
            <a:br>
              <a:rPr lang="en-US" sz="2400"/>
            </a:br>
            <a:br>
              <a:rPr lang="en-US" sz="2400"/>
            </a:br>
            <a:r>
              <a:rPr lang="en-US" sz="2400" i="0">
                <a:solidFill>
                  <a:srgbClr val="101518"/>
                </a:solidFill>
              </a:rPr>
              <a:t>Psalm 33:6 </a:t>
            </a:r>
            <a:r>
              <a:rPr lang="en-US" sz="2400" b="0" i="0">
                <a:solidFill>
                  <a:srgbClr val="101518"/>
                </a:solidFill>
              </a:rPr>
              <a:t>  </a:t>
            </a:r>
            <a:br>
              <a:rPr lang="en-US" sz="2400" b="0" i="0">
                <a:solidFill>
                  <a:srgbClr val="101518"/>
                </a:solidFill>
              </a:rPr>
            </a:br>
            <a:r>
              <a:rPr lang="en-US" sz="2400" b="0" i="0">
                <a:solidFill>
                  <a:srgbClr val="101518"/>
                </a:solidFill>
              </a:rPr>
              <a:t>‘He breathed, and stars were born.’</a:t>
            </a:r>
            <a:r>
              <a:rPr lang="en-US" sz="2400"/>
              <a:t> </a:t>
            </a:r>
            <a:br>
              <a:rPr lang="en-US" sz="2400"/>
            </a:br>
            <a:br>
              <a:rPr lang="en-US" sz="2400"/>
            </a:br>
            <a:r>
              <a:rPr lang="en-US" sz="2400"/>
              <a:t>Daniel 7:9  </a:t>
            </a:r>
            <a:br>
              <a:rPr lang="en-US" sz="2400"/>
            </a:br>
            <a:r>
              <a:rPr lang="en-US" sz="2400" i="0">
                <a:solidFill>
                  <a:srgbClr val="000000"/>
                </a:solidFill>
              </a:rPr>
              <a:t>the Ancient of Days took his seat….</a:t>
            </a:r>
            <a:br>
              <a:rPr lang="en-US" sz="2400"/>
            </a:br>
            <a:r>
              <a:rPr lang="en-US" sz="2400" i="0">
                <a:solidFill>
                  <a:srgbClr val="000000"/>
                </a:solidFill>
              </a:rPr>
              <a:t>…A river of fire was flowing,</a:t>
            </a:r>
            <a:br>
              <a:rPr lang="en-US" sz="2400"/>
            </a:br>
            <a:r>
              <a:rPr lang="en-US" sz="2400" i="0">
                <a:solidFill>
                  <a:srgbClr val="000000"/>
                </a:solidFill>
              </a:rPr>
              <a:t>coming out from before him.</a:t>
            </a:r>
            <a:br>
              <a:rPr lang="en-US" sz="2400" b="1"/>
            </a:br>
            <a:br>
              <a:rPr lang="en-US" sz="2400" b="1"/>
            </a:br>
            <a:br>
              <a:rPr lang="en-US" sz="2400" b="1"/>
            </a:br>
            <a:br>
              <a:rPr lang="en-US" sz="2400" b="1"/>
            </a:br>
            <a:br>
              <a:rPr lang="en-US" sz="2400" b="1"/>
            </a:br>
            <a:br>
              <a:rPr lang="en-US" sz="2400" b="1"/>
            </a:br>
            <a:br>
              <a:rPr lang="en-US" sz="2400" b="1"/>
            </a:br>
            <a:br>
              <a:rPr lang="en-US" sz="2400" b="1"/>
            </a:br>
            <a:endParaRPr sz="2400" b="1"/>
          </a:p>
        </p:txBody>
      </p:sp>
      <p:pic>
        <p:nvPicPr>
          <p:cNvPr id="466" name="Google Shape;466;p46" descr="A diagram of the solar system&#10;&#10;Description automatically generated with medium confidence"/>
          <p:cNvPicPr preferRelativeResize="0">
            <a:picLocks noGrp="1"/>
          </p:cNvPicPr>
          <p:nvPr>
            <p:ph type="body" idx="1"/>
          </p:nvPr>
        </p:nvPicPr>
        <p:blipFill rotWithShape="1">
          <a:blip r:embed="rId3">
            <a:alphaModFix/>
          </a:blip>
          <a:srcRect/>
          <a:stretch/>
        </p:blipFill>
        <p:spPr>
          <a:xfrm>
            <a:off x="4801343" y="848387"/>
            <a:ext cx="3337403" cy="3990625"/>
          </a:xfrm>
          <a:prstGeom prst="rect">
            <a:avLst/>
          </a:prstGeom>
          <a:noFill/>
          <a:ln>
            <a:noFill/>
          </a:ln>
        </p:spPr>
      </p:pic>
      <p:pic>
        <p:nvPicPr>
          <p:cNvPr id="467" name="Google Shape;467;p46"/>
          <p:cNvPicPr preferRelativeResize="0"/>
          <p:nvPr/>
        </p:nvPicPr>
        <p:blipFill rotWithShape="1">
          <a:blip r:embed="rId4">
            <a:alphaModFix/>
          </a:blip>
          <a:srcRect/>
          <a:stretch/>
        </p:blipFill>
        <p:spPr>
          <a:xfrm>
            <a:off x="8309113" y="2547378"/>
            <a:ext cx="3882886" cy="4308769"/>
          </a:xfrm>
          <a:prstGeom prst="rect">
            <a:avLst/>
          </a:prstGeom>
          <a:noFill/>
          <a:ln>
            <a:noFill/>
          </a:ln>
        </p:spPr>
      </p:pic>
      <p:pic>
        <p:nvPicPr>
          <p:cNvPr id="468" name="Google Shape;468;p46" descr="A person sitting on a chair with a scroll&#10;&#10;Description automatically generated"/>
          <p:cNvPicPr preferRelativeResize="0"/>
          <p:nvPr/>
        </p:nvPicPr>
        <p:blipFill rotWithShape="1">
          <a:blip r:embed="rId5">
            <a:alphaModFix/>
          </a:blip>
          <a:srcRect/>
          <a:stretch/>
        </p:blipFill>
        <p:spPr>
          <a:xfrm>
            <a:off x="1630747" y="4154557"/>
            <a:ext cx="1749463" cy="265794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7"/>
          <p:cNvSpPr txBox="1">
            <a:spLocks noGrp="1"/>
          </p:cNvSpPr>
          <p:nvPr>
            <p:ph type="title"/>
          </p:nvPr>
        </p:nvSpPr>
        <p:spPr>
          <a:xfrm>
            <a:off x="838200" y="0"/>
            <a:ext cx="10515600" cy="8018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Geostat Sat &amp; Hildegard</a:t>
            </a:r>
            <a:endParaRPr/>
          </a:p>
        </p:txBody>
      </p:sp>
      <p:sp>
        <p:nvSpPr>
          <p:cNvPr id="475" name="Google Shape;475;p47"/>
          <p:cNvSpPr txBox="1">
            <a:spLocks noGrp="1"/>
          </p:cNvSpPr>
          <p:nvPr>
            <p:ph type="body" idx="1"/>
          </p:nvPr>
        </p:nvSpPr>
        <p:spPr>
          <a:xfrm>
            <a:off x="838200" y="985886"/>
            <a:ext cx="11353800" cy="591431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3200"/>
              <a:buNone/>
            </a:pPr>
            <a:r>
              <a:rPr lang="en-US" sz="3200"/>
              <a:t>                                    </a:t>
            </a:r>
            <a:r>
              <a:rPr lang="en-US" sz="3200">
                <a:latin typeface="Calibri"/>
                <a:ea typeface="Calibri"/>
                <a:cs typeface="Calibri"/>
                <a:sym typeface="Calibri"/>
              </a:rPr>
              <a:t>Geostationary Satellite(GeoSat)</a:t>
            </a:r>
            <a:r>
              <a:rPr lang="en-US" sz="3200"/>
              <a:t> </a:t>
            </a:r>
            <a:endParaRPr/>
          </a:p>
          <a:p>
            <a:pPr marL="0" lvl="0" indent="0" algn="l" rtl="0">
              <a:lnSpc>
                <a:spcPct val="90000"/>
              </a:lnSpc>
              <a:spcBef>
                <a:spcPts val="1000"/>
              </a:spcBef>
              <a:spcAft>
                <a:spcPts val="0"/>
              </a:spcAft>
              <a:buClr>
                <a:schemeClr val="dk1"/>
              </a:buClr>
              <a:buSzPts val="3200"/>
              <a:buNone/>
            </a:pPr>
            <a:r>
              <a:rPr lang="en-US" sz="3200"/>
              <a:t>					                                          </a:t>
            </a:r>
            <a:endParaRPr/>
          </a:p>
          <a:p>
            <a:pPr marL="0" lvl="0" indent="0" algn="l" rtl="0">
              <a:lnSpc>
                <a:spcPct val="90000"/>
              </a:lnSpc>
              <a:spcBef>
                <a:spcPts val="1000"/>
              </a:spcBef>
              <a:spcAft>
                <a:spcPts val="0"/>
              </a:spcAft>
              <a:buClr>
                <a:schemeClr val="dk1"/>
              </a:buClr>
              <a:buSzPts val="3200"/>
              <a:buNone/>
            </a:pPr>
            <a:r>
              <a:rPr lang="en-US" sz="3200">
                <a:latin typeface="Calibri"/>
                <a:ea typeface="Calibri"/>
                <a:cs typeface="Calibri"/>
                <a:sym typeface="Calibri"/>
              </a:rPr>
              <a:t>						 HC/Newton </a:t>
            </a:r>
            <a:endParaRPr/>
          </a:p>
          <a:p>
            <a:pPr marL="0" lvl="0" indent="0" algn="l" rtl="0">
              <a:lnSpc>
                <a:spcPct val="90000"/>
              </a:lnSpc>
              <a:spcBef>
                <a:spcPts val="1000"/>
              </a:spcBef>
              <a:spcAft>
                <a:spcPts val="0"/>
              </a:spcAft>
              <a:buClr>
                <a:schemeClr val="dk1"/>
              </a:buClr>
              <a:buSzPts val="3200"/>
              <a:buNone/>
            </a:pPr>
            <a:r>
              <a:rPr lang="en-US" sz="3200">
                <a:latin typeface="Calibri"/>
                <a:ea typeface="Calibri"/>
                <a:cs typeface="Calibri"/>
                <a:sym typeface="Calibri"/>
              </a:rPr>
              <a:t>						 rot(E) = rot(Sa</a:t>
            </a:r>
            <a:endParaRPr/>
          </a:p>
          <a:p>
            <a:pPr marL="0" lvl="0" indent="0" algn="l" rtl="0">
              <a:lnSpc>
                <a:spcPct val="90000"/>
              </a:lnSpc>
              <a:spcBef>
                <a:spcPts val="1000"/>
              </a:spcBef>
              <a:spcAft>
                <a:spcPts val="0"/>
              </a:spcAft>
              <a:buClr>
                <a:schemeClr val="dk1"/>
              </a:buClr>
              <a:buSzPts val="3200"/>
              <a:buNone/>
            </a:pPr>
            <a:endParaRPr sz="3200">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r>
              <a:rPr lang="en-US" sz="3200">
                <a:latin typeface="Calibri"/>
                <a:ea typeface="Calibri"/>
                <a:cs typeface="Calibri"/>
                <a:sym typeface="Calibri"/>
              </a:rPr>
              <a:t>						GC/Hild:				rot(E) = 0</a:t>
            </a:r>
            <a:endParaRPr/>
          </a:p>
          <a:p>
            <a:pPr marL="0" lvl="0" indent="0" algn="l" rtl="0">
              <a:lnSpc>
                <a:spcPct val="90000"/>
              </a:lnSpc>
              <a:spcBef>
                <a:spcPts val="1000"/>
              </a:spcBef>
              <a:spcAft>
                <a:spcPts val="0"/>
              </a:spcAft>
              <a:buClr>
                <a:schemeClr val="dk1"/>
              </a:buClr>
              <a:buSzPts val="3200"/>
              <a:buNone/>
            </a:pPr>
            <a:r>
              <a:rPr lang="en-US" sz="3200">
                <a:latin typeface="Calibri"/>
                <a:ea typeface="Calibri"/>
                <a:cs typeface="Calibri"/>
                <a:sym typeface="Calibri"/>
              </a:rPr>
              <a:t>						rot(stars)= rot(rot(sat) = rot</a:t>
            </a:r>
            <a:r>
              <a:rPr lang="en-US" sz="3200"/>
              <a:t>(</a:t>
            </a:r>
            <a:r>
              <a:rPr lang="en-US" sz="3200">
                <a:latin typeface="Calibri"/>
                <a:ea typeface="Calibri"/>
                <a:cs typeface="Calibri"/>
                <a:sym typeface="Calibri"/>
              </a:rPr>
              <a:t>Sun) + rot(Moon)                              </a:t>
            </a:r>
            <a:endParaRPr/>
          </a:p>
        </p:txBody>
      </p:sp>
      <p:pic>
        <p:nvPicPr>
          <p:cNvPr id="476" name="Google Shape;476;p47" descr="A diagram of the earth&#10;&#10;Description automatically generated with medium confidence"/>
          <p:cNvPicPr preferRelativeResize="0"/>
          <p:nvPr/>
        </p:nvPicPr>
        <p:blipFill rotWithShape="1">
          <a:blip r:embed="rId3">
            <a:alphaModFix/>
          </a:blip>
          <a:srcRect/>
          <a:stretch/>
        </p:blipFill>
        <p:spPr>
          <a:xfrm>
            <a:off x="1211359" y="1368415"/>
            <a:ext cx="4884641" cy="2811000"/>
          </a:xfrm>
          <a:prstGeom prst="rect">
            <a:avLst/>
          </a:prstGeom>
          <a:noFill/>
          <a:ln>
            <a:noFill/>
          </a:ln>
        </p:spPr>
      </p:pic>
      <p:pic>
        <p:nvPicPr>
          <p:cNvPr id="477" name="Google Shape;477;p47" descr="A picture containing child art&#10;&#10;Description automatically generated"/>
          <p:cNvPicPr preferRelativeResize="0"/>
          <p:nvPr/>
        </p:nvPicPr>
        <p:blipFill rotWithShape="1">
          <a:blip r:embed="rId4">
            <a:alphaModFix/>
          </a:blip>
          <a:srcRect/>
          <a:stretch/>
        </p:blipFill>
        <p:spPr>
          <a:xfrm>
            <a:off x="1211359" y="4111957"/>
            <a:ext cx="4884641" cy="255856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8"/>
          <p:cNvSpPr txBox="1">
            <a:spLocks noGrp="1"/>
          </p:cNvSpPr>
          <p:nvPr>
            <p:ph type="title"/>
          </p:nvPr>
        </p:nvSpPr>
        <p:spPr>
          <a:xfrm>
            <a:off x="0" y="0"/>
            <a:ext cx="11150600" cy="6858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                        </a:t>
            </a:r>
            <a:r>
              <a:rPr lang="en-US" b="1" dirty="0"/>
              <a:t>Aether Gravity Model</a:t>
            </a:r>
            <a:br>
              <a:rPr lang="en-US" dirty="0"/>
            </a:br>
            <a:br>
              <a:rPr lang="en-US" dirty="0"/>
            </a:br>
            <a:r>
              <a:rPr lang="en-US" sz="2800" dirty="0"/>
              <a:t>1) Universal gravity  …			                   </a:t>
            </a:r>
            <a:r>
              <a:rPr lang="en-US" sz="2800" dirty="0" err="1"/>
              <a:t>P</a:t>
            </a:r>
            <a:r>
              <a:rPr lang="en-US" sz="2800" baseline="-25000" dirty="0" err="1"/>
              <a:t>cosmos</a:t>
            </a:r>
            <a:r>
              <a:rPr lang="en-US" sz="2800" dirty="0"/>
              <a:t> = constant cosmic pressure</a:t>
            </a:r>
            <a:br>
              <a:rPr lang="en-US" sz="2800" dirty="0"/>
            </a:br>
            <a:r>
              <a:rPr lang="en-US" sz="2800" dirty="0"/>
              <a:t>2) Impact of spinning atomic particles         	Each has  </a:t>
            </a:r>
            <a:r>
              <a:rPr lang="en-US" sz="2800" dirty="0" err="1"/>
              <a:t>Acf</a:t>
            </a:r>
            <a:r>
              <a:rPr lang="en-US" sz="2800" dirty="0"/>
              <a:t> = v</a:t>
            </a:r>
            <a:r>
              <a:rPr lang="en-US" sz="2800" baseline="30000" dirty="0"/>
              <a:t>2</a:t>
            </a:r>
            <a:r>
              <a:rPr lang="en-US" sz="2800" dirty="0"/>
              <a:t>/r</a:t>
            </a:r>
            <a:br>
              <a:rPr lang="en-US" dirty="0"/>
            </a:br>
            <a:r>
              <a:rPr lang="en-US" sz="3100" dirty="0"/>
              <a:t>3)Bernoulli’s </a:t>
            </a:r>
            <a:r>
              <a:rPr lang="en-US" sz="3100" dirty="0" err="1"/>
              <a:t>eqn</a:t>
            </a:r>
            <a:r>
              <a:rPr lang="en-US" sz="3100" dirty="0"/>
              <a:t>:   P + ρv</a:t>
            </a:r>
            <a:r>
              <a:rPr lang="en-US" sz="3100" baseline="30000" dirty="0"/>
              <a:t>2</a:t>
            </a:r>
            <a:r>
              <a:rPr lang="en-US" sz="3100" dirty="0"/>
              <a:t>/2 =const.	when v↑ ,  P↓</a:t>
            </a:r>
            <a:br>
              <a:rPr lang="en-US" sz="3100" dirty="0"/>
            </a:br>
            <a:r>
              <a:rPr lang="en-US" sz="3100" dirty="0"/>
              <a:t>4) Pressure drops inside each mass       P &lt;</a:t>
            </a:r>
            <a:r>
              <a:rPr lang="en-US" sz="3100" dirty="0" err="1"/>
              <a:t>Pcosmos</a:t>
            </a:r>
            <a:br>
              <a:rPr lang="en-US" sz="3100" dirty="0"/>
            </a:br>
            <a:r>
              <a:rPr lang="en-US" sz="3100" dirty="0"/>
              <a:t>5) surface gravity:  sum of all atoms      Gravity ~ </a:t>
            </a:r>
            <a:r>
              <a:rPr lang="en-US" sz="3100" dirty="0" err="1"/>
              <a:t>Pcosmos</a:t>
            </a:r>
            <a:r>
              <a:rPr lang="en-US" sz="3100" dirty="0"/>
              <a:t> –Σ(Pi)</a:t>
            </a:r>
            <a:br>
              <a:rPr lang="en-US" sz="3100" dirty="0"/>
            </a:br>
            <a:br>
              <a:rPr lang="en-US" sz="3100" dirty="0"/>
            </a:br>
            <a:r>
              <a:rPr lang="en-US" sz="3100" dirty="0"/>
              <a:t>Particle motion causes gravity!</a:t>
            </a:r>
            <a:br>
              <a:rPr lang="en-US" sz="3100" dirty="0"/>
            </a:br>
            <a:br>
              <a:rPr lang="en-US" sz="3100" dirty="0"/>
            </a:br>
            <a:r>
              <a:rPr lang="en-US" sz="3100" dirty="0"/>
              <a:t>Why Fg~1/R</a:t>
            </a:r>
            <a:r>
              <a:rPr lang="en-US" sz="3100" baseline="30000" dirty="0"/>
              <a:t>2</a:t>
            </a:r>
            <a:r>
              <a:rPr lang="en-US" sz="3100" dirty="0"/>
              <a:t>?   </a:t>
            </a:r>
            <a:br>
              <a:rPr lang="en-US" sz="3100" dirty="0"/>
            </a:br>
            <a:r>
              <a:rPr lang="en-US" sz="3100" dirty="0"/>
              <a:t>need Quantum Aether Theory!</a:t>
            </a:r>
            <a:br>
              <a:rPr lang="en-US" sz="3100" dirty="0"/>
            </a:br>
            <a:br>
              <a:rPr lang="en-US" sz="3600" dirty="0"/>
            </a:br>
            <a:br>
              <a:rPr lang="en-US" dirty="0"/>
            </a:br>
            <a:br>
              <a:rPr lang="en-US" dirty="0"/>
            </a:br>
            <a:endParaRPr dirty="0"/>
          </a:p>
        </p:txBody>
      </p:sp>
      <p:pic>
        <p:nvPicPr>
          <p:cNvPr id="483" name="Google Shape;483;p48" descr="Waves in the gas centrifuge: asymptotic ..."/>
          <p:cNvPicPr preferRelativeResize="0"/>
          <p:nvPr/>
        </p:nvPicPr>
        <p:blipFill rotWithShape="1">
          <a:blip r:embed="rId3">
            <a:alphaModFix/>
          </a:blip>
          <a:srcRect/>
          <a:stretch/>
        </p:blipFill>
        <p:spPr>
          <a:xfrm>
            <a:off x="5656753" y="2849325"/>
            <a:ext cx="5107775" cy="40086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9"/>
          <p:cNvSpPr txBox="1">
            <a:spLocks noGrp="1"/>
          </p:cNvSpPr>
          <p:nvPr>
            <p:ph type="title"/>
          </p:nvPr>
        </p:nvSpPr>
        <p:spPr>
          <a:xfrm>
            <a:off x="1226122" y="242435"/>
            <a:ext cx="10515600" cy="40015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dirty="0"/>
              <a:t>Newton’s Bucket  </a:t>
            </a:r>
            <a:r>
              <a:rPr lang="en-US" sz="3100" dirty="0"/>
              <a:t>1687</a:t>
            </a:r>
            <a:r>
              <a:rPr lang="en-US" dirty="0"/>
              <a:t> </a:t>
            </a:r>
            <a:endParaRPr dirty="0"/>
          </a:p>
        </p:txBody>
      </p:sp>
      <p:sp>
        <p:nvSpPr>
          <p:cNvPr id="490" name="Google Shape;490;p49"/>
          <p:cNvSpPr txBox="1">
            <a:spLocks noGrp="1"/>
          </p:cNvSpPr>
          <p:nvPr>
            <p:ph type="body" idx="1"/>
          </p:nvPr>
        </p:nvSpPr>
        <p:spPr>
          <a:xfrm>
            <a:off x="122830" y="764275"/>
            <a:ext cx="11154770" cy="60937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      Lab frame</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pic>
        <p:nvPicPr>
          <p:cNvPr id="491" name="Google Shape;491;p49" descr="A close-up of a can&#10;&#10;Description automatically generated with medium confidence"/>
          <p:cNvPicPr preferRelativeResize="0">
            <a:picLocks noGrp="1"/>
          </p:cNvPicPr>
          <p:nvPr>
            <p:ph type="body" idx="2"/>
          </p:nvPr>
        </p:nvPicPr>
        <p:blipFill rotWithShape="1">
          <a:blip r:embed="rId3">
            <a:alphaModFix/>
          </a:blip>
          <a:srcRect/>
          <a:stretch/>
        </p:blipFill>
        <p:spPr>
          <a:xfrm>
            <a:off x="3118801" y="4822864"/>
            <a:ext cx="2021114" cy="1896097"/>
          </a:xfrm>
          <a:prstGeom prst="rect">
            <a:avLst/>
          </a:prstGeom>
          <a:noFill/>
          <a:ln>
            <a:noFill/>
          </a:ln>
        </p:spPr>
      </p:pic>
      <p:pic>
        <p:nvPicPr>
          <p:cNvPr id="492" name="Google Shape;492;p49" descr="A close-up of a hat&#10;&#10;Description automatically generated with medium confidence"/>
          <p:cNvPicPr preferRelativeResize="0"/>
          <p:nvPr/>
        </p:nvPicPr>
        <p:blipFill rotWithShape="1">
          <a:blip r:embed="rId4">
            <a:alphaModFix/>
          </a:blip>
          <a:srcRect/>
          <a:stretch/>
        </p:blipFill>
        <p:spPr>
          <a:xfrm>
            <a:off x="562707" y="1641317"/>
            <a:ext cx="2021114" cy="2546932"/>
          </a:xfrm>
          <a:prstGeom prst="rect">
            <a:avLst/>
          </a:prstGeom>
          <a:noFill/>
          <a:ln>
            <a:noFill/>
          </a:ln>
        </p:spPr>
      </p:pic>
      <p:pic>
        <p:nvPicPr>
          <p:cNvPr id="493" name="Google Shape;493;p49" descr="A close-up of a cross&#10;&#10;Description automatically generated with low confidence"/>
          <p:cNvPicPr preferRelativeResize="0"/>
          <p:nvPr/>
        </p:nvPicPr>
        <p:blipFill rotWithShape="1">
          <a:blip r:embed="rId5">
            <a:alphaModFix/>
          </a:blip>
          <a:srcRect/>
          <a:stretch/>
        </p:blipFill>
        <p:spPr>
          <a:xfrm>
            <a:off x="3023698" y="2512484"/>
            <a:ext cx="2497298" cy="1485995"/>
          </a:xfrm>
          <a:prstGeom prst="rect">
            <a:avLst/>
          </a:prstGeom>
          <a:noFill/>
          <a:ln>
            <a:noFill/>
          </a:ln>
        </p:spPr>
      </p:pic>
      <p:pic>
        <p:nvPicPr>
          <p:cNvPr id="494" name="Google Shape;494;p49" descr="A close-up of a cross&#10;&#10;Description automatically generated with low confidence"/>
          <p:cNvPicPr preferRelativeResize="0"/>
          <p:nvPr/>
        </p:nvPicPr>
        <p:blipFill rotWithShape="1">
          <a:blip r:embed="rId5">
            <a:alphaModFix/>
          </a:blip>
          <a:srcRect/>
          <a:stretch/>
        </p:blipFill>
        <p:spPr>
          <a:xfrm>
            <a:off x="6608062" y="2548051"/>
            <a:ext cx="2497298" cy="1485995"/>
          </a:xfrm>
          <a:prstGeom prst="rect">
            <a:avLst/>
          </a:prstGeom>
          <a:noFill/>
          <a:ln>
            <a:noFill/>
          </a:ln>
        </p:spPr>
      </p:pic>
      <p:sp>
        <p:nvSpPr>
          <p:cNvPr id="495" name="Google Shape;495;p49"/>
          <p:cNvSpPr txBox="1"/>
          <p:nvPr/>
        </p:nvSpPr>
        <p:spPr>
          <a:xfrm>
            <a:off x="512550" y="4309932"/>
            <a:ext cx="212142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Bucket frame </a:t>
            </a:r>
            <a:endParaRPr dirty="0"/>
          </a:p>
        </p:txBody>
      </p:sp>
      <p:sp>
        <p:nvSpPr>
          <p:cNvPr id="496" name="Google Shape;496;p49"/>
          <p:cNvSpPr txBox="1"/>
          <p:nvPr/>
        </p:nvSpPr>
        <p:spPr>
          <a:xfrm flipH="1">
            <a:off x="5814399" y="1727514"/>
            <a:ext cx="9290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V &gt; 0</a:t>
            </a:r>
            <a:endParaRPr dirty="0"/>
          </a:p>
        </p:txBody>
      </p:sp>
      <p:pic>
        <p:nvPicPr>
          <p:cNvPr id="497" name="Google Shape;497;p49" descr="A close-up of a hat&#10;&#10;Description automatically generated with medium confidence"/>
          <p:cNvPicPr preferRelativeResize="0"/>
          <p:nvPr/>
        </p:nvPicPr>
        <p:blipFill rotWithShape="1">
          <a:blip r:embed="rId4">
            <a:alphaModFix/>
          </a:blip>
          <a:srcRect/>
          <a:stretch/>
        </p:blipFill>
        <p:spPr>
          <a:xfrm>
            <a:off x="6846154" y="4286740"/>
            <a:ext cx="2021114" cy="2546932"/>
          </a:xfrm>
          <a:prstGeom prst="rect">
            <a:avLst/>
          </a:prstGeom>
          <a:noFill/>
          <a:ln>
            <a:noFill/>
          </a:ln>
        </p:spPr>
      </p:pic>
      <p:sp>
        <p:nvSpPr>
          <p:cNvPr id="498" name="Google Shape;498;p49"/>
          <p:cNvSpPr txBox="1"/>
          <p:nvPr/>
        </p:nvSpPr>
        <p:spPr>
          <a:xfrm>
            <a:off x="7576309" y="884981"/>
            <a:ext cx="115719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Result</a:t>
            </a:r>
            <a:endParaRPr dirty="0"/>
          </a:p>
        </p:txBody>
      </p:sp>
      <p:sp>
        <p:nvSpPr>
          <p:cNvPr id="499" name="Google Shape;499;p49"/>
          <p:cNvSpPr txBox="1"/>
          <p:nvPr/>
        </p:nvSpPr>
        <p:spPr>
          <a:xfrm>
            <a:off x="3481742" y="764275"/>
            <a:ext cx="17650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Prediction</a:t>
            </a:r>
            <a:endParaRPr dirty="0"/>
          </a:p>
        </p:txBody>
      </p:sp>
      <p:sp>
        <p:nvSpPr>
          <p:cNvPr id="500" name="Google Shape;500;p49"/>
          <p:cNvSpPr txBox="1"/>
          <p:nvPr/>
        </p:nvSpPr>
        <p:spPr>
          <a:xfrm>
            <a:off x="5494869" y="774418"/>
            <a:ext cx="23618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F</a:t>
            </a:r>
            <a:r>
              <a:rPr lang="en-US" sz="2800" baseline="-25000" dirty="0">
                <a:solidFill>
                  <a:schemeClr val="dk1"/>
                </a:solidFill>
                <a:latin typeface="Calibri"/>
                <a:ea typeface="Calibri"/>
                <a:cs typeface="Calibri"/>
                <a:sym typeface="Calibri"/>
              </a:rPr>
              <a:t>c</a:t>
            </a:r>
            <a:r>
              <a:rPr lang="en-US" sz="2800" dirty="0">
                <a:solidFill>
                  <a:schemeClr val="dk1"/>
                </a:solidFill>
                <a:latin typeface="Calibri"/>
                <a:ea typeface="Calibri"/>
                <a:cs typeface="Calibri"/>
                <a:sym typeface="Calibri"/>
              </a:rPr>
              <a:t> = mv</a:t>
            </a:r>
            <a:r>
              <a:rPr lang="en-US" sz="2800" baseline="30000" dirty="0">
                <a:solidFill>
                  <a:schemeClr val="dk1"/>
                </a:solidFill>
                <a:latin typeface="Calibri"/>
                <a:ea typeface="Calibri"/>
                <a:cs typeface="Calibri"/>
                <a:sym typeface="Calibri"/>
              </a:rPr>
              <a:t>2</a:t>
            </a:r>
            <a:r>
              <a:rPr lang="en-US" sz="2800" dirty="0">
                <a:solidFill>
                  <a:schemeClr val="dk1"/>
                </a:solidFill>
                <a:latin typeface="Calibri"/>
                <a:ea typeface="Calibri"/>
                <a:cs typeface="Calibri"/>
                <a:sym typeface="Calibri"/>
              </a:rPr>
              <a:t>/r</a:t>
            </a:r>
            <a:endParaRPr dirty="0"/>
          </a:p>
        </p:txBody>
      </p:sp>
      <p:sp>
        <p:nvSpPr>
          <p:cNvPr id="501" name="Google Shape;501;p49"/>
          <p:cNvSpPr txBox="1"/>
          <p:nvPr/>
        </p:nvSpPr>
        <p:spPr>
          <a:xfrm>
            <a:off x="6833689" y="2884748"/>
            <a:ext cx="195628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tx1"/>
                </a:solidFill>
                <a:highlight>
                  <a:srgbClr val="00FF00"/>
                </a:highlight>
                <a:latin typeface="Calibri"/>
                <a:ea typeface="Calibri"/>
                <a:cs typeface="Calibri"/>
                <a:sym typeface="Calibri"/>
              </a:rPr>
              <a:t>Fc &gt; 0     </a:t>
            </a:r>
            <a:r>
              <a:rPr lang="en-US" sz="2800" b="1" dirty="0">
                <a:solidFill>
                  <a:schemeClr val="tx1"/>
                </a:solidFill>
                <a:highlight>
                  <a:srgbClr val="00FF00"/>
                </a:highlight>
                <a:latin typeface="Calibri"/>
                <a:ea typeface="Calibri"/>
                <a:cs typeface="Calibri"/>
                <a:sym typeface="Calibri"/>
              </a:rPr>
              <a:t>OK</a:t>
            </a:r>
            <a:r>
              <a:rPr lang="en-US" sz="2800" dirty="0">
                <a:solidFill>
                  <a:schemeClr val="tx1"/>
                </a:solidFill>
                <a:highlight>
                  <a:srgbClr val="00FF00"/>
                </a:highlight>
                <a:latin typeface="Calibri"/>
                <a:ea typeface="Calibri"/>
                <a:cs typeface="Calibri"/>
                <a:sym typeface="Calibri"/>
              </a:rPr>
              <a:t> </a:t>
            </a:r>
            <a:endParaRPr dirty="0">
              <a:solidFill>
                <a:schemeClr val="tx1"/>
              </a:solidFill>
              <a:highlight>
                <a:srgbClr val="00FF00"/>
              </a:highlight>
            </a:endParaRPr>
          </a:p>
        </p:txBody>
      </p:sp>
      <p:sp>
        <p:nvSpPr>
          <p:cNvPr id="502" name="Google Shape;502;p49"/>
          <p:cNvSpPr txBox="1"/>
          <p:nvPr/>
        </p:nvSpPr>
        <p:spPr>
          <a:xfrm>
            <a:off x="7084246" y="5974770"/>
            <a:ext cx="20211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highlight>
                  <a:srgbClr val="FF0000"/>
                </a:highlight>
                <a:latin typeface="Calibri"/>
                <a:ea typeface="Calibri"/>
                <a:cs typeface="Calibri"/>
                <a:sym typeface="Calibri"/>
              </a:rPr>
              <a:t>Fc = 0    </a:t>
            </a:r>
            <a:r>
              <a:rPr lang="en-US" sz="2800" b="1" dirty="0">
                <a:solidFill>
                  <a:schemeClr val="tx1"/>
                </a:solidFill>
                <a:highlight>
                  <a:srgbClr val="FF0000"/>
                </a:highlight>
                <a:latin typeface="Calibri"/>
                <a:ea typeface="Calibri"/>
                <a:cs typeface="Calibri"/>
                <a:sym typeface="Calibri"/>
              </a:rPr>
              <a:t>XX</a:t>
            </a:r>
            <a:endParaRPr dirty="0">
              <a:solidFill>
                <a:schemeClr val="tx1"/>
              </a:solidFill>
              <a:highlight>
                <a:srgbClr val="FF0000"/>
              </a:highlight>
            </a:endParaRPr>
          </a:p>
        </p:txBody>
      </p:sp>
      <p:sp>
        <p:nvSpPr>
          <p:cNvPr id="503" name="Google Shape;503;p49"/>
          <p:cNvSpPr txBox="1"/>
          <p:nvPr/>
        </p:nvSpPr>
        <p:spPr>
          <a:xfrm>
            <a:off x="5749672" y="4380577"/>
            <a:ext cx="94810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V = 0</a:t>
            </a:r>
            <a:endParaRPr dirty="0"/>
          </a:p>
        </p:txBody>
      </p:sp>
      <p:pic>
        <p:nvPicPr>
          <p:cNvPr id="2" name="Google Shape;491;p49" descr="A close-up of a can&#10;&#10;Description automatically generated with medium confidence">
            <a:extLst>
              <a:ext uri="{FF2B5EF4-FFF2-40B4-BE49-F238E27FC236}">
                <a16:creationId xmlns:a16="http://schemas.microsoft.com/office/drawing/2014/main" id="{25854125-C77B-A694-B06F-ED032187344A}"/>
              </a:ext>
            </a:extLst>
          </p:cNvPr>
          <p:cNvPicPr preferRelativeResize="0">
            <a:picLocks/>
          </p:cNvPicPr>
          <p:nvPr/>
        </p:nvPicPr>
        <p:blipFill rotWithShape="1">
          <a:blip r:embed="rId3">
            <a:alphaModFix/>
          </a:blip>
          <a:srcRect/>
          <a:stretch/>
        </p:blipFill>
        <p:spPr>
          <a:xfrm>
            <a:off x="582362" y="4834524"/>
            <a:ext cx="2021114" cy="18960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endParaRPr/>
          </a:p>
        </p:txBody>
      </p:sp>
      <p:pic>
        <p:nvPicPr>
          <p:cNvPr id="129" name="Google Shape;129;p5" descr="A person holding a sign&#10;&#10;Description automatically generated"/>
          <p:cNvPicPr preferRelativeResize="0"/>
          <p:nvPr/>
        </p:nvPicPr>
        <p:blipFill rotWithShape="1">
          <a:blip r:embed="rId3">
            <a:alphaModFix/>
          </a:blip>
          <a:srcRect/>
          <a:stretch/>
        </p:blipFill>
        <p:spPr>
          <a:xfrm>
            <a:off x="3524250" y="123825"/>
            <a:ext cx="5143500" cy="66103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0"/>
          <p:cNvSpPr txBox="1">
            <a:spLocks noGrp="1"/>
          </p:cNvSpPr>
          <p:nvPr>
            <p:ph type="title"/>
          </p:nvPr>
        </p:nvSpPr>
        <p:spPr>
          <a:xfrm>
            <a:off x="1226122" y="242435"/>
            <a:ext cx="10515600" cy="40015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t>Fictitious Forces!</a:t>
            </a:r>
            <a:endParaRPr/>
          </a:p>
        </p:txBody>
      </p:sp>
      <p:sp>
        <p:nvSpPr>
          <p:cNvPr id="510" name="Google Shape;510;p50"/>
          <p:cNvSpPr txBox="1">
            <a:spLocks noGrp="1"/>
          </p:cNvSpPr>
          <p:nvPr>
            <p:ph type="body" idx="1"/>
          </p:nvPr>
        </p:nvSpPr>
        <p:spPr>
          <a:xfrm>
            <a:off x="914400" y="903250"/>
            <a:ext cx="10363200" cy="59547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      Lab frame</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pic>
        <p:nvPicPr>
          <p:cNvPr id="511" name="Google Shape;511;p50" descr="A close-up of a can&#10;&#10;Description automatically generated with medium confidence"/>
          <p:cNvPicPr preferRelativeResize="0">
            <a:picLocks noGrp="1"/>
          </p:cNvPicPr>
          <p:nvPr>
            <p:ph type="body" idx="2"/>
          </p:nvPr>
        </p:nvPicPr>
        <p:blipFill rotWithShape="1">
          <a:blip r:embed="rId3">
            <a:alphaModFix/>
          </a:blip>
          <a:srcRect/>
          <a:stretch/>
        </p:blipFill>
        <p:spPr>
          <a:xfrm>
            <a:off x="4144240" y="4719468"/>
            <a:ext cx="2021114" cy="1896097"/>
          </a:xfrm>
          <a:prstGeom prst="rect">
            <a:avLst/>
          </a:prstGeom>
          <a:noFill/>
          <a:ln>
            <a:noFill/>
          </a:ln>
        </p:spPr>
      </p:pic>
      <p:pic>
        <p:nvPicPr>
          <p:cNvPr id="512" name="Google Shape;512;p50" descr="A close-up of a hat&#10;&#10;Description automatically generated with medium confidence"/>
          <p:cNvPicPr preferRelativeResize="0"/>
          <p:nvPr/>
        </p:nvPicPr>
        <p:blipFill rotWithShape="1">
          <a:blip r:embed="rId4">
            <a:alphaModFix/>
          </a:blip>
          <a:srcRect/>
          <a:stretch/>
        </p:blipFill>
        <p:spPr>
          <a:xfrm>
            <a:off x="1400108" y="1299192"/>
            <a:ext cx="2021114" cy="2546932"/>
          </a:xfrm>
          <a:prstGeom prst="rect">
            <a:avLst/>
          </a:prstGeom>
          <a:noFill/>
          <a:ln>
            <a:noFill/>
          </a:ln>
        </p:spPr>
      </p:pic>
      <p:pic>
        <p:nvPicPr>
          <p:cNvPr id="513" name="Google Shape;513;p50" descr="A close-up of a cross&#10;&#10;Description automatically generated with low confidence"/>
          <p:cNvPicPr preferRelativeResize="0"/>
          <p:nvPr/>
        </p:nvPicPr>
        <p:blipFill rotWithShape="1">
          <a:blip r:embed="rId5">
            <a:alphaModFix/>
          </a:blip>
          <a:srcRect/>
          <a:stretch/>
        </p:blipFill>
        <p:spPr>
          <a:xfrm>
            <a:off x="3978923" y="2360129"/>
            <a:ext cx="2497298" cy="1485995"/>
          </a:xfrm>
          <a:prstGeom prst="rect">
            <a:avLst/>
          </a:prstGeom>
          <a:noFill/>
          <a:ln>
            <a:noFill/>
          </a:ln>
        </p:spPr>
      </p:pic>
      <p:pic>
        <p:nvPicPr>
          <p:cNvPr id="514" name="Google Shape;514;p50" descr="A close-up of a cross&#10;&#10;Description automatically generated with low confidence"/>
          <p:cNvPicPr preferRelativeResize="0"/>
          <p:nvPr/>
        </p:nvPicPr>
        <p:blipFill rotWithShape="1">
          <a:blip r:embed="rId5">
            <a:alphaModFix/>
          </a:blip>
          <a:srcRect/>
          <a:stretch/>
        </p:blipFill>
        <p:spPr>
          <a:xfrm>
            <a:off x="7033922" y="2408271"/>
            <a:ext cx="2497298" cy="1485995"/>
          </a:xfrm>
          <a:prstGeom prst="rect">
            <a:avLst/>
          </a:prstGeom>
          <a:noFill/>
          <a:ln>
            <a:noFill/>
          </a:ln>
        </p:spPr>
      </p:pic>
      <p:sp>
        <p:nvSpPr>
          <p:cNvPr id="515" name="Google Shape;515;p50"/>
          <p:cNvSpPr txBox="1"/>
          <p:nvPr/>
        </p:nvSpPr>
        <p:spPr>
          <a:xfrm>
            <a:off x="1558691" y="4510776"/>
            <a:ext cx="212142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Bucket frame </a:t>
            </a:r>
            <a:endParaRPr dirty="0"/>
          </a:p>
        </p:txBody>
      </p:sp>
      <p:sp>
        <p:nvSpPr>
          <p:cNvPr id="516" name="Google Shape;516;p50"/>
          <p:cNvSpPr txBox="1"/>
          <p:nvPr/>
        </p:nvSpPr>
        <p:spPr>
          <a:xfrm>
            <a:off x="6252794" y="4713032"/>
            <a:ext cx="94810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V = 0</a:t>
            </a:r>
            <a:endParaRPr/>
          </a:p>
        </p:txBody>
      </p:sp>
      <p:sp>
        <p:nvSpPr>
          <p:cNvPr id="517" name="Google Shape;517;p50"/>
          <p:cNvSpPr txBox="1"/>
          <p:nvPr/>
        </p:nvSpPr>
        <p:spPr>
          <a:xfrm flipH="1">
            <a:off x="6271844" y="1763647"/>
            <a:ext cx="9290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V &gt; 0</a:t>
            </a:r>
            <a:endParaRPr/>
          </a:p>
        </p:txBody>
      </p:sp>
      <p:pic>
        <p:nvPicPr>
          <p:cNvPr id="518" name="Google Shape;518;p50" descr="A close-up of a hat&#10;&#10;Description automatically generated with medium confidence"/>
          <p:cNvPicPr preferRelativeResize="0"/>
          <p:nvPr/>
        </p:nvPicPr>
        <p:blipFill rotWithShape="1">
          <a:blip r:embed="rId4">
            <a:alphaModFix/>
          </a:blip>
          <a:srcRect/>
          <a:stretch/>
        </p:blipFill>
        <p:spPr>
          <a:xfrm>
            <a:off x="7189721" y="4170967"/>
            <a:ext cx="2021114" cy="2546932"/>
          </a:xfrm>
          <a:prstGeom prst="rect">
            <a:avLst/>
          </a:prstGeom>
          <a:noFill/>
          <a:ln>
            <a:noFill/>
          </a:ln>
        </p:spPr>
      </p:pic>
      <p:sp>
        <p:nvSpPr>
          <p:cNvPr id="519" name="Google Shape;519;p50"/>
          <p:cNvSpPr txBox="1"/>
          <p:nvPr/>
        </p:nvSpPr>
        <p:spPr>
          <a:xfrm>
            <a:off x="4648975" y="1454806"/>
            <a:ext cx="115719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Result</a:t>
            </a:r>
            <a:endParaRPr/>
          </a:p>
        </p:txBody>
      </p:sp>
      <p:sp>
        <p:nvSpPr>
          <p:cNvPr id="520" name="Google Shape;520;p50"/>
          <p:cNvSpPr txBox="1"/>
          <p:nvPr/>
        </p:nvSpPr>
        <p:spPr>
          <a:xfrm>
            <a:off x="7531327" y="1473881"/>
            <a:ext cx="17650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Prediction</a:t>
            </a:r>
            <a:endParaRPr/>
          </a:p>
        </p:txBody>
      </p:sp>
      <p:sp>
        <p:nvSpPr>
          <p:cNvPr id="521" name="Google Shape;521;p50"/>
          <p:cNvSpPr txBox="1"/>
          <p:nvPr/>
        </p:nvSpPr>
        <p:spPr>
          <a:xfrm>
            <a:off x="9531220" y="1473881"/>
            <a:ext cx="291387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a:t>
            </a:r>
            <a:r>
              <a:rPr lang="en-US" sz="2800" baseline="-25000">
                <a:solidFill>
                  <a:schemeClr val="dk1"/>
                </a:solidFill>
                <a:latin typeface="Calibri"/>
                <a:ea typeface="Calibri"/>
                <a:cs typeface="Calibri"/>
                <a:sym typeface="Calibri"/>
              </a:rPr>
              <a:t>c</a:t>
            </a:r>
            <a:r>
              <a:rPr lang="en-US" sz="2800">
                <a:solidFill>
                  <a:schemeClr val="dk1"/>
                </a:solidFill>
                <a:latin typeface="Calibri"/>
                <a:ea typeface="Calibri"/>
                <a:cs typeface="Calibri"/>
                <a:sym typeface="Calibri"/>
              </a:rPr>
              <a:t>=mv</a:t>
            </a:r>
            <a:r>
              <a:rPr lang="en-US" sz="2800" baseline="30000">
                <a:solidFill>
                  <a:schemeClr val="dk1"/>
                </a:solidFill>
                <a:latin typeface="Calibri"/>
                <a:ea typeface="Calibri"/>
                <a:cs typeface="Calibri"/>
                <a:sym typeface="Calibri"/>
              </a:rPr>
              <a:t>2</a:t>
            </a:r>
            <a:r>
              <a:rPr lang="en-US" sz="2800">
                <a:solidFill>
                  <a:schemeClr val="dk1"/>
                </a:solidFill>
                <a:latin typeface="Calibri"/>
                <a:ea typeface="Calibri"/>
                <a:cs typeface="Calibri"/>
                <a:sym typeface="Calibri"/>
              </a:rPr>
              <a:t>/r</a:t>
            </a:r>
            <a:endParaRPr/>
          </a:p>
        </p:txBody>
      </p:sp>
      <p:sp>
        <p:nvSpPr>
          <p:cNvPr id="522" name="Google Shape;522;p50"/>
          <p:cNvSpPr txBox="1"/>
          <p:nvPr/>
        </p:nvSpPr>
        <p:spPr>
          <a:xfrm>
            <a:off x="9785440" y="2902604"/>
            <a:ext cx="195628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Fc &gt; 0     </a:t>
            </a:r>
            <a:r>
              <a:rPr lang="en-US" sz="2800" b="1">
                <a:solidFill>
                  <a:schemeClr val="dk1"/>
                </a:solidFill>
                <a:latin typeface="Calibri"/>
                <a:ea typeface="Calibri"/>
                <a:cs typeface="Calibri"/>
                <a:sym typeface="Calibri"/>
              </a:rPr>
              <a:t>OK</a:t>
            </a:r>
            <a:r>
              <a:rPr lang="en-US" sz="2800">
                <a:solidFill>
                  <a:schemeClr val="dk1"/>
                </a:solidFill>
                <a:latin typeface="Calibri"/>
                <a:ea typeface="Calibri"/>
                <a:cs typeface="Calibri"/>
                <a:sym typeface="Calibri"/>
              </a:rPr>
              <a:t> </a:t>
            </a:r>
            <a:endParaRPr/>
          </a:p>
        </p:txBody>
      </p:sp>
      <p:sp>
        <p:nvSpPr>
          <p:cNvPr id="523" name="Google Shape;523;p50"/>
          <p:cNvSpPr txBox="1"/>
          <p:nvPr/>
        </p:nvSpPr>
        <p:spPr>
          <a:xfrm>
            <a:off x="9785440" y="4441002"/>
            <a:ext cx="2021114"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Fc = 0    </a:t>
            </a:r>
            <a:r>
              <a:rPr lang="en-US" sz="2800" b="1">
                <a:solidFill>
                  <a:schemeClr val="dk1"/>
                </a:solidFill>
                <a:latin typeface="Calibri"/>
                <a:ea typeface="Calibri"/>
                <a:cs typeface="Calibri"/>
                <a:sym typeface="Calibri"/>
              </a:rPr>
              <a:t>XX</a:t>
            </a:r>
            <a:endParaRPr/>
          </a:p>
          <a:p>
            <a:pPr marL="0" marR="0" lvl="0" indent="0" algn="l" rtl="0">
              <a:spcBef>
                <a:spcPts val="0"/>
              </a:spcBef>
              <a:spcAft>
                <a:spcPts val="0"/>
              </a:spcAft>
              <a:buNone/>
            </a:pPr>
            <a:endParaRPr sz="2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Not inertial,</a:t>
            </a:r>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So add </a:t>
            </a:r>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F</a:t>
            </a:r>
            <a:r>
              <a:rPr lang="en-US" sz="2800" b="1" baseline="-25000">
                <a:solidFill>
                  <a:schemeClr val="dk1"/>
                </a:solidFill>
                <a:latin typeface="Calibri"/>
                <a:ea typeface="Calibri"/>
                <a:cs typeface="Calibri"/>
                <a:sym typeface="Calibri"/>
              </a:rPr>
              <a:t>c</a:t>
            </a:r>
            <a:r>
              <a:rPr lang="en-US" sz="2800" b="1">
                <a:solidFill>
                  <a:schemeClr val="dk1"/>
                </a:solidFill>
                <a:latin typeface="Calibri"/>
                <a:ea typeface="Calibri"/>
                <a:cs typeface="Calibri"/>
                <a:sym typeface="Calibri"/>
              </a:rPr>
              <a:t>=mv</a:t>
            </a:r>
            <a:r>
              <a:rPr lang="en-US" sz="2800" b="1" baseline="30000">
                <a:solidFill>
                  <a:schemeClr val="dk1"/>
                </a:solidFill>
                <a:latin typeface="Calibri"/>
                <a:ea typeface="Calibri"/>
                <a:cs typeface="Calibri"/>
                <a:sym typeface="Calibri"/>
              </a:rPr>
              <a:t>2</a:t>
            </a:r>
            <a:r>
              <a:rPr lang="en-US" sz="2800" b="1">
                <a:solidFill>
                  <a:schemeClr val="dk1"/>
                </a:solidFill>
                <a:latin typeface="Calibri"/>
                <a:ea typeface="Calibri"/>
                <a:cs typeface="Calibri"/>
                <a:sym typeface="Calibri"/>
              </a:rPr>
              <a:t>/r !!</a:t>
            </a:r>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1"/>
          <p:cNvSpPr txBox="1">
            <a:spLocks noGrp="1"/>
          </p:cNvSpPr>
          <p:nvPr>
            <p:ph type="title"/>
          </p:nvPr>
        </p:nvSpPr>
        <p:spPr>
          <a:xfrm>
            <a:off x="838200" y="0"/>
            <a:ext cx="10515600" cy="48510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t>Mach’s principle    </a:t>
            </a:r>
            <a:r>
              <a:rPr lang="en-US" sz="3100"/>
              <a:t>1883</a:t>
            </a:r>
            <a:endParaRPr/>
          </a:p>
        </p:txBody>
      </p:sp>
      <p:sp>
        <p:nvSpPr>
          <p:cNvPr id="530" name="Google Shape;530;p51"/>
          <p:cNvSpPr txBox="1">
            <a:spLocks noGrp="1"/>
          </p:cNvSpPr>
          <p:nvPr>
            <p:ph type="body" idx="1"/>
          </p:nvPr>
        </p:nvSpPr>
        <p:spPr>
          <a:xfrm>
            <a:off x="334537" y="716373"/>
            <a:ext cx="11308392" cy="614162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202122"/>
              </a:buClr>
              <a:buSzPts val="2800"/>
              <a:buNone/>
            </a:pPr>
            <a:r>
              <a:rPr lang="en-US" b="0" i="0">
                <a:solidFill>
                  <a:srgbClr val="202122"/>
                </a:solidFill>
                <a:latin typeface="Arial"/>
                <a:ea typeface="Arial"/>
                <a:cs typeface="Arial"/>
                <a:sym typeface="Arial"/>
              </a:rPr>
              <a:t>Mainstream: </a:t>
            </a:r>
            <a:endParaRPr/>
          </a:p>
          <a:p>
            <a:pPr marL="0" lvl="0" indent="0" algn="l" rtl="0">
              <a:lnSpc>
                <a:spcPct val="90000"/>
              </a:lnSpc>
              <a:spcBef>
                <a:spcPts val="1000"/>
              </a:spcBef>
              <a:spcAft>
                <a:spcPts val="0"/>
              </a:spcAft>
              <a:buClr>
                <a:srgbClr val="202122"/>
              </a:buClr>
              <a:buSzPts val="2800"/>
              <a:buNone/>
            </a:pPr>
            <a:r>
              <a:rPr lang="en-US" b="0" i="0">
                <a:solidFill>
                  <a:srgbClr val="202122"/>
                </a:solidFill>
                <a:latin typeface="Arial"/>
                <a:ea typeface="Arial"/>
                <a:cs typeface="Arial"/>
                <a:sym typeface="Arial"/>
              </a:rPr>
              <a:t>“physical law relating </a:t>
            </a:r>
            <a:r>
              <a:rPr lang="en-US" b="1" i="0" u="sng">
                <a:solidFill>
                  <a:srgbClr val="202122"/>
                </a:solidFill>
                <a:latin typeface="Arial"/>
                <a:ea typeface="Arial"/>
                <a:cs typeface="Arial"/>
                <a:sym typeface="Arial"/>
              </a:rPr>
              <a:t>motion of distant stars </a:t>
            </a:r>
            <a:r>
              <a:rPr lang="en-US" b="0" i="0">
                <a:solidFill>
                  <a:srgbClr val="202122"/>
                </a:solidFill>
                <a:latin typeface="Arial"/>
                <a:ea typeface="Arial"/>
                <a:cs typeface="Arial"/>
                <a:sym typeface="Arial"/>
              </a:rPr>
              <a:t>to local inertial frame.”</a:t>
            </a:r>
            <a:endParaRPr/>
          </a:p>
          <a:p>
            <a:pPr marL="0" lvl="0" indent="0" algn="l" rtl="0">
              <a:lnSpc>
                <a:spcPct val="90000"/>
              </a:lnSpc>
              <a:spcBef>
                <a:spcPts val="1000"/>
              </a:spcBef>
              <a:spcAft>
                <a:spcPts val="0"/>
              </a:spcAft>
              <a:buClr>
                <a:srgbClr val="202122"/>
              </a:buClr>
              <a:buSzPts val="2800"/>
              <a:buNone/>
            </a:pPr>
            <a:r>
              <a:rPr lang="en-US" b="0" i="0">
                <a:solidFill>
                  <a:srgbClr val="202122"/>
                </a:solidFill>
                <a:latin typeface="Arial"/>
                <a:ea typeface="Arial"/>
                <a:cs typeface="Arial"/>
                <a:sym typeface="Arial"/>
              </a:rPr>
              <a:t>“local laws determined by the </a:t>
            </a:r>
            <a:r>
              <a:rPr lang="en-US" b="1" i="0" u="sng">
                <a:solidFill>
                  <a:srgbClr val="202122"/>
                </a:solidFill>
                <a:latin typeface="Arial"/>
                <a:ea typeface="Arial"/>
                <a:cs typeface="Arial"/>
                <a:sym typeface="Arial"/>
              </a:rPr>
              <a:t>large-scale structure of the universe</a:t>
            </a:r>
            <a:r>
              <a:rPr lang="en-US" b="0" i="0">
                <a:solidFill>
                  <a:srgbClr val="202122"/>
                </a:solidFill>
                <a:latin typeface="Arial"/>
                <a:ea typeface="Arial"/>
                <a:cs typeface="Arial"/>
                <a:sym typeface="Arial"/>
              </a:rPr>
              <a:t>.”  </a:t>
            </a:r>
            <a:endParaRPr/>
          </a:p>
          <a:p>
            <a:pPr marL="0" lvl="0" indent="0" algn="l" rtl="0">
              <a:lnSpc>
                <a:spcPct val="90000"/>
              </a:lnSpc>
              <a:spcBef>
                <a:spcPts val="1000"/>
              </a:spcBef>
              <a:spcAft>
                <a:spcPts val="0"/>
              </a:spcAft>
              <a:buClr>
                <a:schemeClr val="dk1"/>
              </a:buClr>
              <a:buSzPts val="2800"/>
              <a:buNone/>
            </a:pPr>
            <a:endParaRPr>
              <a:solidFill>
                <a:srgbClr val="202122"/>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sz="2400" b="0" i="0">
              <a:solidFill>
                <a:srgbClr val="202122"/>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sz="2400">
              <a:solidFill>
                <a:srgbClr val="202122"/>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sz="2400" b="0" i="0">
              <a:solidFill>
                <a:srgbClr val="202122"/>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sz="2400">
              <a:solidFill>
                <a:srgbClr val="202122"/>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sz="2400" b="0" i="0">
              <a:solidFill>
                <a:srgbClr val="202122"/>
              </a:solidFill>
              <a:latin typeface="Arial"/>
              <a:ea typeface="Arial"/>
              <a:cs typeface="Arial"/>
              <a:sym typeface="Arial"/>
            </a:endParaRPr>
          </a:p>
          <a:p>
            <a:pPr marL="0" lvl="0" indent="0" algn="l" rtl="0">
              <a:lnSpc>
                <a:spcPct val="90000"/>
              </a:lnSpc>
              <a:spcBef>
                <a:spcPts val="1000"/>
              </a:spcBef>
              <a:spcAft>
                <a:spcPts val="0"/>
              </a:spcAft>
              <a:buClr>
                <a:srgbClr val="202122"/>
              </a:buClr>
              <a:buSzPts val="2400"/>
              <a:buNone/>
            </a:pPr>
            <a:r>
              <a:rPr lang="en-US" sz="2400">
                <a:solidFill>
                  <a:srgbClr val="202122"/>
                </a:solidFill>
                <a:latin typeface="Arial"/>
                <a:ea typeface="Arial"/>
                <a:cs typeface="Arial"/>
                <a:sym typeface="Arial"/>
              </a:rPr>
              <a:t>                          </a:t>
            </a:r>
            <a:r>
              <a:rPr lang="en-US" sz="3200">
                <a:solidFill>
                  <a:srgbClr val="202122"/>
                </a:solidFill>
                <a:latin typeface="Arial"/>
                <a:ea typeface="Arial"/>
                <a:cs typeface="Arial"/>
                <a:sym typeface="Arial"/>
              </a:rPr>
              <a:t>Earth?….Yes     stars? …..No</a:t>
            </a:r>
            <a:endParaRPr/>
          </a:p>
          <a:p>
            <a:pPr marL="0" lvl="0" indent="0" algn="l" rtl="0">
              <a:lnSpc>
                <a:spcPct val="90000"/>
              </a:lnSpc>
              <a:spcBef>
                <a:spcPts val="1000"/>
              </a:spcBef>
              <a:spcAft>
                <a:spcPts val="0"/>
              </a:spcAft>
              <a:buClr>
                <a:schemeClr val="dk1"/>
              </a:buClr>
              <a:buSzPts val="2400"/>
              <a:buNone/>
            </a:pPr>
            <a:endParaRPr sz="2400" b="0" i="0">
              <a:solidFill>
                <a:srgbClr val="202122"/>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sz="2400" b="0" i="0">
              <a:solidFill>
                <a:srgbClr val="202122"/>
              </a:solidFill>
              <a:latin typeface="Arial"/>
              <a:ea typeface="Arial"/>
              <a:cs typeface="Arial"/>
              <a:sym typeface="Arial"/>
            </a:endParaRPr>
          </a:p>
          <a:p>
            <a:pPr marL="0" lvl="0" indent="0" algn="l" rtl="0">
              <a:lnSpc>
                <a:spcPct val="90000"/>
              </a:lnSpc>
              <a:spcBef>
                <a:spcPts val="1000"/>
              </a:spcBef>
              <a:spcAft>
                <a:spcPts val="0"/>
              </a:spcAft>
              <a:buClr>
                <a:srgbClr val="202122"/>
              </a:buClr>
              <a:buSzPts val="3000"/>
              <a:buNone/>
            </a:pPr>
            <a:r>
              <a:rPr lang="en-US" sz="3000" b="0" i="0">
                <a:solidFill>
                  <a:srgbClr val="202122"/>
                </a:solidFill>
                <a:latin typeface="Arial"/>
                <a:ea typeface="Arial"/>
                <a:cs typeface="Arial"/>
                <a:sym typeface="Arial"/>
              </a:rPr>
              <a:t>Newton:     </a:t>
            </a:r>
            <a:r>
              <a:rPr lang="en-US" sz="3000">
                <a:solidFill>
                  <a:srgbClr val="202122"/>
                </a:solidFill>
                <a:latin typeface="Arial"/>
                <a:ea typeface="Arial"/>
                <a:cs typeface="Arial"/>
                <a:sym typeface="Arial"/>
              </a:rPr>
              <a:t>Absolute ref frame!....but where? </a:t>
            </a:r>
            <a:endParaRPr/>
          </a:p>
          <a:p>
            <a:pPr marL="228600" lvl="0" indent="-50800" algn="l" rtl="0">
              <a:lnSpc>
                <a:spcPct val="90000"/>
              </a:lnSpc>
              <a:spcBef>
                <a:spcPts val="1000"/>
              </a:spcBef>
              <a:spcAft>
                <a:spcPts val="0"/>
              </a:spcAft>
              <a:buClr>
                <a:schemeClr val="dk1"/>
              </a:buClr>
              <a:buSzPts val="2800"/>
              <a:buNone/>
            </a:pPr>
            <a:endParaRPr/>
          </a:p>
        </p:txBody>
      </p:sp>
      <p:pic>
        <p:nvPicPr>
          <p:cNvPr id="531" name="Google Shape;531;p51" descr="A picture containing text&#10;&#10;Description automatically generated"/>
          <p:cNvPicPr preferRelativeResize="0"/>
          <p:nvPr/>
        </p:nvPicPr>
        <p:blipFill rotWithShape="1">
          <a:blip r:embed="rId3">
            <a:alphaModFix/>
          </a:blip>
          <a:srcRect/>
          <a:stretch/>
        </p:blipFill>
        <p:spPr>
          <a:xfrm>
            <a:off x="334537" y="2110095"/>
            <a:ext cx="1785251" cy="3641362"/>
          </a:xfrm>
          <a:prstGeom prst="rect">
            <a:avLst/>
          </a:prstGeom>
          <a:noFill/>
          <a:ln>
            <a:noFill/>
          </a:ln>
        </p:spPr>
      </p:pic>
      <p:sp>
        <p:nvSpPr>
          <p:cNvPr id="532" name="Google Shape;532;p51"/>
          <p:cNvSpPr txBox="1"/>
          <p:nvPr/>
        </p:nvSpPr>
        <p:spPr>
          <a:xfrm>
            <a:off x="2162712" y="2235791"/>
            <a:ext cx="1759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a:p>
        </p:txBody>
      </p:sp>
      <p:sp>
        <p:nvSpPr>
          <p:cNvPr id="533" name="Google Shape;533;p51"/>
          <p:cNvSpPr txBox="1"/>
          <p:nvPr/>
        </p:nvSpPr>
        <p:spPr>
          <a:xfrm>
            <a:off x="3832698" y="3287949"/>
            <a:ext cx="77043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4" name="Google Shape;534;p51" descr="Text, letter&#10;&#10;Description automatically generated"/>
          <p:cNvPicPr preferRelativeResize="0"/>
          <p:nvPr/>
        </p:nvPicPr>
        <p:blipFill rotWithShape="1">
          <a:blip r:embed="rId4">
            <a:alphaModFix/>
          </a:blip>
          <a:srcRect/>
          <a:stretch/>
        </p:blipFill>
        <p:spPr>
          <a:xfrm>
            <a:off x="2119788" y="2235791"/>
            <a:ext cx="10309842" cy="2145834"/>
          </a:xfrm>
          <a:prstGeom prst="rect">
            <a:avLst/>
          </a:prstGeom>
          <a:noFill/>
          <a:ln>
            <a:noFill/>
          </a:ln>
        </p:spPr>
      </p:pic>
      <p:cxnSp>
        <p:nvCxnSpPr>
          <p:cNvPr id="535" name="Google Shape;535;p51"/>
          <p:cNvCxnSpPr/>
          <p:nvPr/>
        </p:nvCxnSpPr>
        <p:spPr>
          <a:xfrm>
            <a:off x="6175403" y="3479791"/>
            <a:ext cx="1099306" cy="0"/>
          </a:xfrm>
          <a:prstGeom prst="straightConnector1">
            <a:avLst/>
          </a:prstGeom>
          <a:noFill/>
          <a:ln w="57150" cap="flat" cmpd="sng">
            <a:solidFill>
              <a:schemeClr val="accent1"/>
            </a:solidFill>
            <a:prstDash val="solid"/>
            <a:miter lim="800000"/>
            <a:headEnd type="none" w="sm" len="sm"/>
            <a:tailEnd type="none" w="sm" len="sm"/>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2"/>
          <p:cNvSpPr txBox="1">
            <a:spLocks noGrp="1"/>
          </p:cNvSpPr>
          <p:nvPr>
            <p:ph type="title"/>
          </p:nvPr>
        </p:nvSpPr>
        <p:spPr>
          <a:xfrm>
            <a:off x="838200" y="152402"/>
            <a:ext cx="10515600" cy="76156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dirty="0"/>
              <a:t>Bennett’s Hiker   </a:t>
            </a:r>
            <a:r>
              <a:rPr lang="en-US" sz="2800" dirty="0"/>
              <a:t>2018</a:t>
            </a:r>
            <a:endParaRPr dirty="0"/>
          </a:p>
        </p:txBody>
      </p:sp>
      <p:pic>
        <p:nvPicPr>
          <p:cNvPr id="542" name="Google Shape;542;p52" descr="Graphical user interface, application&#10;&#10;Description automatically generated"/>
          <p:cNvPicPr preferRelativeResize="0">
            <a:picLocks noGrp="1"/>
          </p:cNvPicPr>
          <p:nvPr>
            <p:ph type="body" idx="1"/>
          </p:nvPr>
        </p:nvPicPr>
        <p:blipFill rotWithShape="1">
          <a:blip r:embed="rId3">
            <a:alphaModFix/>
          </a:blip>
          <a:srcRect/>
          <a:stretch/>
        </p:blipFill>
        <p:spPr>
          <a:xfrm>
            <a:off x="419100" y="872692"/>
            <a:ext cx="11654262" cy="5832907"/>
          </a:xfrm>
          <a:prstGeom prst="rect">
            <a:avLst/>
          </a:prstGeom>
          <a:noFill/>
          <a:ln>
            <a:noFill/>
          </a:ln>
        </p:spPr>
      </p:pic>
      <p:pic>
        <p:nvPicPr>
          <p:cNvPr id="3" name="Picture 2">
            <a:extLst>
              <a:ext uri="{FF2B5EF4-FFF2-40B4-BE49-F238E27FC236}">
                <a16:creationId xmlns:a16="http://schemas.microsoft.com/office/drawing/2014/main" id="{1182B3C4-7BAD-9371-333C-29A0E64ACFBD}"/>
              </a:ext>
            </a:extLst>
          </p:cNvPr>
          <p:cNvPicPr>
            <a:picLocks noChangeAspect="1"/>
          </p:cNvPicPr>
          <p:nvPr/>
        </p:nvPicPr>
        <p:blipFill>
          <a:blip r:embed="rId4"/>
          <a:stretch>
            <a:fillRect/>
          </a:stretch>
        </p:blipFill>
        <p:spPr>
          <a:xfrm>
            <a:off x="99770" y="0"/>
            <a:ext cx="1199246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3"/>
          <p:cNvSpPr txBox="1">
            <a:spLocks noGrp="1"/>
          </p:cNvSpPr>
          <p:nvPr>
            <p:ph type="title"/>
          </p:nvPr>
        </p:nvSpPr>
        <p:spPr>
          <a:xfrm>
            <a:off x="838200" y="103323"/>
            <a:ext cx="10515600" cy="52557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br>
              <a:rPr lang="en-US" sz="2800"/>
            </a:br>
            <a:r>
              <a:rPr lang="en-US" sz="2800"/>
              <a:t>                                                </a:t>
            </a:r>
            <a:r>
              <a:rPr lang="en-US" b="1"/>
              <a:t>Kinematics </a:t>
            </a:r>
            <a:r>
              <a:rPr lang="en-US" sz="2800"/>
              <a:t> </a:t>
            </a:r>
            <a:br>
              <a:rPr lang="en-US" sz="2800"/>
            </a:br>
            <a:br>
              <a:rPr lang="en-US" sz="2800"/>
            </a:br>
            <a:r>
              <a:rPr lang="en-US" sz="2800"/>
              <a:t>motion </a:t>
            </a:r>
            <a:r>
              <a:rPr lang="en-US" sz="2800" b="1"/>
              <a:t>measurement</a:t>
            </a:r>
            <a:r>
              <a:rPr lang="en-US" sz="2800"/>
              <a:t> variables   t, x, v, a……….math</a:t>
            </a:r>
            <a:endParaRPr/>
          </a:p>
        </p:txBody>
      </p:sp>
      <p:pic>
        <p:nvPicPr>
          <p:cNvPr id="549" name="Google Shape;549;p53"/>
          <p:cNvPicPr preferRelativeResize="0"/>
          <p:nvPr/>
        </p:nvPicPr>
        <p:blipFill rotWithShape="1">
          <a:blip r:embed="rId3">
            <a:alphaModFix/>
          </a:blip>
          <a:srcRect/>
          <a:stretch/>
        </p:blipFill>
        <p:spPr>
          <a:xfrm>
            <a:off x="5451325" y="1211042"/>
            <a:ext cx="5314314" cy="2769274"/>
          </a:xfrm>
          <a:prstGeom prst="rect">
            <a:avLst/>
          </a:prstGeom>
          <a:noFill/>
          <a:ln>
            <a:noFill/>
          </a:ln>
        </p:spPr>
      </p:pic>
      <p:pic>
        <p:nvPicPr>
          <p:cNvPr id="550" name="Google Shape;550;p53"/>
          <p:cNvPicPr preferRelativeResize="0"/>
          <p:nvPr/>
        </p:nvPicPr>
        <p:blipFill rotWithShape="1">
          <a:blip r:embed="rId4">
            <a:alphaModFix/>
          </a:blip>
          <a:srcRect/>
          <a:stretch/>
        </p:blipFill>
        <p:spPr>
          <a:xfrm>
            <a:off x="465221" y="1129698"/>
            <a:ext cx="4397944" cy="2931963"/>
          </a:xfrm>
          <a:prstGeom prst="rect">
            <a:avLst/>
          </a:prstGeom>
          <a:noFill/>
          <a:ln>
            <a:noFill/>
          </a:ln>
        </p:spPr>
      </p:pic>
      <p:sp>
        <p:nvSpPr>
          <p:cNvPr id="551" name="Google Shape;551;p53"/>
          <p:cNvSpPr txBox="1"/>
          <p:nvPr/>
        </p:nvSpPr>
        <p:spPr>
          <a:xfrm>
            <a:off x="465221" y="4061662"/>
            <a:ext cx="10888579" cy="2693015"/>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Clr>
                <a:schemeClr val="dk1"/>
              </a:buClr>
              <a:buSzPct val="100000"/>
              <a:buFont typeface="Calibri"/>
              <a:buNone/>
            </a:pPr>
            <a:r>
              <a:rPr lang="en-US" sz="2800">
                <a:solidFill>
                  <a:schemeClr val="dk1"/>
                </a:solidFill>
                <a:latin typeface="Calibri"/>
                <a:ea typeface="Calibri"/>
                <a:cs typeface="Calibri"/>
                <a:sym typeface="Calibri"/>
              </a:rPr>
              <a:t>              Circles =&gt;  a</a:t>
            </a:r>
            <a:r>
              <a:rPr lang="en-US" sz="2800" baseline="-25000">
                <a:solidFill>
                  <a:schemeClr val="dk1"/>
                </a:solidFill>
                <a:latin typeface="Calibri"/>
                <a:ea typeface="Calibri"/>
                <a:cs typeface="Calibri"/>
                <a:sym typeface="Calibri"/>
              </a:rPr>
              <a:t>c</a:t>
            </a:r>
            <a:r>
              <a:rPr lang="en-US" sz="2800">
                <a:solidFill>
                  <a:schemeClr val="dk1"/>
                </a:solidFill>
                <a:latin typeface="Calibri"/>
                <a:ea typeface="Calibri"/>
                <a:cs typeface="Calibri"/>
                <a:sym typeface="Calibri"/>
              </a:rPr>
              <a:t> =v</a:t>
            </a:r>
            <a:r>
              <a:rPr lang="en-US" sz="2800" baseline="30000">
                <a:solidFill>
                  <a:schemeClr val="dk1"/>
                </a:solidFill>
                <a:latin typeface="Calibri"/>
                <a:ea typeface="Calibri"/>
                <a:cs typeface="Calibri"/>
                <a:sym typeface="Calibri"/>
              </a:rPr>
              <a:t>2</a:t>
            </a:r>
            <a:r>
              <a:rPr lang="en-US" sz="2800">
                <a:solidFill>
                  <a:schemeClr val="dk1"/>
                </a:solidFill>
                <a:latin typeface="Calibri"/>
                <a:ea typeface="Calibri"/>
                <a:cs typeface="Calibri"/>
                <a:sym typeface="Calibri"/>
              </a:rPr>
              <a:t>/r			Free fall =&gt;   a = g,  d = at</a:t>
            </a:r>
            <a:r>
              <a:rPr lang="en-US" sz="2800" baseline="30000">
                <a:solidFill>
                  <a:schemeClr val="dk1"/>
                </a:solidFill>
                <a:latin typeface="Calibri"/>
                <a:ea typeface="Calibri"/>
                <a:cs typeface="Calibri"/>
                <a:sym typeface="Calibri"/>
              </a:rPr>
              <a:t>2</a:t>
            </a:r>
            <a:r>
              <a:rPr lang="en-US" sz="2800">
                <a:solidFill>
                  <a:schemeClr val="dk1"/>
                </a:solidFill>
                <a:latin typeface="Calibri"/>
                <a:ea typeface="Calibri"/>
                <a:cs typeface="Calibri"/>
                <a:sym typeface="Calibri"/>
              </a:rPr>
              <a:t>/2+v</a:t>
            </a:r>
            <a:r>
              <a:rPr lang="en-US" sz="2800" baseline="-25000">
                <a:solidFill>
                  <a:schemeClr val="dk1"/>
                </a:solidFill>
                <a:latin typeface="Calibri"/>
                <a:ea typeface="Calibri"/>
                <a:cs typeface="Calibri"/>
                <a:sym typeface="Calibri"/>
              </a:rPr>
              <a:t>o</a:t>
            </a:r>
            <a:r>
              <a:rPr lang="en-US" sz="2800">
                <a:solidFill>
                  <a:schemeClr val="dk1"/>
                </a:solidFill>
                <a:latin typeface="Calibri"/>
                <a:ea typeface="Calibri"/>
                <a:cs typeface="Calibri"/>
                <a:sym typeface="Calibri"/>
              </a:rPr>
              <a:t>t +d</a:t>
            </a:r>
            <a:r>
              <a:rPr lang="en-US" sz="2800" baseline="-25000">
                <a:solidFill>
                  <a:schemeClr val="dk1"/>
                </a:solidFill>
                <a:latin typeface="Calibri"/>
                <a:ea typeface="Calibri"/>
                <a:cs typeface="Calibri"/>
                <a:sym typeface="Calibri"/>
              </a:rPr>
              <a:t>0</a:t>
            </a:r>
            <a:r>
              <a:rPr lang="en-US" sz="2800">
                <a:solidFill>
                  <a:schemeClr val="dk1"/>
                </a:solidFill>
                <a:latin typeface="Calibri"/>
                <a:ea typeface="Calibri"/>
                <a:cs typeface="Calibri"/>
                <a:sym typeface="Calibri"/>
              </a:rPr>
              <a:t>…..</a:t>
            </a:r>
            <a:endParaRPr/>
          </a:p>
          <a:p>
            <a:pPr marL="0" marR="0" lvl="0" indent="0" algn="l" rtl="0">
              <a:lnSpc>
                <a:spcPct val="90000"/>
              </a:lnSpc>
              <a:spcBef>
                <a:spcPts val="0"/>
              </a:spcBef>
              <a:spcAft>
                <a:spcPts val="0"/>
              </a:spcAft>
              <a:buClr>
                <a:schemeClr val="dk1"/>
              </a:buClr>
              <a:buSzPct val="100000"/>
              <a:buFont typeface="Calibri"/>
              <a:buNone/>
            </a:pPr>
            <a:endParaRPr sz="28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2800">
                <a:solidFill>
                  <a:schemeClr val="dk1"/>
                </a:solidFill>
                <a:latin typeface="Calibri"/>
                <a:ea typeface="Calibri"/>
                <a:cs typeface="Calibri"/>
                <a:sym typeface="Calibri"/>
              </a:rPr>
              <a:t>               Pendulum:   T = 2π√(L/g)  </a:t>
            </a:r>
            <a:endParaRPr/>
          </a:p>
          <a:p>
            <a:pPr marL="0" marR="0" lvl="0" indent="0" algn="l" rtl="0">
              <a:lnSpc>
                <a:spcPct val="90000"/>
              </a:lnSpc>
              <a:spcBef>
                <a:spcPts val="0"/>
              </a:spcBef>
              <a:spcAft>
                <a:spcPts val="0"/>
              </a:spcAft>
              <a:buClr>
                <a:schemeClr val="dk1"/>
              </a:buClr>
              <a:buSzPct val="100000"/>
              <a:buFont typeface="Calibri"/>
              <a:buNone/>
            </a:pPr>
            <a:endParaRPr sz="2800" b="1" u="sng">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2800" b="1" u="sng">
                <a:solidFill>
                  <a:schemeClr val="dk1"/>
                </a:solidFill>
                <a:latin typeface="Calibri"/>
                <a:ea typeface="Calibri"/>
                <a:cs typeface="Calibri"/>
                <a:sym typeface="Calibri"/>
              </a:rPr>
              <a:t>Relative motion valid</a:t>
            </a:r>
            <a:r>
              <a:rPr lang="en-US" sz="2800">
                <a:solidFill>
                  <a:schemeClr val="dk1"/>
                </a:solidFill>
                <a:latin typeface="Calibri"/>
                <a:ea typeface="Calibri"/>
                <a:cs typeface="Calibri"/>
                <a:sym typeface="Calibri"/>
              </a:rPr>
              <a:t>:    V</a:t>
            </a:r>
            <a:r>
              <a:rPr lang="en-US" sz="2800" baseline="-25000">
                <a:solidFill>
                  <a:schemeClr val="dk1"/>
                </a:solidFill>
                <a:latin typeface="Calibri"/>
                <a:ea typeface="Calibri"/>
                <a:cs typeface="Calibri"/>
                <a:sym typeface="Calibri"/>
              </a:rPr>
              <a:t>ab</a:t>
            </a:r>
            <a:r>
              <a:rPr lang="en-US" sz="2800">
                <a:solidFill>
                  <a:schemeClr val="dk1"/>
                </a:solidFill>
                <a:latin typeface="Calibri"/>
                <a:ea typeface="Calibri"/>
                <a:cs typeface="Calibri"/>
                <a:sym typeface="Calibri"/>
              </a:rPr>
              <a:t> = -V</a:t>
            </a:r>
            <a:r>
              <a:rPr lang="en-US" sz="2800" baseline="-25000">
                <a:solidFill>
                  <a:schemeClr val="dk1"/>
                </a:solidFill>
                <a:latin typeface="Calibri"/>
                <a:ea typeface="Calibri"/>
                <a:cs typeface="Calibri"/>
                <a:sym typeface="Calibri"/>
              </a:rPr>
              <a:t>ba    </a:t>
            </a:r>
            <a:r>
              <a:rPr lang="en-US" sz="2800">
                <a:solidFill>
                  <a:schemeClr val="dk1"/>
                </a:solidFill>
                <a:latin typeface="Calibri"/>
                <a:ea typeface="Calibri"/>
                <a:cs typeface="Calibri"/>
                <a:sym typeface="Calibri"/>
              </a:rPr>
              <a:t>…observer/ref frame independence </a:t>
            </a:r>
            <a:endParaRPr/>
          </a:p>
          <a:p>
            <a:pPr marL="0" marR="0" lvl="0" indent="0" algn="l" rtl="0">
              <a:lnSpc>
                <a:spcPct val="90000"/>
              </a:lnSpc>
              <a:spcBef>
                <a:spcPts val="0"/>
              </a:spcBef>
              <a:spcAft>
                <a:spcPts val="0"/>
              </a:spcAft>
              <a:buClr>
                <a:schemeClr val="dk1"/>
              </a:buClr>
              <a:buSzPct val="100000"/>
              <a:buFont typeface="Calibri"/>
              <a:buNone/>
            </a:pPr>
            <a:endParaRPr sz="28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2800">
                <a:solidFill>
                  <a:schemeClr val="dk1"/>
                </a:solidFill>
                <a:latin typeface="Calibri"/>
                <a:ea typeface="Calibri"/>
                <a:cs typeface="Calibri"/>
                <a:sym typeface="Calibri"/>
              </a:rPr>
              <a:t>Induction:   specific to general           </a:t>
            </a:r>
            <a:r>
              <a:rPr lang="en-US" sz="2800" b="1">
                <a:solidFill>
                  <a:schemeClr val="dk1"/>
                </a:solidFill>
                <a:latin typeface="Calibri"/>
                <a:ea typeface="Calibri"/>
                <a:cs typeface="Calibri"/>
                <a:sym typeface="Calibri"/>
              </a:rPr>
              <a:t>quantity</a:t>
            </a:r>
            <a:r>
              <a:rPr lang="en-US" sz="2800">
                <a:solidFill>
                  <a:schemeClr val="dk1"/>
                </a:solidFill>
                <a:latin typeface="Calibri"/>
                <a:ea typeface="Calibri"/>
                <a:cs typeface="Calibri"/>
                <a:sym typeface="Calibri"/>
              </a:rPr>
              <a:t> of motion</a:t>
            </a:r>
            <a:endParaRPr/>
          </a:p>
          <a:p>
            <a:pPr marL="0" marR="0" lvl="0" indent="0" algn="l" rtl="0">
              <a:lnSpc>
                <a:spcPct val="90000"/>
              </a:lnSpc>
              <a:spcBef>
                <a:spcPts val="0"/>
              </a:spcBef>
              <a:spcAft>
                <a:spcPts val="0"/>
              </a:spcAft>
              <a:buClr>
                <a:schemeClr val="dk1"/>
              </a:buClr>
              <a:buSzPct val="100000"/>
              <a:buFont typeface="Calibri"/>
              <a:buNone/>
            </a:pPr>
            <a:endParaRPr sz="2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4"/>
          <p:cNvSpPr txBox="1">
            <a:spLocks noGrp="1"/>
          </p:cNvSpPr>
          <p:nvPr>
            <p:ph type="title"/>
          </p:nvPr>
        </p:nvSpPr>
        <p:spPr>
          <a:xfrm>
            <a:off x="846221" y="277550"/>
            <a:ext cx="10515600" cy="6368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4900" b="1"/>
              <a:t>                           Dynamics Intro </a:t>
            </a:r>
            <a:br>
              <a:rPr lang="en-US" sz="2800"/>
            </a:br>
            <a:r>
              <a:rPr lang="en-US" sz="2800"/>
              <a:t> </a:t>
            </a:r>
            <a:endParaRPr sz="3200"/>
          </a:p>
        </p:txBody>
      </p:sp>
      <p:sp>
        <p:nvSpPr>
          <p:cNvPr id="558" name="Google Shape;558;p54"/>
          <p:cNvSpPr txBox="1">
            <a:spLocks noGrp="1"/>
          </p:cNvSpPr>
          <p:nvPr>
            <p:ph type="body" idx="1"/>
          </p:nvPr>
        </p:nvSpPr>
        <p:spPr>
          <a:xfrm>
            <a:off x="614043" y="745153"/>
            <a:ext cx="11373852" cy="611284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 </a:t>
            </a:r>
            <a:endParaRPr/>
          </a:p>
          <a:p>
            <a:pPr marL="0" lvl="0" indent="0" algn="l" rtl="0">
              <a:lnSpc>
                <a:spcPct val="90000"/>
              </a:lnSpc>
              <a:spcBef>
                <a:spcPts val="1000"/>
              </a:spcBef>
              <a:spcAft>
                <a:spcPts val="0"/>
              </a:spcAft>
              <a:buClr>
                <a:schemeClr val="dk1"/>
              </a:buClr>
              <a:buSzPts val="3200"/>
              <a:buNone/>
            </a:pPr>
            <a:r>
              <a:rPr lang="en-US" sz="3200">
                <a:latin typeface="Calibri"/>
                <a:ea typeface="Calibri"/>
                <a:cs typeface="Calibri"/>
                <a:sym typeface="Calibri"/>
              </a:rPr>
              <a:t>Motion </a:t>
            </a:r>
            <a:r>
              <a:rPr lang="en-US" sz="3200" b="1">
                <a:latin typeface="Calibri"/>
                <a:ea typeface="Calibri"/>
                <a:cs typeface="Calibri"/>
                <a:sym typeface="Calibri"/>
              </a:rPr>
              <a:t>prediction</a:t>
            </a:r>
            <a:r>
              <a:rPr lang="en-US" sz="3200">
                <a:latin typeface="Calibri"/>
                <a:ea typeface="Calibri"/>
                <a:cs typeface="Calibri"/>
                <a:sym typeface="Calibri"/>
              </a:rPr>
              <a:t>    variables + (m, F, I, Q,etc.)…..physics</a:t>
            </a:r>
            <a:endParaRPr/>
          </a:p>
          <a:p>
            <a:pPr marL="0" lvl="0" indent="0" algn="l" rtl="0">
              <a:lnSpc>
                <a:spcPct val="90000"/>
              </a:lnSpc>
              <a:spcBef>
                <a:spcPts val="1000"/>
              </a:spcBef>
              <a:spcAft>
                <a:spcPts val="0"/>
              </a:spcAft>
              <a:buClr>
                <a:schemeClr val="dk1"/>
              </a:buClr>
              <a:buSzPts val="3200"/>
              <a:buNone/>
            </a:pPr>
            <a:r>
              <a:rPr lang="en-US" sz="3200">
                <a:latin typeface="Calibri"/>
                <a:ea typeface="Calibri"/>
                <a:cs typeface="Calibri"/>
                <a:sym typeface="Calibri"/>
              </a:rPr>
              <a:t> </a:t>
            </a:r>
            <a:endParaRPr/>
          </a:p>
          <a:p>
            <a:pPr marL="0" lvl="0" indent="0" algn="l" rtl="0">
              <a:lnSpc>
                <a:spcPct val="90000"/>
              </a:lnSpc>
              <a:spcBef>
                <a:spcPts val="1000"/>
              </a:spcBef>
              <a:spcAft>
                <a:spcPts val="0"/>
              </a:spcAft>
              <a:buClr>
                <a:schemeClr val="dk1"/>
              </a:buClr>
              <a:buSzPts val="3200"/>
              <a:buNone/>
            </a:pPr>
            <a:r>
              <a:rPr lang="en-US" sz="3200" b="1" u="sng">
                <a:latin typeface="Calibri"/>
                <a:ea typeface="Calibri"/>
                <a:cs typeface="Calibri"/>
                <a:sym typeface="Calibri"/>
              </a:rPr>
              <a:t>Relative motion invalid</a:t>
            </a:r>
            <a:r>
              <a:rPr lang="en-US" sz="3200">
                <a:latin typeface="Calibri"/>
                <a:ea typeface="Calibri"/>
                <a:cs typeface="Calibri"/>
                <a:sym typeface="Calibri"/>
              </a:rPr>
              <a:t>   </a:t>
            </a:r>
            <a:endParaRPr/>
          </a:p>
          <a:p>
            <a:pPr marL="0" lvl="0" indent="0" algn="l" rtl="0">
              <a:lnSpc>
                <a:spcPct val="90000"/>
              </a:lnSpc>
              <a:spcBef>
                <a:spcPts val="1000"/>
              </a:spcBef>
              <a:spcAft>
                <a:spcPts val="0"/>
              </a:spcAft>
              <a:buClr>
                <a:schemeClr val="dk1"/>
              </a:buClr>
              <a:buSzPts val="3200"/>
              <a:buNone/>
            </a:pPr>
            <a:r>
              <a:rPr lang="en-US" sz="3200">
                <a:latin typeface="Calibri"/>
                <a:ea typeface="Calibri"/>
                <a:cs typeface="Calibri"/>
                <a:sym typeface="Calibri"/>
              </a:rPr>
              <a:t>Observer/ref frame dependence   = Lab/Earth frame</a:t>
            </a:r>
            <a:endParaRPr/>
          </a:p>
          <a:p>
            <a:pPr marL="0" lvl="0" indent="0" algn="l" rtl="0">
              <a:lnSpc>
                <a:spcPct val="90000"/>
              </a:lnSpc>
              <a:spcBef>
                <a:spcPts val="1000"/>
              </a:spcBef>
              <a:spcAft>
                <a:spcPts val="0"/>
              </a:spcAft>
              <a:buClr>
                <a:schemeClr val="dk1"/>
              </a:buClr>
              <a:buSzPts val="3200"/>
              <a:buNone/>
            </a:pPr>
            <a:endParaRPr sz="3200">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r>
              <a:rPr lang="en-US" sz="3200">
                <a:latin typeface="Calibri"/>
                <a:ea typeface="Calibri"/>
                <a:cs typeface="Calibri"/>
                <a:sym typeface="Calibri"/>
              </a:rPr>
              <a:t>Proof of Absolute Lab Frame:  Bucket/Hiker     Faraday</a:t>
            </a:r>
            <a:endParaRPr/>
          </a:p>
          <a:p>
            <a:pPr marL="0" lvl="0" indent="0" algn="l" rtl="0">
              <a:lnSpc>
                <a:spcPct val="90000"/>
              </a:lnSpc>
              <a:spcBef>
                <a:spcPts val="1000"/>
              </a:spcBef>
              <a:spcAft>
                <a:spcPts val="0"/>
              </a:spcAft>
              <a:buClr>
                <a:schemeClr val="dk1"/>
              </a:buClr>
              <a:buSzPts val="3200"/>
              <a:buNone/>
            </a:pPr>
            <a:endParaRPr sz="3200">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r>
              <a:rPr lang="en-US" sz="3200">
                <a:latin typeface="Calibri"/>
                <a:ea typeface="Calibri"/>
                <a:cs typeface="Calibri"/>
                <a:sym typeface="Calibri"/>
              </a:rPr>
              <a:t>Deduction:   general to specific       </a:t>
            </a:r>
            <a:r>
              <a:rPr lang="en-US" sz="3200" b="1">
                <a:latin typeface="Calibri"/>
                <a:ea typeface="Calibri"/>
                <a:cs typeface="Calibri"/>
                <a:sym typeface="Calibri"/>
              </a:rPr>
              <a:t>quality</a:t>
            </a:r>
            <a:r>
              <a:rPr lang="en-US" sz="3200">
                <a:latin typeface="Calibri"/>
                <a:ea typeface="Calibri"/>
                <a:cs typeface="Calibri"/>
                <a:sym typeface="Calibri"/>
              </a:rPr>
              <a:t> of motion</a:t>
            </a:r>
            <a:endParaRPr/>
          </a:p>
          <a:p>
            <a:pPr marL="0" lvl="0" indent="0" algn="l" rtl="0">
              <a:lnSpc>
                <a:spcPct val="90000"/>
              </a:lnSpc>
              <a:spcBef>
                <a:spcPts val="1000"/>
              </a:spcBef>
              <a:spcAft>
                <a:spcPts val="0"/>
              </a:spcAft>
              <a:buClr>
                <a:schemeClr val="dk1"/>
              </a:buClr>
              <a:buSzPts val="3200"/>
              <a:buNone/>
            </a:pPr>
            <a:r>
              <a:rPr lang="en-US" sz="3200">
                <a:latin typeface="Calibri"/>
                <a:ea typeface="Calibri"/>
                <a:cs typeface="Calibri"/>
                <a:sym typeface="Calibri"/>
              </a:rPr>
              <a:t>Dynamics asserts geo-statism, removing relativity, special and general, from rational consideration as a predictive theory.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55"/>
          <p:cNvSpPr txBox="1">
            <a:spLocks noGrp="1"/>
          </p:cNvSpPr>
          <p:nvPr>
            <p:ph type="title"/>
          </p:nvPr>
        </p:nvSpPr>
        <p:spPr>
          <a:xfrm>
            <a:off x="838200" y="0"/>
            <a:ext cx="10515600" cy="71984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400" b="1"/>
              <a:t> Dynamics Theory </a:t>
            </a:r>
            <a:endParaRPr/>
          </a:p>
        </p:txBody>
      </p:sp>
      <p:sp>
        <p:nvSpPr>
          <p:cNvPr id="564" name="Google Shape;564;p55"/>
          <p:cNvSpPr txBox="1">
            <a:spLocks noGrp="1"/>
          </p:cNvSpPr>
          <p:nvPr>
            <p:ph type="body" idx="1"/>
          </p:nvPr>
        </p:nvSpPr>
        <p:spPr>
          <a:xfrm>
            <a:off x="838200" y="1569482"/>
            <a:ext cx="10515600" cy="52885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   </a:t>
            </a:r>
            <a:endParaRPr/>
          </a:p>
        </p:txBody>
      </p:sp>
      <p:pic>
        <p:nvPicPr>
          <p:cNvPr id="565" name="Google Shape;565;p55" descr="Diagram&#10;&#10;Description automatically generated"/>
          <p:cNvPicPr preferRelativeResize="0"/>
          <p:nvPr/>
        </p:nvPicPr>
        <p:blipFill rotWithShape="1">
          <a:blip r:embed="rId3">
            <a:alphaModFix/>
          </a:blip>
          <a:srcRect/>
          <a:stretch/>
        </p:blipFill>
        <p:spPr>
          <a:xfrm>
            <a:off x="2500389" y="881119"/>
            <a:ext cx="6570468" cy="1862926"/>
          </a:xfrm>
          <a:prstGeom prst="rect">
            <a:avLst/>
          </a:prstGeom>
          <a:noFill/>
          <a:ln>
            <a:noFill/>
          </a:ln>
        </p:spPr>
      </p:pic>
      <p:pic>
        <p:nvPicPr>
          <p:cNvPr id="566" name="Google Shape;566;p55" descr="A picture containing text&#10;&#10;Description automatically generated"/>
          <p:cNvPicPr preferRelativeResize="0"/>
          <p:nvPr/>
        </p:nvPicPr>
        <p:blipFill rotWithShape="1">
          <a:blip r:embed="rId4">
            <a:alphaModFix/>
          </a:blip>
          <a:srcRect/>
          <a:stretch/>
        </p:blipFill>
        <p:spPr>
          <a:xfrm>
            <a:off x="2642163" y="2440496"/>
            <a:ext cx="6819889" cy="2440959"/>
          </a:xfrm>
          <a:prstGeom prst="rect">
            <a:avLst/>
          </a:prstGeom>
          <a:noFill/>
          <a:ln>
            <a:noFill/>
          </a:ln>
        </p:spPr>
      </p:pic>
      <p:sp>
        <p:nvSpPr>
          <p:cNvPr id="567" name="Google Shape;567;p55"/>
          <p:cNvSpPr txBox="1"/>
          <p:nvPr/>
        </p:nvSpPr>
        <p:spPr>
          <a:xfrm>
            <a:off x="3389947" y="4508635"/>
            <a:ext cx="7758699"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chemeClr val="dk1"/>
                </a:solidFill>
                <a:latin typeface="Calibri"/>
                <a:ea typeface="Calibri"/>
                <a:cs typeface="Calibri"/>
                <a:sym typeface="Calibri"/>
              </a:rPr>
              <a:t>q</a:t>
            </a:r>
            <a:r>
              <a:rPr lang="en-US" sz="3200" i="1" baseline="-25000">
                <a:solidFill>
                  <a:schemeClr val="dk1"/>
                </a:solidFill>
                <a:latin typeface="Calibri"/>
                <a:ea typeface="Calibri"/>
                <a:cs typeface="Calibri"/>
                <a:sym typeface="Calibri"/>
              </a:rPr>
              <a:t>k </a:t>
            </a:r>
            <a:r>
              <a:rPr lang="en-US" sz="3200" i="1">
                <a:solidFill>
                  <a:schemeClr val="dk1"/>
                </a:solidFill>
                <a:latin typeface="Calibri"/>
                <a:ea typeface="Calibri"/>
                <a:cs typeface="Calibri"/>
                <a:sym typeface="Calibri"/>
              </a:rPr>
              <a:t> = generalized coordinates</a:t>
            </a:r>
            <a:endParaRPr/>
          </a:p>
          <a:p>
            <a:pPr marL="0" marR="0" lvl="0" indent="0" algn="l" rtl="0">
              <a:spcBef>
                <a:spcPts val="0"/>
              </a:spcBef>
              <a:spcAft>
                <a:spcPts val="0"/>
              </a:spcAft>
              <a:buNone/>
            </a:pPr>
            <a:endParaRPr sz="3200" i="1">
              <a:solidFill>
                <a:schemeClr val="dk1"/>
              </a:solidFill>
              <a:latin typeface="Calibri"/>
              <a:ea typeface="Calibri"/>
              <a:cs typeface="Calibri"/>
              <a:sym typeface="Calibri"/>
            </a:endParaRPr>
          </a:p>
          <a:p>
            <a:pPr marL="0" marR="0" lvl="0" indent="0" algn="l" rtl="0">
              <a:spcBef>
                <a:spcPts val="0"/>
              </a:spcBef>
              <a:spcAft>
                <a:spcPts val="0"/>
              </a:spcAft>
              <a:buNone/>
            </a:pPr>
            <a:r>
              <a:rPr lang="en-US" sz="3200" b="1" i="1">
                <a:solidFill>
                  <a:schemeClr val="dk1"/>
                </a:solidFill>
                <a:latin typeface="Calibri"/>
                <a:ea typeface="Calibri"/>
                <a:cs typeface="Calibri"/>
                <a:sym typeface="Calibri"/>
              </a:rPr>
              <a:t> Kinematics: actual motion measurement </a:t>
            </a:r>
            <a:endParaRPr/>
          </a:p>
          <a:p>
            <a:pPr marL="0" marR="0" lvl="0" indent="0" algn="l" rtl="0">
              <a:spcBef>
                <a:spcPts val="0"/>
              </a:spcBef>
              <a:spcAft>
                <a:spcPts val="0"/>
              </a:spcAft>
              <a:buNone/>
            </a:pPr>
            <a:r>
              <a:rPr lang="en-US" sz="3200" b="1" i="1">
                <a:solidFill>
                  <a:schemeClr val="dk1"/>
                </a:solidFill>
                <a:latin typeface="Calibri"/>
                <a:ea typeface="Calibri"/>
                <a:cs typeface="Calibri"/>
                <a:sym typeface="Calibri"/>
              </a:rPr>
              <a:t>  Dynamics : future motion prediction </a:t>
            </a:r>
            <a:endParaRPr/>
          </a:p>
        </p:txBody>
      </p:sp>
      <p:pic>
        <p:nvPicPr>
          <p:cNvPr id="568" name="Google Shape;568;p55"/>
          <p:cNvPicPr preferRelativeResize="0"/>
          <p:nvPr/>
        </p:nvPicPr>
        <p:blipFill rotWithShape="1">
          <a:blip r:embed="rId5">
            <a:alphaModFix/>
          </a:blip>
          <a:srcRect/>
          <a:stretch/>
        </p:blipFill>
        <p:spPr>
          <a:xfrm>
            <a:off x="590074" y="3593680"/>
            <a:ext cx="3048000" cy="304825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6"/>
          <p:cNvSpPr txBox="1">
            <a:spLocks noGrp="1"/>
          </p:cNvSpPr>
          <p:nvPr>
            <p:ph type="title"/>
          </p:nvPr>
        </p:nvSpPr>
        <p:spPr>
          <a:xfrm>
            <a:off x="838200" y="365125"/>
            <a:ext cx="10515600" cy="57979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Kine vs Dyn</a:t>
            </a:r>
            <a:br>
              <a:rPr lang="en-US"/>
            </a:br>
            <a:br>
              <a:rPr lang="en-US"/>
            </a:br>
            <a:br>
              <a:rPr lang="en-US"/>
            </a:br>
            <a:br>
              <a:rPr lang="en-US"/>
            </a:br>
            <a:br>
              <a:rPr lang="en-US"/>
            </a:br>
            <a:br>
              <a:rPr lang="en-US"/>
            </a:br>
            <a:br>
              <a:rPr lang="en-US"/>
            </a:br>
            <a:br>
              <a:rPr lang="en-US"/>
            </a:br>
            <a:endParaRPr/>
          </a:p>
        </p:txBody>
      </p:sp>
      <p:pic>
        <p:nvPicPr>
          <p:cNvPr id="574" name="Google Shape;574;p56" descr="A person with an object&#10;&#10;Description automatically generated"/>
          <p:cNvPicPr preferRelativeResize="0"/>
          <p:nvPr/>
        </p:nvPicPr>
        <p:blipFill rotWithShape="1">
          <a:blip r:embed="rId3">
            <a:alphaModFix/>
          </a:blip>
          <a:srcRect/>
          <a:stretch/>
        </p:blipFill>
        <p:spPr>
          <a:xfrm>
            <a:off x="3917950" y="0"/>
            <a:ext cx="7950200" cy="4274961"/>
          </a:xfrm>
          <a:prstGeom prst="rect">
            <a:avLst/>
          </a:prstGeom>
          <a:noFill/>
          <a:ln>
            <a:noFill/>
          </a:ln>
        </p:spPr>
      </p:pic>
      <p:pic>
        <p:nvPicPr>
          <p:cNvPr id="575" name="Google Shape;575;p56" descr="A black background with yellow text&#10;&#10;Description automatically generated"/>
          <p:cNvPicPr preferRelativeResize="0"/>
          <p:nvPr/>
        </p:nvPicPr>
        <p:blipFill rotWithShape="1">
          <a:blip r:embed="rId4">
            <a:alphaModFix/>
          </a:blip>
          <a:srcRect/>
          <a:stretch/>
        </p:blipFill>
        <p:spPr>
          <a:xfrm>
            <a:off x="1464673" y="4257312"/>
            <a:ext cx="8449854" cy="260068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7"/>
          <p:cNvSpPr txBox="1">
            <a:spLocks noGrp="1"/>
          </p:cNvSpPr>
          <p:nvPr>
            <p:ph type="title"/>
          </p:nvPr>
        </p:nvSpPr>
        <p:spPr>
          <a:xfrm>
            <a:off x="838199" y="240727"/>
            <a:ext cx="10515600" cy="703799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                                 </a:t>
            </a:r>
            <a:r>
              <a:rPr lang="en-US" b="1"/>
              <a:t>Covariance</a:t>
            </a:r>
            <a:br>
              <a:rPr lang="en-US"/>
            </a:br>
            <a:r>
              <a:rPr lang="en-US" sz="2700"/>
              <a:t> </a:t>
            </a:r>
            <a:r>
              <a:rPr lang="en-US" sz="3200" u="sng"/>
              <a:t>reference frames </a:t>
            </a:r>
            <a:r>
              <a:rPr lang="en-US" sz="3200"/>
              <a:t>effect on physical laws </a:t>
            </a:r>
            <a:br>
              <a:rPr lang="en-US" sz="3200"/>
            </a:br>
            <a:r>
              <a:rPr lang="en-US" sz="3200"/>
              <a:t>eqn(r,t,v,a)  =? eqn(r’,t’,v’,a’)   </a:t>
            </a:r>
            <a:br>
              <a:rPr lang="en-US" sz="3200"/>
            </a:br>
            <a:r>
              <a:rPr lang="en-US" sz="3200"/>
              <a:t> coordinate system change(cartesian to polar) =&gt; weak covariance</a:t>
            </a:r>
            <a:br>
              <a:rPr lang="en-US" sz="3200"/>
            </a:br>
            <a:r>
              <a:rPr lang="en-US" sz="3200"/>
              <a:t> reference frame         “        (earth to satellite ) =&gt; strong     “</a:t>
            </a:r>
            <a:br>
              <a:rPr lang="en-US" sz="3200"/>
            </a:br>
            <a:r>
              <a:rPr lang="en-US" sz="3200"/>
              <a:t>eg:    F= ma  =&gt;?  F’= ma’     same form =&gt; covariance</a:t>
            </a:r>
            <a:br>
              <a:rPr lang="en-US" sz="3200"/>
            </a:br>
            <a:r>
              <a:rPr lang="en-US" sz="3200"/>
              <a:t>Lorentzian: </a:t>
            </a:r>
            <a:r>
              <a:rPr lang="en-US"/>
              <a:t>      </a:t>
            </a:r>
            <a:r>
              <a:rPr lang="en-US" sz="3100"/>
              <a:t>Galilean:  x’ = x –vt;  t’ = t       </a:t>
            </a:r>
            <a:br>
              <a:rPr lang="en-US" sz="3100"/>
            </a:br>
            <a:br>
              <a:rPr lang="en-US" sz="3100"/>
            </a:br>
            <a:br>
              <a:rPr lang="en-US" sz="3100"/>
            </a:br>
            <a:r>
              <a:rPr lang="en-US"/>
              <a:t>                     </a:t>
            </a:r>
            <a:br>
              <a:rPr lang="en-US"/>
            </a:br>
            <a:br>
              <a:rPr lang="en-US"/>
            </a:br>
            <a:r>
              <a:rPr lang="en-US"/>
              <a:t>                      </a:t>
            </a:r>
            <a:r>
              <a:rPr lang="en-US" sz="3600"/>
              <a:t>=&gt; forces v</a:t>
            </a:r>
            <a:r>
              <a:rPr lang="en-US" sz="3600" baseline="30000"/>
              <a:t>2</a:t>
            </a:r>
            <a:r>
              <a:rPr lang="en-US" sz="3600"/>
              <a:t>/c</a:t>
            </a:r>
            <a:r>
              <a:rPr lang="en-US" sz="3600" baseline="30000"/>
              <a:t>2</a:t>
            </a:r>
            <a:r>
              <a:rPr lang="en-US" sz="3600"/>
              <a:t> into measurements!</a:t>
            </a:r>
            <a:br>
              <a:rPr lang="en-US" sz="3600"/>
            </a:br>
            <a:br>
              <a:rPr lang="en-US" sz="3600"/>
            </a:br>
            <a:br>
              <a:rPr lang="en-US"/>
            </a:br>
            <a:br>
              <a:rPr lang="en-US"/>
            </a:br>
            <a:endParaRPr/>
          </a:p>
        </p:txBody>
      </p:sp>
      <p:graphicFrame>
        <p:nvGraphicFramePr>
          <p:cNvPr id="582" name="Google Shape;582;p57"/>
          <p:cNvGraphicFramePr/>
          <p:nvPr/>
        </p:nvGraphicFramePr>
        <p:xfrm>
          <a:off x="3293483" y="3429000"/>
          <a:ext cx="8694625" cy="3130100"/>
        </p:xfrm>
        <a:graphic>
          <a:graphicData uri="http://schemas.openxmlformats.org/drawingml/2006/table">
            <a:tbl>
              <a:tblPr firstRow="1" bandRow="1">
                <a:noFill/>
                <a:tableStyleId>{8CB42566-96B8-43C9-902F-E39FE338D6C2}</a:tableStyleId>
              </a:tblPr>
              <a:tblGrid>
                <a:gridCol w="2729200">
                  <a:extLst>
                    <a:ext uri="{9D8B030D-6E8A-4147-A177-3AD203B41FA5}">
                      <a16:colId xmlns:a16="http://schemas.microsoft.com/office/drawing/2014/main" val="20000"/>
                    </a:ext>
                  </a:extLst>
                </a:gridCol>
                <a:gridCol w="1772600">
                  <a:extLst>
                    <a:ext uri="{9D8B030D-6E8A-4147-A177-3AD203B41FA5}">
                      <a16:colId xmlns:a16="http://schemas.microsoft.com/office/drawing/2014/main" val="20001"/>
                    </a:ext>
                  </a:extLst>
                </a:gridCol>
                <a:gridCol w="2250900">
                  <a:extLst>
                    <a:ext uri="{9D8B030D-6E8A-4147-A177-3AD203B41FA5}">
                      <a16:colId xmlns:a16="http://schemas.microsoft.com/office/drawing/2014/main" val="20002"/>
                    </a:ext>
                  </a:extLst>
                </a:gridCol>
                <a:gridCol w="1941925">
                  <a:extLst>
                    <a:ext uri="{9D8B030D-6E8A-4147-A177-3AD203B41FA5}">
                      <a16:colId xmlns:a16="http://schemas.microsoft.com/office/drawing/2014/main" val="20003"/>
                    </a:ext>
                  </a:extLst>
                </a:gridCol>
              </a:tblGrid>
              <a:tr h="11436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2400"/>
                        <a:t>No Aether </a:t>
                      </a:r>
                      <a:endParaRPr/>
                    </a:p>
                  </a:txBody>
                  <a:tcPr marL="91450" marR="91450" marT="45725" marB="45725"/>
                </a:tc>
                <a:tc>
                  <a:txBody>
                    <a:bodyPr/>
                    <a:lstStyle/>
                    <a:p>
                      <a:pPr marL="0" marR="0" lvl="0" indent="0" algn="l" rtl="0">
                        <a:spcBef>
                          <a:spcPts val="0"/>
                        </a:spcBef>
                        <a:spcAft>
                          <a:spcPts val="0"/>
                        </a:spcAft>
                        <a:buNone/>
                      </a:pPr>
                      <a:r>
                        <a:rPr lang="en-US" sz="2400"/>
                        <a:t>Aether</a:t>
                      </a:r>
                      <a:endParaRPr sz="2400"/>
                    </a:p>
                  </a:txBody>
                  <a:tcPr marL="91450" marR="91450" marT="45725" marB="45725"/>
                </a:tc>
                <a:tc>
                  <a:txBody>
                    <a:bodyPr/>
                    <a:lstStyle/>
                    <a:p>
                      <a:pPr marL="0" marR="0" lvl="0" indent="0" algn="l" rtl="0">
                        <a:spcBef>
                          <a:spcPts val="0"/>
                        </a:spcBef>
                        <a:spcAft>
                          <a:spcPts val="0"/>
                        </a:spcAft>
                        <a:buNone/>
                      </a:pPr>
                      <a:r>
                        <a:rPr lang="en-US" sz="2400"/>
                        <a:t>Mainstream</a:t>
                      </a:r>
                      <a:endParaRPr/>
                    </a:p>
                    <a:p>
                      <a:pPr marL="0" marR="0" lvl="0" indent="0" algn="l" rtl="0">
                        <a:spcBef>
                          <a:spcPts val="0"/>
                        </a:spcBef>
                        <a:spcAft>
                          <a:spcPts val="0"/>
                        </a:spcAft>
                        <a:buNone/>
                      </a:pPr>
                      <a:r>
                        <a:rPr lang="en-US" sz="2400"/>
                        <a:t>Einstein</a:t>
                      </a:r>
                      <a:endParaRPr/>
                    </a:p>
                  </a:txBody>
                  <a:tcPr marL="91450" marR="91450" marT="45725" marB="45725"/>
                </a:tc>
                <a:extLst>
                  <a:ext uri="{0D108BD9-81ED-4DB2-BD59-A6C34878D82A}">
                    <a16:rowId xmlns:a16="http://schemas.microsoft.com/office/drawing/2014/main" val="10000"/>
                  </a:ext>
                </a:extLst>
              </a:tr>
              <a:tr h="1029050">
                <a:tc>
                  <a:txBody>
                    <a:bodyPr/>
                    <a:lstStyle/>
                    <a:p>
                      <a:pPr marL="0" marR="0" lvl="0" indent="0" algn="l" rtl="0">
                        <a:spcBef>
                          <a:spcPts val="0"/>
                        </a:spcBef>
                        <a:spcAft>
                          <a:spcPts val="0"/>
                        </a:spcAft>
                        <a:buNone/>
                      </a:pPr>
                      <a:r>
                        <a:rPr lang="en-US" sz="2400"/>
                        <a:t>Newton </a:t>
                      </a:r>
                      <a:endParaRPr/>
                    </a:p>
                    <a:p>
                      <a:pPr marL="0" marR="0" lvl="0" indent="0" algn="l" rtl="0">
                        <a:spcBef>
                          <a:spcPts val="0"/>
                        </a:spcBef>
                        <a:spcAft>
                          <a:spcPts val="0"/>
                        </a:spcAft>
                        <a:buNone/>
                      </a:pPr>
                      <a:r>
                        <a:rPr lang="en-US" sz="2400"/>
                        <a:t>Mechanics</a:t>
                      </a:r>
                      <a:endParaRPr/>
                    </a:p>
                  </a:txBody>
                  <a:tcPr marL="91450" marR="91450" marT="45725" marB="45725"/>
                </a:tc>
                <a:tc>
                  <a:txBody>
                    <a:bodyPr/>
                    <a:lstStyle/>
                    <a:p>
                      <a:pPr marL="0" marR="0" lvl="0" indent="0" algn="l" rtl="0">
                        <a:spcBef>
                          <a:spcPts val="0"/>
                        </a:spcBef>
                        <a:spcAft>
                          <a:spcPts val="0"/>
                        </a:spcAft>
                        <a:buNone/>
                      </a:pPr>
                      <a:r>
                        <a:rPr lang="en-US" sz="2400"/>
                        <a:t>Galileo</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alibri"/>
                        <a:buNone/>
                      </a:pPr>
                      <a:r>
                        <a:rPr lang="en-US" sz="2400"/>
                        <a:t>Galileo</a:t>
                      </a:r>
                      <a:endParaRPr/>
                    </a:p>
                    <a:p>
                      <a:pPr marL="0" marR="0" lvl="0" indent="0" algn="l" rtl="0">
                        <a:spcBef>
                          <a:spcPts val="0"/>
                        </a:spcBef>
                        <a:spcAft>
                          <a:spcPts val="0"/>
                        </a:spcAft>
                        <a:buNone/>
                      </a:pPr>
                      <a:endParaRPr sz="2400"/>
                    </a:p>
                  </a:txBody>
                  <a:tcPr marL="91450" marR="91450" marT="45725" marB="45725"/>
                </a:tc>
                <a:tc>
                  <a:txBody>
                    <a:bodyPr/>
                    <a:lstStyle/>
                    <a:p>
                      <a:pPr marL="0" marR="0" lvl="0" indent="0" algn="l" rtl="0">
                        <a:lnSpc>
                          <a:spcPct val="100000"/>
                        </a:lnSpc>
                        <a:spcBef>
                          <a:spcPts val="0"/>
                        </a:spcBef>
                        <a:spcAft>
                          <a:spcPts val="0"/>
                        </a:spcAft>
                        <a:buClr>
                          <a:srgbClr val="FF0000"/>
                        </a:buClr>
                        <a:buSzPts val="2400"/>
                        <a:buFont typeface="Calibri"/>
                        <a:buNone/>
                      </a:pPr>
                      <a:r>
                        <a:rPr lang="en-US" sz="2400">
                          <a:solidFill>
                            <a:srgbClr val="FF0000"/>
                          </a:solidFill>
                        </a:rPr>
                        <a:t>Lorentz</a:t>
                      </a:r>
                      <a:endParaRPr/>
                    </a:p>
                    <a:p>
                      <a:pPr marL="0" marR="0" lvl="0" indent="0" algn="l" rtl="0">
                        <a:spcBef>
                          <a:spcPts val="0"/>
                        </a:spcBef>
                        <a:spcAft>
                          <a:spcPts val="0"/>
                        </a:spcAft>
                        <a:buNone/>
                      </a:pPr>
                      <a:endParaRPr sz="2400">
                        <a:solidFill>
                          <a:srgbClr val="FF0000"/>
                        </a:solidFill>
                      </a:endParaRPr>
                    </a:p>
                  </a:txBody>
                  <a:tcPr marL="91450" marR="91450" marT="45725" marB="45725"/>
                </a:tc>
                <a:extLst>
                  <a:ext uri="{0D108BD9-81ED-4DB2-BD59-A6C34878D82A}">
                    <a16:rowId xmlns:a16="http://schemas.microsoft.com/office/drawing/2014/main" val="10001"/>
                  </a:ext>
                </a:extLst>
              </a:tr>
              <a:tr h="957400">
                <a:tc>
                  <a:txBody>
                    <a:bodyPr/>
                    <a:lstStyle/>
                    <a:p>
                      <a:pPr marL="0" marR="0" lvl="0" indent="0" algn="l" rtl="0">
                        <a:spcBef>
                          <a:spcPts val="0"/>
                        </a:spcBef>
                        <a:spcAft>
                          <a:spcPts val="0"/>
                        </a:spcAft>
                        <a:buNone/>
                      </a:pPr>
                      <a:r>
                        <a:rPr lang="en-US" sz="2400"/>
                        <a:t>Maxwell</a:t>
                      </a:r>
                      <a:endParaRPr/>
                    </a:p>
                    <a:p>
                      <a:pPr marL="0" marR="0" lvl="0" indent="0" algn="l" rtl="0">
                        <a:spcBef>
                          <a:spcPts val="0"/>
                        </a:spcBef>
                        <a:spcAft>
                          <a:spcPts val="0"/>
                        </a:spcAft>
                        <a:buNone/>
                      </a:pPr>
                      <a:r>
                        <a:rPr lang="en-US" sz="2400"/>
                        <a:t>Electromagnetism</a:t>
                      </a:r>
                      <a:endParaRPr/>
                    </a:p>
                  </a:txBody>
                  <a:tcPr marL="91450" marR="91450" marT="45725" marB="45725"/>
                </a:tc>
                <a:tc>
                  <a:txBody>
                    <a:bodyPr/>
                    <a:lstStyle/>
                    <a:p>
                      <a:pPr marL="0" marR="0" lvl="0" indent="0" algn="l" rtl="0">
                        <a:spcBef>
                          <a:spcPts val="0"/>
                        </a:spcBef>
                        <a:spcAft>
                          <a:spcPts val="0"/>
                        </a:spcAft>
                        <a:buNone/>
                      </a:pPr>
                      <a:r>
                        <a:rPr lang="en-US" sz="2400"/>
                        <a:t>Lorentz</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alibri"/>
                        <a:buNone/>
                      </a:pPr>
                      <a:r>
                        <a:rPr lang="en-US" sz="2400"/>
                        <a:t>Galileo</a:t>
                      </a:r>
                      <a:endParaRPr/>
                    </a:p>
                    <a:p>
                      <a:pPr marL="0" marR="0" lvl="0" indent="0" algn="l" rtl="0">
                        <a:spcBef>
                          <a:spcPts val="0"/>
                        </a:spcBef>
                        <a:spcAft>
                          <a:spcPts val="0"/>
                        </a:spcAft>
                        <a:buNone/>
                      </a:pPr>
                      <a:endParaRPr sz="2400"/>
                    </a:p>
                  </a:txBody>
                  <a:tcPr marL="91450" marR="91450" marT="45725" marB="45725"/>
                </a:tc>
                <a:tc>
                  <a:txBody>
                    <a:bodyPr/>
                    <a:lstStyle/>
                    <a:p>
                      <a:pPr marL="0" marR="0" lvl="0" indent="0" algn="l" rtl="0">
                        <a:lnSpc>
                          <a:spcPct val="100000"/>
                        </a:lnSpc>
                        <a:spcBef>
                          <a:spcPts val="0"/>
                        </a:spcBef>
                        <a:spcAft>
                          <a:spcPts val="0"/>
                        </a:spcAft>
                        <a:buClr>
                          <a:srgbClr val="FF0000"/>
                        </a:buClr>
                        <a:buSzPts val="2400"/>
                        <a:buFont typeface="Calibri"/>
                        <a:buNone/>
                      </a:pPr>
                      <a:r>
                        <a:rPr lang="en-US" sz="2400">
                          <a:solidFill>
                            <a:srgbClr val="FF0000"/>
                          </a:solidFill>
                        </a:rPr>
                        <a:t>Lorentz</a:t>
                      </a:r>
                      <a:endParaRPr/>
                    </a:p>
                    <a:p>
                      <a:pPr marL="0" marR="0" lvl="0" indent="0" algn="l" rtl="0">
                        <a:spcBef>
                          <a:spcPts val="0"/>
                        </a:spcBef>
                        <a:spcAft>
                          <a:spcPts val="0"/>
                        </a:spcAft>
                        <a:buNone/>
                      </a:pPr>
                      <a:endParaRPr sz="2400">
                        <a:solidFill>
                          <a:srgbClr val="FF0000"/>
                        </a:solidFill>
                      </a:endParaRPr>
                    </a:p>
                  </a:txBody>
                  <a:tcPr marL="91450" marR="91450" marT="45725" marB="45725"/>
                </a:tc>
                <a:extLst>
                  <a:ext uri="{0D108BD9-81ED-4DB2-BD59-A6C34878D82A}">
                    <a16:rowId xmlns:a16="http://schemas.microsoft.com/office/drawing/2014/main" val="10002"/>
                  </a:ext>
                </a:extLst>
              </a:tr>
            </a:tbl>
          </a:graphicData>
        </a:graphic>
      </p:graphicFrame>
      <p:pic>
        <p:nvPicPr>
          <p:cNvPr id="583" name="Google Shape;583;p57"/>
          <p:cNvPicPr preferRelativeResize="0"/>
          <p:nvPr/>
        </p:nvPicPr>
        <p:blipFill rotWithShape="1">
          <a:blip r:embed="rId3">
            <a:alphaModFix/>
          </a:blip>
          <a:srcRect/>
          <a:stretch/>
        </p:blipFill>
        <p:spPr>
          <a:xfrm>
            <a:off x="838199" y="3043386"/>
            <a:ext cx="2321169" cy="407707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8"/>
          <p:cNvSpPr txBox="1">
            <a:spLocks noGrp="1"/>
          </p:cNvSpPr>
          <p:nvPr>
            <p:ph type="title"/>
          </p:nvPr>
        </p:nvSpPr>
        <p:spPr>
          <a:xfrm>
            <a:off x="0" y="182562"/>
            <a:ext cx="11353800" cy="64928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         Faraday Induction…the Generator  </a:t>
            </a:r>
            <a:r>
              <a:rPr lang="en-US" sz="2800" b="1"/>
              <a:t>1831</a:t>
            </a:r>
            <a:br>
              <a:rPr lang="en-US" b="1"/>
            </a:br>
            <a:r>
              <a:rPr lang="en-US" b="1"/>
              <a:t>                           </a:t>
            </a:r>
            <a:r>
              <a:rPr lang="en-US" sz="3200" b="1" u="sng">
                <a:solidFill>
                  <a:schemeClr val="hlink"/>
                </a:solidFill>
                <a:hlinkClick r:id="rId3"/>
              </a:rPr>
              <a:t>Faraday Exp</a:t>
            </a:r>
            <a:r>
              <a:rPr lang="en-US" sz="3200" b="1" u="sng"/>
              <a:t>   </a:t>
            </a:r>
            <a:r>
              <a:rPr lang="en-US" sz="3100"/>
              <a:t>speed 1; end at 2:25</a:t>
            </a:r>
            <a:br>
              <a:rPr lang="en-US" b="1"/>
            </a:br>
            <a:r>
              <a:rPr lang="en-US" sz="2800" b="1"/>
              <a:t> meter stationary only                </a:t>
            </a:r>
            <a:r>
              <a:rPr lang="en-US" sz="2800"/>
              <a:t>EMF = qVc,m Ʇ B               line 3 &amp; 6   </a:t>
            </a:r>
            <a:r>
              <a:rPr lang="en-US" sz="2800">
                <a:solidFill>
                  <a:srgbClr val="FF0000"/>
                </a:solidFill>
              </a:rPr>
              <a:t>XXX</a:t>
            </a:r>
            <a:br>
              <a:rPr lang="en-US" sz="3600" b="1"/>
            </a:br>
            <a:br>
              <a:rPr lang="en-US" b="1"/>
            </a:br>
            <a:br>
              <a:rPr lang="en-US" b="1"/>
            </a:br>
            <a:br>
              <a:rPr lang="en-US" b="1"/>
            </a:br>
            <a:br>
              <a:rPr lang="en-US" b="1"/>
            </a:br>
            <a:br>
              <a:rPr lang="en-US" b="1"/>
            </a:br>
            <a:br>
              <a:rPr lang="en-US"/>
            </a:br>
            <a:r>
              <a:rPr lang="en-US" sz="3600" b="1"/>
              <a:t>                                  </a:t>
            </a:r>
            <a:endParaRPr/>
          </a:p>
        </p:txBody>
      </p:sp>
      <p:pic>
        <p:nvPicPr>
          <p:cNvPr id="589" name="Google Shape;589;p58" descr="A screenshot of a computer&#10;&#10;Description automatically generated"/>
          <p:cNvPicPr preferRelativeResize="0"/>
          <p:nvPr/>
        </p:nvPicPr>
        <p:blipFill rotWithShape="1">
          <a:blip r:embed="rId4">
            <a:alphaModFix/>
          </a:blip>
          <a:srcRect/>
          <a:stretch/>
        </p:blipFill>
        <p:spPr>
          <a:xfrm>
            <a:off x="0" y="2354044"/>
            <a:ext cx="12016785" cy="499451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9"/>
          <p:cNvSpPr txBox="1">
            <a:spLocks noGrp="1"/>
          </p:cNvSpPr>
          <p:nvPr>
            <p:ph type="title"/>
          </p:nvPr>
        </p:nvSpPr>
        <p:spPr>
          <a:xfrm>
            <a:off x="762000" y="147804"/>
            <a:ext cx="10515600" cy="53323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t>Faraday’s anomaly</a:t>
            </a:r>
            <a:endParaRPr/>
          </a:p>
        </p:txBody>
      </p:sp>
      <p:sp>
        <p:nvSpPr>
          <p:cNvPr id="596" name="Google Shape;596;p59"/>
          <p:cNvSpPr txBox="1">
            <a:spLocks noGrp="1"/>
          </p:cNvSpPr>
          <p:nvPr>
            <p:ph type="body" idx="2"/>
          </p:nvPr>
        </p:nvSpPr>
        <p:spPr>
          <a:xfrm>
            <a:off x="6172199" y="1825625"/>
            <a:ext cx="5403883" cy="4655386"/>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sz="3200"/>
              <a:t>                  EMF = qVc,m Ʇ  B                          </a:t>
            </a:r>
            <a:endParaRPr/>
          </a:p>
          <a:p>
            <a:pPr marL="0" lvl="0" indent="0" algn="l" rtl="0">
              <a:lnSpc>
                <a:spcPct val="90000"/>
              </a:lnSpc>
              <a:spcBef>
                <a:spcPts val="1000"/>
              </a:spcBef>
              <a:spcAft>
                <a:spcPts val="0"/>
              </a:spcAft>
              <a:buClr>
                <a:schemeClr val="dk1"/>
              </a:buClr>
              <a:buSzPct val="100000"/>
              <a:buNone/>
            </a:pPr>
            <a:endParaRPr sz="3200"/>
          </a:p>
          <a:p>
            <a:pPr marL="0" lvl="0" indent="0" algn="l" rtl="0">
              <a:lnSpc>
                <a:spcPct val="90000"/>
              </a:lnSpc>
              <a:spcBef>
                <a:spcPts val="1000"/>
              </a:spcBef>
              <a:spcAft>
                <a:spcPts val="0"/>
              </a:spcAft>
              <a:buClr>
                <a:schemeClr val="dk1"/>
              </a:buClr>
              <a:buSzPct val="100000"/>
              <a:buNone/>
            </a:pPr>
            <a:r>
              <a:rPr lang="en-US" sz="3200"/>
              <a:t>                            Test  SR    Agree?</a:t>
            </a:r>
            <a:endParaRPr/>
          </a:p>
          <a:p>
            <a:pPr marL="0" lvl="0" indent="0" algn="l" rtl="0">
              <a:lnSpc>
                <a:spcPct val="90000"/>
              </a:lnSpc>
              <a:spcBef>
                <a:spcPts val="1000"/>
              </a:spcBef>
              <a:spcAft>
                <a:spcPts val="0"/>
              </a:spcAft>
              <a:buClr>
                <a:schemeClr val="dk1"/>
              </a:buClr>
              <a:buSzPct val="100000"/>
              <a:buNone/>
            </a:pPr>
            <a:r>
              <a:rPr lang="en-US" sz="3200"/>
              <a:t>Disk spins       =&gt;  </a:t>
            </a:r>
            <a:r>
              <a:rPr lang="en-US" sz="3200">
                <a:solidFill>
                  <a:schemeClr val="accent6"/>
                </a:solidFill>
              </a:rPr>
              <a:t>√      √      √</a:t>
            </a:r>
            <a:endParaRPr/>
          </a:p>
          <a:p>
            <a:pPr marL="0" lvl="0" indent="0" algn="l" rtl="0">
              <a:lnSpc>
                <a:spcPct val="90000"/>
              </a:lnSpc>
              <a:spcBef>
                <a:spcPts val="1000"/>
              </a:spcBef>
              <a:spcAft>
                <a:spcPts val="0"/>
              </a:spcAft>
              <a:buClr>
                <a:schemeClr val="dk1"/>
              </a:buClr>
              <a:buSzPct val="100000"/>
              <a:buNone/>
            </a:pPr>
            <a:r>
              <a:rPr lang="en-US" sz="3200"/>
              <a:t>Magnet spins =&gt; NO</a:t>
            </a:r>
            <a:r>
              <a:rPr lang="en-US" sz="3200">
                <a:solidFill>
                  <a:srgbClr val="FF0000"/>
                </a:solidFill>
              </a:rPr>
              <a:t>   </a:t>
            </a:r>
            <a:r>
              <a:rPr lang="en-US" sz="3200">
                <a:solidFill>
                  <a:schemeClr val="accent6"/>
                </a:solidFill>
              </a:rPr>
              <a:t>√      </a:t>
            </a:r>
            <a:r>
              <a:rPr lang="en-US" sz="3200">
                <a:solidFill>
                  <a:srgbClr val="FF0000"/>
                </a:solidFill>
              </a:rPr>
              <a:t>X</a:t>
            </a:r>
            <a:endParaRPr/>
          </a:p>
          <a:p>
            <a:pPr marL="0" lvl="0" indent="0" algn="l" rtl="0">
              <a:lnSpc>
                <a:spcPct val="90000"/>
              </a:lnSpc>
              <a:spcBef>
                <a:spcPts val="1000"/>
              </a:spcBef>
              <a:spcAft>
                <a:spcPts val="0"/>
              </a:spcAft>
              <a:buClr>
                <a:schemeClr val="dk1"/>
              </a:buClr>
              <a:buSzPct val="100000"/>
              <a:buNone/>
            </a:pPr>
            <a:r>
              <a:rPr lang="en-US" sz="3200"/>
              <a:t>Both spin        =&gt;  </a:t>
            </a:r>
            <a:r>
              <a:rPr lang="en-US" sz="3200">
                <a:solidFill>
                  <a:schemeClr val="accent6"/>
                </a:solidFill>
              </a:rPr>
              <a:t>√     </a:t>
            </a:r>
            <a:r>
              <a:rPr lang="en-US" sz="3200"/>
              <a:t>NO    </a:t>
            </a:r>
            <a:r>
              <a:rPr lang="en-US" sz="3200">
                <a:solidFill>
                  <a:srgbClr val="FF0000"/>
                </a:solidFill>
              </a:rPr>
              <a:t>X</a:t>
            </a:r>
            <a:endParaRPr/>
          </a:p>
          <a:p>
            <a:pPr marL="0" lvl="0" indent="0" algn="l" rtl="0">
              <a:lnSpc>
                <a:spcPct val="90000"/>
              </a:lnSpc>
              <a:spcBef>
                <a:spcPts val="1000"/>
              </a:spcBef>
              <a:spcAft>
                <a:spcPts val="0"/>
              </a:spcAft>
              <a:buClr>
                <a:schemeClr val="dk1"/>
              </a:buClr>
              <a:buSzPct val="100000"/>
              <a:buNone/>
            </a:pPr>
            <a:endParaRPr sz="3600">
              <a:solidFill>
                <a:srgbClr val="FF0000"/>
              </a:solidFill>
            </a:endParaRPr>
          </a:p>
          <a:p>
            <a:pPr marL="0" lvl="0" indent="0" algn="l" rtl="0">
              <a:lnSpc>
                <a:spcPct val="90000"/>
              </a:lnSpc>
              <a:spcBef>
                <a:spcPts val="1000"/>
              </a:spcBef>
              <a:spcAft>
                <a:spcPts val="0"/>
              </a:spcAft>
              <a:buClr>
                <a:schemeClr val="dk1"/>
              </a:buClr>
              <a:buSzPct val="100000"/>
              <a:buNone/>
            </a:pPr>
            <a:r>
              <a:rPr lang="en-US" sz="3600"/>
              <a:t>Use ALFA?  V</a:t>
            </a:r>
            <a:r>
              <a:rPr lang="en-US" sz="2000"/>
              <a:t>c,m  </a:t>
            </a:r>
            <a:r>
              <a:rPr lang="en-US" sz="3600"/>
              <a:t>=&gt; V</a:t>
            </a:r>
            <a:r>
              <a:rPr lang="en-US" sz="2000"/>
              <a:t>c,Lab   </a:t>
            </a:r>
            <a:r>
              <a:rPr lang="en-US" sz="3600">
                <a:solidFill>
                  <a:schemeClr val="accent6"/>
                </a:solidFill>
              </a:rPr>
              <a:t>√</a:t>
            </a:r>
            <a:endParaRPr sz="3600"/>
          </a:p>
          <a:p>
            <a:pPr marL="0" lvl="0" indent="0" algn="l" rtl="0">
              <a:lnSpc>
                <a:spcPct val="90000"/>
              </a:lnSpc>
              <a:spcBef>
                <a:spcPts val="1000"/>
              </a:spcBef>
              <a:spcAft>
                <a:spcPts val="0"/>
              </a:spcAft>
              <a:buClr>
                <a:schemeClr val="dk1"/>
              </a:buClr>
              <a:buSzPct val="100000"/>
              <a:buNone/>
            </a:pPr>
            <a:endParaRPr sz="3600">
              <a:solidFill>
                <a:srgbClr val="FF0000"/>
              </a:solidFill>
            </a:endParaRPr>
          </a:p>
          <a:p>
            <a:pPr marL="0" lvl="0" indent="0" algn="l" rtl="0">
              <a:lnSpc>
                <a:spcPct val="90000"/>
              </a:lnSpc>
              <a:spcBef>
                <a:spcPts val="1000"/>
              </a:spcBef>
              <a:spcAft>
                <a:spcPts val="0"/>
              </a:spcAft>
              <a:buClr>
                <a:schemeClr val="dk1"/>
              </a:buClr>
              <a:buSzPct val="100000"/>
              <a:buNone/>
            </a:pPr>
            <a:r>
              <a:rPr lang="en-US" sz="3600"/>
              <a:t>Result:   SR </a:t>
            </a:r>
            <a:r>
              <a:rPr lang="en-US" sz="3600">
                <a:solidFill>
                  <a:srgbClr val="FF0000"/>
                </a:solidFill>
              </a:rPr>
              <a:t>X</a:t>
            </a:r>
            <a:r>
              <a:rPr lang="en-US" sz="3600"/>
              <a:t>      ALFA </a:t>
            </a:r>
            <a:r>
              <a:rPr lang="en-US" sz="3600">
                <a:solidFill>
                  <a:schemeClr val="accent6"/>
                </a:solidFill>
              </a:rPr>
              <a:t>√</a:t>
            </a:r>
            <a:endParaRPr sz="3600"/>
          </a:p>
        </p:txBody>
      </p:sp>
      <p:pic>
        <p:nvPicPr>
          <p:cNvPr id="597" name="Google Shape;597;p59" descr="A picture containing diagram&#10;&#10;Description automatically generated"/>
          <p:cNvPicPr preferRelativeResize="0">
            <a:picLocks noGrp="1"/>
          </p:cNvPicPr>
          <p:nvPr>
            <p:ph type="body" idx="1"/>
          </p:nvPr>
        </p:nvPicPr>
        <p:blipFill rotWithShape="1">
          <a:blip r:embed="rId3">
            <a:alphaModFix/>
          </a:blip>
          <a:srcRect/>
          <a:stretch/>
        </p:blipFill>
        <p:spPr>
          <a:xfrm>
            <a:off x="950025" y="1450973"/>
            <a:ext cx="4550611" cy="49628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Dissident Motto</a:t>
            </a:r>
            <a:endParaRPr/>
          </a:p>
        </p:txBody>
      </p:sp>
      <p:pic>
        <p:nvPicPr>
          <p:cNvPr id="135" name="Google Shape;135;p6" descr="A person walking on a road with a stick&#10;&#10;Description automatically generated"/>
          <p:cNvPicPr preferRelativeResize="0"/>
          <p:nvPr/>
        </p:nvPicPr>
        <p:blipFill rotWithShape="1">
          <a:blip r:embed="rId3">
            <a:alphaModFix/>
          </a:blip>
          <a:srcRect/>
          <a:stretch/>
        </p:blipFill>
        <p:spPr>
          <a:xfrm>
            <a:off x="4851400" y="660400"/>
            <a:ext cx="6197600" cy="61976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0"/>
          <p:cNvSpPr txBox="1">
            <a:spLocks noGrp="1"/>
          </p:cNvSpPr>
          <p:nvPr>
            <p:ph type="title"/>
          </p:nvPr>
        </p:nvSpPr>
        <p:spPr>
          <a:xfrm>
            <a:off x="838200" y="0"/>
            <a:ext cx="10515600" cy="6858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dirty="0"/>
              <a:t>                     (Aether) Vector Potential</a:t>
            </a:r>
            <a:br>
              <a:rPr lang="en-US" b="1" dirty="0"/>
            </a:br>
            <a:br>
              <a:rPr lang="en-US" b="1" dirty="0"/>
            </a:br>
            <a:r>
              <a:rPr lang="en-US" sz="3100" dirty="0"/>
              <a:t>Vector : Size &amp; Direction   </a:t>
            </a:r>
            <a:r>
              <a:rPr lang="en-US" sz="3100" b="1" dirty="0"/>
              <a:t>V      </a:t>
            </a:r>
            <a:r>
              <a:rPr lang="en-US" sz="3100" b="1" dirty="0">
                <a:latin typeface="Calibri"/>
                <a:ea typeface="Calibri"/>
                <a:cs typeface="Calibri"/>
                <a:sym typeface="Calibri"/>
              </a:rPr>
              <a:t>V</a:t>
            </a:r>
            <a:r>
              <a:rPr lang="en-US" sz="3100" dirty="0">
                <a:latin typeface="Calibri"/>
                <a:ea typeface="Calibri"/>
                <a:cs typeface="Calibri"/>
                <a:sym typeface="Calibri"/>
              </a:rPr>
              <a:t>(</a:t>
            </a:r>
            <a:r>
              <a:rPr lang="en-US" sz="3100" dirty="0" err="1">
                <a:latin typeface="Calibri"/>
                <a:ea typeface="Calibri"/>
                <a:cs typeface="Calibri"/>
                <a:sym typeface="Calibri"/>
              </a:rPr>
              <a:t>x,y,z</a:t>
            </a:r>
            <a:r>
              <a:rPr lang="en-US" sz="3100" dirty="0">
                <a:latin typeface="Calibri"/>
                <a:ea typeface="Calibri"/>
                <a:cs typeface="Calibri"/>
                <a:sym typeface="Calibri"/>
              </a:rPr>
              <a:t>) </a:t>
            </a:r>
            <a:r>
              <a:rPr lang="en-US" sz="3100" b="1" dirty="0">
                <a:latin typeface="Calibri"/>
                <a:ea typeface="Calibri"/>
                <a:cs typeface="Calibri"/>
                <a:sym typeface="Calibri"/>
              </a:rPr>
              <a:t>→</a:t>
            </a:r>
            <a:r>
              <a:rPr lang="en-US" sz="3100" dirty="0">
                <a:latin typeface="Calibri"/>
                <a:ea typeface="Calibri"/>
                <a:cs typeface="Calibri"/>
                <a:sym typeface="Calibri"/>
              </a:rPr>
              <a:t> or</a:t>
            </a:r>
            <a:r>
              <a:rPr lang="en-US" sz="3100" b="1" dirty="0">
                <a:latin typeface="Calibri"/>
                <a:ea typeface="Calibri"/>
                <a:cs typeface="Calibri"/>
                <a:sym typeface="Calibri"/>
              </a:rPr>
              <a:t> V(</a:t>
            </a:r>
            <a:r>
              <a:rPr lang="en-US" sz="3100" dirty="0" err="1">
                <a:solidFill>
                  <a:srgbClr val="FF0000"/>
                </a:solidFill>
                <a:latin typeface="Calibri"/>
                <a:ea typeface="Calibri"/>
                <a:cs typeface="Calibri"/>
                <a:sym typeface="Calibri"/>
              </a:rPr>
              <a:t>r,θ</a:t>
            </a:r>
            <a:r>
              <a:rPr lang="en-US" sz="3100" dirty="0" err="1">
                <a:latin typeface="Calibri"/>
                <a:ea typeface="Calibri"/>
                <a:cs typeface="Calibri"/>
                <a:sym typeface="Calibri"/>
              </a:rPr>
              <a:t>,z</a:t>
            </a:r>
            <a:r>
              <a:rPr lang="en-US" sz="3100" b="1" dirty="0">
                <a:latin typeface="Calibri"/>
                <a:ea typeface="Calibri"/>
                <a:cs typeface="Calibri"/>
                <a:sym typeface="Calibri"/>
              </a:rPr>
              <a:t>) </a:t>
            </a:r>
            <a:r>
              <a:rPr lang="en-US" sz="4000" dirty="0">
                <a:solidFill>
                  <a:srgbClr val="202122"/>
                </a:solidFill>
                <a:latin typeface="Arial"/>
                <a:ea typeface="Arial"/>
                <a:cs typeface="Arial"/>
                <a:sym typeface="Arial"/>
              </a:rPr>
              <a:t>🔄</a:t>
            </a:r>
            <a:br>
              <a:rPr lang="en-US" sz="3100" dirty="0"/>
            </a:br>
            <a:br>
              <a:rPr lang="en-US" sz="3100" dirty="0"/>
            </a:br>
            <a:r>
              <a:rPr lang="en-US" sz="3100" b="1" i="0" dirty="0">
                <a:solidFill>
                  <a:srgbClr val="202122"/>
                </a:solidFill>
                <a:latin typeface="Arial"/>
                <a:ea typeface="Arial"/>
                <a:cs typeface="Arial"/>
                <a:sym typeface="Arial"/>
              </a:rPr>
              <a:t>∇V</a:t>
            </a:r>
            <a:r>
              <a:rPr lang="en-US" sz="3100" b="0" i="0" dirty="0">
                <a:solidFill>
                  <a:srgbClr val="202122"/>
                </a:solidFill>
                <a:latin typeface="Arial"/>
                <a:ea typeface="Arial"/>
                <a:cs typeface="Arial"/>
                <a:sym typeface="Arial"/>
              </a:rPr>
              <a:t>  </a:t>
            </a:r>
            <a:r>
              <a:rPr lang="en-US" sz="3100" i="0" dirty="0">
                <a:solidFill>
                  <a:srgbClr val="202122"/>
                </a:solidFill>
                <a:latin typeface="Arial"/>
                <a:ea typeface="Arial"/>
                <a:cs typeface="Arial"/>
                <a:sym typeface="Arial"/>
              </a:rPr>
              <a:t>vector change …in shape/space</a:t>
            </a:r>
            <a:br>
              <a:rPr lang="en-US" sz="3100" dirty="0"/>
            </a:br>
            <a:r>
              <a:rPr lang="en-US" sz="3100" b="1" i="0" dirty="0">
                <a:solidFill>
                  <a:srgbClr val="202122"/>
                </a:solidFill>
                <a:latin typeface="Arial"/>
                <a:ea typeface="Arial"/>
                <a:cs typeface="Arial"/>
                <a:sym typeface="Arial"/>
              </a:rPr>
              <a:t>∇</a:t>
            </a:r>
            <a:r>
              <a:rPr lang="en-US" sz="3100" b="1" dirty="0">
                <a:latin typeface="Calibri"/>
                <a:ea typeface="Calibri"/>
                <a:cs typeface="Calibri"/>
                <a:sym typeface="Calibri"/>
              </a:rPr>
              <a:t>∙</a:t>
            </a:r>
            <a:r>
              <a:rPr lang="en-US" sz="3100" b="1" i="0" dirty="0">
                <a:solidFill>
                  <a:srgbClr val="202122"/>
                </a:solidFill>
                <a:latin typeface="Arial"/>
                <a:ea typeface="Arial"/>
                <a:cs typeface="Arial"/>
                <a:sym typeface="Arial"/>
              </a:rPr>
              <a:t>V</a:t>
            </a:r>
            <a:r>
              <a:rPr lang="en-US" sz="3100" b="0" i="0" dirty="0">
                <a:solidFill>
                  <a:srgbClr val="202122"/>
                </a:solidFill>
                <a:latin typeface="Arial"/>
                <a:ea typeface="Arial"/>
                <a:cs typeface="Arial"/>
                <a:sym typeface="Arial"/>
              </a:rPr>
              <a:t>  divergence  …radial change in V</a:t>
            </a:r>
            <a:br>
              <a:rPr lang="en-US" sz="3100" dirty="0"/>
            </a:br>
            <a:r>
              <a:rPr lang="en-US" sz="3100" b="1" i="0" dirty="0">
                <a:solidFill>
                  <a:srgbClr val="202122"/>
                </a:solidFill>
                <a:latin typeface="Arial"/>
                <a:ea typeface="Arial"/>
                <a:cs typeface="Arial"/>
                <a:sym typeface="Arial"/>
              </a:rPr>
              <a:t>∇</a:t>
            </a:r>
            <a:r>
              <a:rPr lang="en-US" sz="3100" b="1" dirty="0" err="1">
                <a:latin typeface="Calibri"/>
                <a:ea typeface="Calibri"/>
                <a:cs typeface="Calibri"/>
                <a:sym typeface="Calibri"/>
              </a:rPr>
              <a:t>x</a:t>
            </a:r>
            <a:r>
              <a:rPr lang="en-US" sz="3100" b="1" i="0" dirty="0" err="1">
                <a:solidFill>
                  <a:srgbClr val="202122"/>
                </a:solidFill>
                <a:latin typeface="Arial"/>
                <a:ea typeface="Arial"/>
                <a:cs typeface="Arial"/>
                <a:sym typeface="Arial"/>
              </a:rPr>
              <a:t>V</a:t>
            </a:r>
            <a:r>
              <a:rPr lang="en-US" sz="3100" b="1" i="0" dirty="0">
                <a:solidFill>
                  <a:srgbClr val="202122"/>
                </a:solidFill>
                <a:latin typeface="Arial"/>
                <a:ea typeface="Arial"/>
                <a:cs typeface="Arial"/>
                <a:sym typeface="Arial"/>
              </a:rPr>
              <a:t>  </a:t>
            </a:r>
            <a:r>
              <a:rPr lang="en-US" sz="3100" b="0" i="0" dirty="0">
                <a:solidFill>
                  <a:srgbClr val="202122"/>
                </a:solidFill>
                <a:latin typeface="Arial"/>
                <a:ea typeface="Arial"/>
                <a:cs typeface="Arial"/>
                <a:sym typeface="Arial"/>
              </a:rPr>
              <a:t>curl .. change in rot/spin</a:t>
            </a:r>
            <a:br>
              <a:rPr lang="en-US" sz="3100" dirty="0"/>
            </a:br>
            <a:r>
              <a:rPr lang="en-US" sz="3100" dirty="0"/>
              <a:t>so …..</a:t>
            </a:r>
            <a:r>
              <a:rPr lang="en-US" sz="3100" b="1" i="0" dirty="0">
                <a:solidFill>
                  <a:srgbClr val="202122"/>
                </a:solidFill>
                <a:latin typeface="Arial"/>
                <a:ea typeface="Arial"/>
                <a:cs typeface="Arial"/>
                <a:sym typeface="Arial"/>
              </a:rPr>
              <a:t>∇</a:t>
            </a:r>
            <a:r>
              <a:rPr lang="en-US" sz="3100" b="1" dirty="0">
                <a:latin typeface="Calibri"/>
                <a:ea typeface="Calibri"/>
                <a:cs typeface="Calibri"/>
                <a:sym typeface="Calibri"/>
              </a:rPr>
              <a:t>∙</a:t>
            </a:r>
            <a:r>
              <a:rPr lang="en-US" sz="3100" b="1" dirty="0">
                <a:solidFill>
                  <a:srgbClr val="000000"/>
                </a:solidFill>
                <a:latin typeface="Cambria Math"/>
                <a:ea typeface="Cambria Math"/>
                <a:cs typeface="Cambria Math"/>
                <a:sym typeface="Cambria Math"/>
              </a:rPr>
              <a:t>(∇</a:t>
            </a:r>
            <a:r>
              <a:rPr lang="en-US" sz="3100" dirty="0" err="1">
                <a:latin typeface="Calibri"/>
                <a:ea typeface="Calibri"/>
                <a:cs typeface="Calibri"/>
                <a:sym typeface="Calibri"/>
              </a:rPr>
              <a:t>x</a:t>
            </a:r>
            <a:r>
              <a:rPr lang="en-US" sz="3100" b="1" dirty="0" err="1">
                <a:latin typeface="Calibri"/>
                <a:ea typeface="Calibri"/>
                <a:cs typeface="Calibri"/>
                <a:sym typeface="Calibri"/>
              </a:rPr>
              <a:t>V</a:t>
            </a:r>
            <a:r>
              <a:rPr lang="en-US" sz="3100" b="1" dirty="0">
                <a:latin typeface="Calibri"/>
                <a:ea typeface="Calibri"/>
                <a:cs typeface="Calibri"/>
                <a:sym typeface="Calibri"/>
              </a:rPr>
              <a:t>) = 0</a:t>
            </a:r>
            <a:r>
              <a:rPr lang="en-US" sz="3100" dirty="0"/>
              <a:t>                          </a:t>
            </a:r>
            <a:r>
              <a:rPr lang="en-US" sz="3100" b="0" i="0" dirty="0">
                <a:solidFill>
                  <a:srgbClr val="E8EAED"/>
                </a:solidFill>
                <a:latin typeface="Arial"/>
                <a:ea typeface="Arial"/>
                <a:cs typeface="Arial"/>
                <a:sym typeface="Arial"/>
              </a:rPr>
              <a:t>∇</a:t>
            </a:r>
            <a:br>
              <a:rPr lang="en-US" sz="3100" dirty="0"/>
            </a:br>
            <a:br>
              <a:rPr lang="en-US" sz="3100" dirty="0"/>
            </a:br>
            <a:r>
              <a:rPr lang="en-US" sz="3100" dirty="0" err="1"/>
              <a:t>Eg</a:t>
            </a:r>
            <a:r>
              <a:rPr lang="en-US" sz="3100" dirty="0"/>
              <a:t>:   Faraday’s law: </a:t>
            </a:r>
            <a:r>
              <a:rPr lang="en-US" sz="3100" b="1" dirty="0">
                <a:solidFill>
                  <a:srgbClr val="000000"/>
                </a:solidFill>
                <a:latin typeface="Cambria Math"/>
                <a:ea typeface="Cambria Math"/>
                <a:cs typeface="Cambria Math"/>
                <a:sym typeface="Cambria Math"/>
              </a:rPr>
              <a:t>∇</a:t>
            </a:r>
            <a:r>
              <a:rPr lang="en-US" sz="3100" dirty="0" err="1">
                <a:latin typeface="Calibri"/>
                <a:ea typeface="Calibri"/>
                <a:cs typeface="Calibri"/>
                <a:sym typeface="Calibri"/>
              </a:rPr>
              <a:t>x</a:t>
            </a:r>
            <a:r>
              <a:rPr lang="en-US" sz="3100" b="1" dirty="0" err="1">
                <a:latin typeface="Calibri"/>
                <a:ea typeface="Calibri"/>
                <a:cs typeface="Calibri"/>
                <a:sym typeface="Calibri"/>
              </a:rPr>
              <a:t>E</a:t>
            </a:r>
            <a:r>
              <a:rPr lang="en-US" sz="3100" b="1" dirty="0">
                <a:latin typeface="Calibri"/>
                <a:ea typeface="Calibri"/>
                <a:cs typeface="Calibri"/>
                <a:sym typeface="Calibri"/>
              </a:rPr>
              <a:t> = </a:t>
            </a:r>
            <a:r>
              <a:rPr lang="en-US" sz="3100" dirty="0">
                <a:solidFill>
                  <a:srgbClr val="4C4C4C"/>
                </a:solidFill>
                <a:latin typeface="Arial"/>
                <a:ea typeface="Arial"/>
                <a:cs typeface="Arial"/>
                <a:sym typeface="Arial"/>
              </a:rPr>
              <a:t>∂</a:t>
            </a:r>
            <a:r>
              <a:rPr lang="en-US" sz="3100" b="1" dirty="0">
                <a:solidFill>
                  <a:srgbClr val="4C4C4C"/>
                </a:solidFill>
                <a:latin typeface="Arial"/>
                <a:ea typeface="Arial"/>
                <a:cs typeface="Arial"/>
                <a:sym typeface="Arial"/>
              </a:rPr>
              <a:t>B/</a:t>
            </a:r>
            <a:r>
              <a:rPr lang="en-US" sz="3100" dirty="0">
                <a:solidFill>
                  <a:srgbClr val="4C4C4C"/>
                </a:solidFill>
                <a:latin typeface="Arial"/>
                <a:ea typeface="Arial"/>
                <a:cs typeface="Arial"/>
                <a:sym typeface="Arial"/>
              </a:rPr>
              <a:t>∂t</a:t>
            </a:r>
            <a:br>
              <a:rPr lang="en-US" sz="3100" dirty="0"/>
            </a:br>
            <a:br>
              <a:rPr lang="en-US" sz="3100" dirty="0"/>
            </a:br>
            <a:r>
              <a:rPr lang="en-US" sz="3100" b="1" dirty="0">
                <a:solidFill>
                  <a:srgbClr val="202122"/>
                </a:solidFill>
                <a:latin typeface="Arial"/>
                <a:ea typeface="Arial"/>
                <a:cs typeface="Arial"/>
                <a:sym typeface="Arial"/>
              </a:rPr>
              <a:t>∇</a:t>
            </a:r>
            <a:r>
              <a:rPr lang="en-US" sz="3100" b="1" dirty="0">
                <a:latin typeface="Calibri"/>
                <a:ea typeface="Calibri"/>
                <a:cs typeface="Calibri"/>
                <a:sym typeface="Calibri"/>
              </a:rPr>
              <a:t>∙B </a:t>
            </a:r>
            <a:r>
              <a:rPr lang="en-US" sz="3100" dirty="0">
                <a:latin typeface="Calibri"/>
                <a:ea typeface="Calibri"/>
                <a:cs typeface="Calibri"/>
                <a:sym typeface="Calibri"/>
              </a:rPr>
              <a:t>= 0</a:t>
            </a:r>
            <a:r>
              <a:rPr lang="en-US" sz="3100" b="1" dirty="0">
                <a:latin typeface="Calibri"/>
                <a:ea typeface="Calibri"/>
                <a:cs typeface="Calibri"/>
                <a:sym typeface="Calibri"/>
              </a:rPr>
              <a:t>         </a:t>
            </a:r>
            <a:r>
              <a:rPr lang="en-US" sz="3100" dirty="0">
                <a:latin typeface="Calibri"/>
                <a:ea typeface="Calibri"/>
                <a:cs typeface="Calibri"/>
                <a:sym typeface="Calibri"/>
              </a:rPr>
              <a:t>so let </a:t>
            </a:r>
            <a:r>
              <a:rPr lang="en-US" sz="3100" b="1" dirty="0">
                <a:solidFill>
                  <a:srgbClr val="FF0000"/>
                </a:solidFill>
                <a:latin typeface="Calibri"/>
                <a:ea typeface="Calibri"/>
                <a:cs typeface="Calibri"/>
                <a:sym typeface="Calibri"/>
              </a:rPr>
              <a:t>B</a:t>
            </a:r>
            <a:r>
              <a:rPr lang="en-US" sz="3100" dirty="0">
                <a:solidFill>
                  <a:srgbClr val="FF0000"/>
                </a:solidFill>
                <a:latin typeface="Calibri"/>
                <a:ea typeface="Calibri"/>
                <a:cs typeface="Calibri"/>
                <a:sym typeface="Calibri"/>
              </a:rPr>
              <a:t> = </a:t>
            </a:r>
            <a:r>
              <a:rPr lang="en-US" sz="3100" b="1" dirty="0">
                <a:solidFill>
                  <a:srgbClr val="FF0000"/>
                </a:solidFill>
                <a:latin typeface="Cambria Math"/>
                <a:ea typeface="Cambria Math"/>
                <a:cs typeface="Cambria Math"/>
                <a:sym typeface="Cambria Math"/>
              </a:rPr>
              <a:t>∇</a:t>
            </a:r>
            <a:r>
              <a:rPr lang="en-US" sz="3100" dirty="0" err="1">
                <a:solidFill>
                  <a:srgbClr val="FF0000"/>
                </a:solidFill>
                <a:latin typeface="Calibri"/>
                <a:ea typeface="Calibri"/>
                <a:cs typeface="Calibri"/>
                <a:sym typeface="Calibri"/>
              </a:rPr>
              <a:t>x</a:t>
            </a:r>
            <a:r>
              <a:rPr lang="en-US" sz="3100" b="1" dirty="0" err="1">
                <a:solidFill>
                  <a:srgbClr val="FF0000"/>
                </a:solidFill>
                <a:latin typeface="Calibri"/>
                <a:ea typeface="Calibri"/>
                <a:cs typeface="Calibri"/>
                <a:sym typeface="Calibri"/>
              </a:rPr>
              <a:t>A</a:t>
            </a:r>
            <a:r>
              <a:rPr lang="en-US" sz="3100" dirty="0">
                <a:latin typeface="Calibri"/>
                <a:ea typeface="Calibri"/>
                <a:cs typeface="Calibri"/>
                <a:sym typeface="Calibri"/>
              </a:rPr>
              <a:t>     &amp;   </a:t>
            </a:r>
            <a:r>
              <a:rPr lang="en-US" sz="3100" b="1" dirty="0">
                <a:solidFill>
                  <a:srgbClr val="202122"/>
                </a:solidFill>
                <a:latin typeface="Arial"/>
                <a:ea typeface="Arial"/>
                <a:cs typeface="Arial"/>
                <a:sym typeface="Arial"/>
              </a:rPr>
              <a:t>∇</a:t>
            </a:r>
            <a:r>
              <a:rPr lang="en-US" sz="3100" b="1" dirty="0">
                <a:latin typeface="Calibri"/>
                <a:ea typeface="Calibri"/>
                <a:cs typeface="Calibri"/>
                <a:sym typeface="Calibri"/>
              </a:rPr>
              <a:t>∙</a:t>
            </a:r>
            <a:r>
              <a:rPr lang="en-US" sz="3100" b="1" dirty="0">
                <a:solidFill>
                  <a:srgbClr val="000000"/>
                </a:solidFill>
                <a:latin typeface="Cambria Math"/>
                <a:ea typeface="Cambria Math"/>
                <a:cs typeface="Cambria Math"/>
                <a:sym typeface="Cambria Math"/>
              </a:rPr>
              <a:t>(∇</a:t>
            </a:r>
            <a:r>
              <a:rPr lang="en-US" sz="3100" dirty="0" err="1">
                <a:latin typeface="Calibri"/>
                <a:ea typeface="Calibri"/>
                <a:cs typeface="Calibri"/>
                <a:sym typeface="Calibri"/>
              </a:rPr>
              <a:t>x</a:t>
            </a:r>
            <a:r>
              <a:rPr lang="en-US" sz="3100" b="1" dirty="0" err="1">
                <a:latin typeface="Calibri"/>
                <a:ea typeface="Calibri"/>
                <a:cs typeface="Calibri"/>
                <a:sym typeface="Calibri"/>
              </a:rPr>
              <a:t>A</a:t>
            </a:r>
            <a:r>
              <a:rPr lang="en-US" sz="3100" b="1" dirty="0">
                <a:latin typeface="Calibri"/>
                <a:ea typeface="Calibri"/>
                <a:cs typeface="Calibri"/>
                <a:sym typeface="Calibri"/>
              </a:rPr>
              <a:t>) </a:t>
            </a:r>
            <a:r>
              <a:rPr lang="en-US" sz="3100" dirty="0">
                <a:latin typeface="Calibri"/>
                <a:ea typeface="Calibri"/>
                <a:cs typeface="Calibri"/>
                <a:sym typeface="Calibri"/>
              </a:rPr>
              <a:t>= 0</a:t>
            </a:r>
            <a:r>
              <a:rPr lang="en-US" sz="3100" b="1" dirty="0">
                <a:latin typeface="Calibri"/>
                <a:ea typeface="Calibri"/>
                <a:cs typeface="Calibri"/>
                <a:sym typeface="Calibri"/>
              </a:rPr>
              <a:t>     </a:t>
            </a:r>
            <a:br>
              <a:rPr lang="en-US" sz="3100" dirty="0"/>
            </a:br>
            <a:br>
              <a:rPr lang="en-US" sz="3100" dirty="0"/>
            </a:br>
            <a:r>
              <a:rPr lang="en-US" sz="3100" dirty="0"/>
              <a:t>Use other Max laws  =&gt;   </a:t>
            </a:r>
            <a:r>
              <a:rPr lang="en-US" sz="3100" b="1" dirty="0">
                <a:solidFill>
                  <a:srgbClr val="FF0000"/>
                </a:solidFill>
                <a:latin typeface="Calibri"/>
                <a:ea typeface="Calibri"/>
                <a:cs typeface="Calibri"/>
                <a:sym typeface="Calibri"/>
              </a:rPr>
              <a:t>E</a:t>
            </a:r>
            <a:r>
              <a:rPr lang="en-US" sz="3100" dirty="0">
                <a:solidFill>
                  <a:srgbClr val="FF0000"/>
                </a:solidFill>
                <a:latin typeface="Calibri"/>
                <a:ea typeface="Calibri"/>
                <a:cs typeface="Calibri"/>
                <a:sym typeface="Calibri"/>
              </a:rPr>
              <a:t> = -</a:t>
            </a:r>
            <a:r>
              <a:rPr lang="en-US" sz="3100" b="1" dirty="0">
                <a:solidFill>
                  <a:srgbClr val="FF0000"/>
                </a:solidFill>
                <a:latin typeface="Cambria Math"/>
                <a:ea typeface="Cambria Math"/>
                <a:cs typeface="Cambria Math"/>
                <a:sym typeface="Cambria Math"/>
              </a:rPr>
              <a:t>∇</a:t>
            </a:r>
            <a:r>
              <a:rPr lang="en-US" sz="3100" dirty="0">
                <a:solidFill>
                  <a:srgbClr val="FF0000"/>
                </a:solidFill>
                <a:latin typeface="Noto Sans Symbols"/>
                <a:ea typeface="Noto Sans Symbols"/>
                <a:cs typeface="Noto Sans Symbols"/>
                <a:sym typeface="Noto Sans Symbols"/>
              </a:rPr>
              <a:t>φ</a:t>
            </a:r>
            <a:r>
              <a:rPr lang="en-US" sz="3100" dirty="0">
                <a:solidFill>
                  <a:srgbClr val="FF0000"/>
                </a:solidFill>
                <a:latin typeface="Calibri"/>
                <a:ea typeface="Calibri"/>
                <a:cs typeface="Calibri"/>
                <a:sym typeface="Calibri"/>
              </a:rPr>
              <a:t>  - ∂</a:t>
            </a:r>
            <a:r>
              <a:rPr lang="en-US" sz="3100" b="1" dirty="0">
                <a:solidFill>
                  <a:srgbClr val="FF0000"/>
                </a:solidFill>
                <a:latin typeface="Calibri"/>
                <a:ea typeface="Calibri"/>
                <a:cs typeface="Calibri"/>
                <a:sym typeface="Calibri"/>
              </a:rPr>
              <a:t>A</a:t>
            </a:r>
            <a:r>
              <a:rPr lang="en-US" sz="3100" dirty="0">
                <a:solidFill>
                  <a:srgbClr val="FF0000"/>
                </a:solidFill>
                <a:latin typeface="Calibri"/>
                <a:ea typeface="Calibri"/>
                <a:cs typeface="Calibri"/>
                <a:sym typeface="Calibri"/>
              </a:rPr>
              <a:t>/∂t    </a:t>
            </a:r>
            <a:br>
              <a:rPr lang="en-US" sz="3100" dirty="0">
                <a:solidFill>
                  <a:srgbClr val="FF0000"/>
                </a:solidFill>
                <a:latin typeface="Calibri"/>
                <a:ea typeface="Calibri"/>
                <a:cs typeface="Calibri"/>
                <a:sym typeface="Calibri"/>
              </a:rPr>
            </a:br>
            <a:br>
              <a:rPr lang="en-US" sz="3100" dirty="0">
                <a:solidFill>
                  <a:srgbClr val="FF0000"/>
                </a:solidFill>
                <a:latin typeface="Calibri"/>
                <a:ea typeface="Calibri"/>
                <a:cs typeface="Calibri"/>
                <a:sym typeface="Calibri"/>
              </a:rPr>
            </a:br>
            <a:r>
              <a:rPr lang="en-US" sz="3100" dirty="0">
                <a:latin typeface="Calibri"/>
                <a:ea typeface="Calibri"/>
                <a:cs typeface="Calibri"/>
                <a:sym typeface="Calibri"/>
              </a:rPr>
              <a:t>now  6 =&gt; 4!    </a:t>
            </a:r>
            <a:r>
              <a:rPr lang="en-US" sz="3100" dirty="0" err="1">
                <a:latin typeface="Calibri"/>
                <a:ea typeface="Calibri"/>
                <a:cs typeface="Calibri"/>
                <a:sym typeface="Calibri"/>
              </a:rPr>
              <a:t>Maxlaws</a:t>
            </a:r>
            <a:r>
              <a:rPr lang="en-US" sz="3100" dirty="0">
                <a:latin typeface="Calibri"/>
                <a:ea typeface="Calibri"/>
                <a:cs typeface="Calibri"/>
                <a:sym typeface="Calibri"/>
              </a:rPr>
              <a:t>(</a:t>
            </a:r>
            <a:r>
              <a:rPr lang="en-US" sz="3100" b="1" dirty="0">
                <a:latin typeface="Calibri"/>
                <a:ea typeface="Calibri"/>
                <a:cs typeface="Calibri"/>
                <a:sym typeface="Calibri"/>
              </a:rPr>
              <a:t>E,B</a:t>
            </a:r>
            <a:r>
              <a:rPr lang="en-US" sz="3100" dirty="0">
                <a:latin typeface="Calibri"/>
                <a:ea typeface="Calibri"/>
                <a:cs typeface="Calibri"/>
                <a:sym typeface="Calibri"/>
              </a:rPr>
              <a:t>) =&gt; </a:t>
            </a:r>
            <a:r>
              <a:rPr lang="en-US" sz="3100" dirty="0" err="1">
                <a:latin typeface="Calibri"/>
                <a:ea typeface="Calibri"/>
                <a:cs typeface="Calibri"/>
                <a:sym typeface="Calibri"/>
              </a:rPr>
              <a:t>Maxlaws</a:t>
            </a:r>
            <a:r>
              <a:rPr lang="en-US" sz="3100" dirty="0">
                <a:latin typeface="Calibri"/>
                <a:ea typeface="Calibri"/>
                <a:cs typeface="Calibri"/>
                <a:sym typeface="Calibri"/>
              </a:rPr>
              <a:t>’(</a:t>
            </a:r>
            <a:r>
              <a:rPr lang="en-US" sz="3100" b="1" dirty="0">
                <a:latin typeface="Calibri"/>
                <a:ea typeface="Calibri"/>
                <a:cs typeface="Calibri"/>
                <a:sym typeface="Calibri"/>
              </a:rPr>
              <a:t>A</a:t>
            </a:r>
            <a:r>
              <a:rPr lang="en-US" sz="3100" dirty="0">
                <a:latin typeface="Calibri"/>
                <a:ea typeface="Calibri"/>
                <a:cs typeface="Calibri"/>
                <a:sym typeface="Calibri"/>
              </a:rPr>
              <a:t>, </a:t>
            </a:r>
            <a:r>
              <a:rPr lang="en-US" sz="3100" dirty="0">
                <a:latin typeface="Noto Sans Symbols"/>
                <a:ea typeface="Noto Sans Symbols"/>
                <a:cs typeface="Noto Sans Symbols"/>
                <a:sym typeface="Noto Sans Symbols"/>
              </a:rPr>
              <a:t>φ)</a:t>
            </a: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61"/>
          <p:cNvSpPr txBox="1">
            <a:spLocks noGrp="1"/>
          </p:cNvSpPr>
          <p:nvPr>
            <p:ph type="title"/>
          </p:nvPr>
        </p:nvSpPr>
        <p:spPr>
          <a:xfrm>
            <a:off x="0" y="1"/>
            <a:ext cx="11353800" cy="6858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                            Aharonov-Bohm Test</a:t>
            </a:r>
            <a:br>
              <a:rPr lang="en-US"/>
            </a:br>
            <a:br>
              <a:rPr lang="en-US"/>
            </a:br>
            <a:r>
              <a:rPr lang="en-US" sz="3100"/>
              <a:t>B=0  but A&gt;0  outside Emag</a:t>
            </a:r>
            <a:br>
              <a:rPr lang="en-US" sz="3100"/>
            </a:br>
            <a:br>
              <a:rPr lang="en-US" sz="3100"/>
            </a:br>
            <a:br>
              <a:rPr lang="en-US"/>
            </a:br>
            <a:r>
              <a:rPr lang="en-US" sz="3200"/>
              <a:t>QM prediction</a:t>
            </a:r>
            <a:br>
              <a:rPr lang="en-US" sz="3200"/>
            </a:br>
            <a:br>
              <a:rPr lang="en-US" sz="3200"/>
            </a:br>
            <a:r>
              <a:rPr lang="en-US"/>
              <a:t> </a:t>
            </a:r>
            <a:br>
              <a:rPr lang="en-US"/>
            </a:br>
            <a:r>
              <a:rPr lang="en-US" sz="3200"/>
              <a:t>E-beams interference only for A</a:t>
            </a:r>
            <a:br>
              <a:rPr lang="en-US" sz="3200"/>
            </a:br>
            <a:r>
              <a:rPr lang="en-US" sz="3200"/>
              <a:t>Classical E&amp;M  ~  QM </a:t>
            </a:r>
            <a:br>
              <a:rPr lang="en-US"/>
            </a:br>
            <a:r>
              <a:rPr lang="en-US"/>
              <a:t>=&gt;  A is Aether field </a:t>
            </a:r>
            <a:br>
              <a:rPr lang="en-US"/>
            </a:br>
            <a:endParaRPr/>
          </a:p>
        </p:txBody>
      </p:sp>
      <p:pic>
        <p:nvPicPr>
          <p:cNvPr id="608" name="Google Shape;608;p61" descr="A diagram of a triangle with a circle and a circle with a circle&#10;&#10;Description automatically generated with medium confidence"/>
          <p:cNvPicPr preferRelativeResize="0"/>
          <p:nvPr/>
        </p:nvPicPr>
        <p:blipFill rotWithShape="1">
          <a:blip r:embed="rId3">
            <a:alphaModFix/>
          </a:blip>
          <a:srcRect/>
          <a:stretch/>
        </p:blipFill>
        <p:spPr>
          <a:xfrm>
            <a:off x="6528391" y="3751401"/>
            <a:ext cx="5244509" cy="2969936"/>
          </a:xfrm>
          <a:prstGeom prst="rect">
            <a:avLst/>
          </a:prstGeom>
          <a:noFill/>
          <a:ln>
            <a:noFill/>
          </a:ln>
        </p:spPr>
      </p:pic>
      <p:pic>
        <p:nvPicPr>
          <p:cNvPr id="609" name="Google Shape;609;p61" descr="Diagram of a beam split in a beam&#10;&#10;Description automatically generated with medium confidence"/>
          <p:cNvPicPr preferRelativeResize="0"/>
          <p:nvPr/>
        </p:nvPicPr>
        <p:blipFill rotWithShape="1">
          <a:blip r:embed="rId4">
            <a:alphaModFix/>
          </a:blip>
          <a:srcRect/>
          <a:stretch/>
        </p:blipFill>
        <p:spPr>
          <a:xfrm>
            <a:off x="9301474" y="-90682"/>
            <a:ext cx="2756491" cy="2574273"/>
          </a:xfrm>
          <a:prstGeom prst="rect">
            <a:avLst/>
          </a:prstGeom>
          <a:noFill/>
          <a:ln>
            <a:noFill/>
          </a:ln>
        </p:spPr>
      </p:pic>
      <p:sp>
        <p:nvSpPr>
          <p:cNvPr id="610" name="Google Shape;610;p61"/>
          <p:cNvSpPr/>
          <p:nvPr/>
        </p:nvSpPr>
        <p:spPr>
          <a:xfrm>
            <a:off x="4914900" y="3243263"/>
            <a:ext cx="2362200" cy="3714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11" name="Google Shape;611;p61"/>
          <p:cNvPicPr preferRelativeResize="0"/>
          <p:nvPr/>
        </p:nvPicPr>
        <p:blipFill rotWithShape="1">
          <a:blip r:embed="rId5">
            <a:alphaModFix/>
          </a:blip>
          <a:srcRect/>
          <a:stretch/>
        </p:blipFill>
        <p:spPr>
          <a:xfrm>
            <a:off x="4657061" y="2483598"/>
            <a:ext cx="5762847" cy="126780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2"/>
          <p:cNvSpPr txBox="1">
            <a:spLocks noGrp="1"/>
          </p:cNvSpPr>
          <p:nvPr>
            <p:ph type="title"/>
          </p:nvPr>
        </p:nvSpPr>
        <p:spPr>
          <a:xfrm>
            <a:off x="673768" y="145305"/>
            <a:ext cx="10515600" cy="67376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GPS</a:t>
            </a:r>
            <a:endParaRPr/>
          </a:p>
        </p:txBody>
      </p:sp>
      <p:sp>
        <p:nvSpPr>
          <p:cNvPr id="618" name="Google Shape;618;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   </a:t>
            </a:r>
            <a:endParaRPr/>
          </a:p>
        </p:txBody>
      </p:sp>
      <p:sp>
        <p:nvSpPr>
          <p:cNvPr id="619" name="Google Shape;619;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 </a:t>
            </a:r>
            <a:endParaRPr/>
          </a:p>
        </p:txBody>
      </p:sp>
      <p:pic>
        <p:nvPicPr>
          <p:cNvPr id="620" name="Google Shape;620;p62" descr="Diagram, schematic&#10;&#10;Description automatically generated"/>
          <p:cNvPicPr preferRelativeResize="0"/>
          <p:nvPr/>
        </p:nvPicPr>
        <p:blipFill rotWithShape="1">
          <a:blip r:embed="rId3">
            <a:alphaModFix/>
          </a:blip>
          <a:srcRect/>
          <a:stretch/>
        </p:blipFill>
        <p:spPr>
          <a:xfrm>
            <a:off x="-201986" y="3153477"/>
            <a:ext cx="4915568" cy="3704523"/>
          </a:xfrm>
          <a:prstGeom prst="rect">
            <a:avLst/>
          </a:prstGeom>
          <a:noFill/>
          <a:ln>
            <a:noFill/>
          </a:ln>
        </p:spPr>
      </p:pic>
      <p:pic>
        <p:nvPicPr>
          <p:cNvPr id="621" name="Google Shape;621;p62" descr="Diagram&#10;&#10;Description automatically generated"/>
          <p:cNvPicPr preferRelativeResize="0"/>
          <p:nvPr/>
        </p:nvPicPr>
        <p:blipFill rotWithShape="1">
          <a:blip r:embed="rId4">
            <a:alphaModFix/>
          </a:blip>
          <a:srcRect/>
          <a:stretch/>
        </p:blipFill>
        <p:spPr>
          <a:xfrm>
            <a:off x="5251764" y="710616"/>
            <a:ext cx="6444268" cy="6066306"/>
          </a:xfrm>
          <a:prstGeom prst="rect">
            <a:avLst/>
          </a:prstGeom>
          <a:noFill/>
          <a:ln>
            <a:noFill/>
          </a:ln>
        </p:spPr>
      </p:pic>
      <p:pic>
        <p:nvPicPr>
          <p:cNvPr id="622" name="Google Shape;622;p62" descr="A diagram of a circular object with arrows and a circle&#10;&#10;Description automatically generated"/>
          <p:cNvPicPr preferRelativeResize="0"/>
          <p:nvPr/>
        </p:nvPicPr>
        <p:blipFill rotWithShape="1">
          <a:blip r:embed="rId5">
            <a:alphaModFix/>
          </a:blip>
          <a:srcRect/>
          <a:stretch/>
        </p:blipFill>
        <p:spPr>
          <a:xfrm>
            <a:off x="153737" y="145305"/>
            <a:ext cx="4755795" cy="300817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63"/>
          <p:cNvSpPr txBox="1">
            <a:spLocks noGrp="1"/>
          </p:cNvSpPr>
          <p:nvPr>
            <p:ph type="title"/>
          </p:nvPr>
        </p:nvSpPr>
        <p:spPr>
          <a:xfrm>
            <a:off x="389106" y="447472"/>
            <a:ext cx="10964694" cy="57782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GPS   </a:t>
            </a:r>
            <a:r>
              <a:rPr lang="en-US" sz="2800" b="1"/>
              <a:t>~1980 </a:t>
            </a:r>
            <a:br>
              <a:rPr lang="en-US"/>
            </a:br>
            <a:r>
              <a:rPr lang="en-US"/>
              <a:t>				</a:t>
            </a:r>
            <a:r>
              <a:rPr lang="en-US" sz="3200"/>
              <a:t>Clock Corrections</a:t>
            </a:r>
            <a:endParaRPr/>
          </a:p>
        </p:txBody>
      </p:sp>
      <p:sp>
        <p:nvSpPr>
          <p:cNvPr id="629" name="Google Shape;629;p63"/>
          <p:cNvSpPr txBox="1">
            <a:spLocks noGrp="1"/>
          </p:cNvSpPr>
          <p:nvPr>
            <p:ph type="body" idx="1"/>
          </p:nvPr>
        </p:nvSpPr>
        <p:spPr>
          <a:xfrm>
            <a:off x="838200" y="1704557"/>
            <a:ext cx="10515600" cy="53299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latin typeface="Calibri"/>
                <a:ea typeface="Calibri"/>
                <a:cs typeface="Calibri"/>
                <a:sym typeface="Calibri"/>
              </a:rPr>
              <a:t>Satellite clocks use GPS time in the ECI reference frame</a:t>
            </a:r>
            <a:endParaRPr/>
          </a:p>
          <a:p>
            <a:pPr marL="0" lvl="0" indent="0" algn="l" rtl="0">
              <a:lnSpc>
                <a:spcPct val="90000"/>
              </a:lnSpc>
              <a:spcBef>
                <a:spcPts val="1000"/>
              </a:spcBef>
              <a:spcAft>
                <a:spcPts val="0"/>
              </a:spcAft>
              <a:buClr>
                <a:schemeClr val="dk1"/>
              </a:buClr>
              <a:buSzPts val="2400"/>
              <a:buNone/>
            </a:pPr>
            <a:r>
              <a:rPr lang="en-US" sz="2400">
                <a:latin typeface="Calibri"/>
                <a:ea typeface="Calibri"/>
                <a:cs typeface="Calibri"/>
                <a:sym typeface="Calibri"/>
              </a:rPr>
              <a:t>ECI = Earth Centered Inertial  (Star frame)</a:t>
            </a:r>
            <a:endParaRPr/>
          </a:p>
          <a:p>
            <a:pPr marL="0" lvl="0" indent="0" algn="l" rtl="0">
              <a:lnSpc>
                <a:spcPct val="90000"/>
              </a:lnSpc>
              <a:spcBef>
                <a:spcPts val="1000"/>
              </a:spcBef>
              <a:spcAft>
                <a:spcPts val="0"/>
              </a:spcAft>
              <a:buClr>
                <a:schemeClr val="dk1"/>
              </a:buClr>
              <a:buSzPts val="2400"/>
              <a:buNone/>
            </a:pPr>
            <a:endParaRPr sz="2400">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r>
              <a:rPr lang="en-US" sz="2400">
                <a:latin typeface="Calibri"/>
                <a:ea typeface="Calibri"/>
                <a:cs typeface="Calibri"/>
                <a:sym typeface="Calibri"/>
              </a:rPr>
              <a:t>Ground receiver clocks use UTC time in the ECEF reference frame</a:t>
            </a:r>
            <a:endParaRPr/>
          </a:p>
          <a:p>
            <a:pPr marL="0" lvl="0" indent="0" algn="l" rtl="0">
              <a:lnSpc>
                <a:spcPct val="90000"/>
              </a:lnSpc>
              <a:spcBef>
                <a:spcPts val="1000"/>
              </a:spcBef>
              <a:spcAft>
                <a:spcPts val="0"/>
              </a:spcAft>
              <a:buClr>
                <a:schemeClr val="dk1"/>
              </a:buClr>
              <a:buSzPts val="2400"/>
              <a:buNone/>
            </a:pPr>
            <a:r>
              <a:rPr lang="en-US" sz="2400">
                <a:latin typeface="Calibri"/>
                <a:ea typeface="Calibri"/>
                <a:cs typeface="Calibri"/>
                <a:sym typeface="Calibri"/>
              </a:rPr>
              <a:t>ECEF = Earth Centered Earth Fixed</a:t>
            </a:r>
            <a:endParaRPr/>
          </a:p>
          <a:p>
            <a:pPr marL="0" lvl="0" indent="0" algn="l" rtl="0">
              <a:lnSpc>
                <a:spcPct val="90000"/>
              </a:lnSpc>
              <a:spcBef>
                <a:spcPts val="1000"/>
              </a:spcBef>
              <a:spcAft>
                <a:spcPts val="0"/>
              </a:spcAft>
              <a:buClr>
                <a:schemeClr val="dk1"/>
              </a:buClr>
              <a:buSzPts val="2400"/>
              <a:buNone/>
            </a:pPr>
            <a:endParaRPr sz="2400">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r>
              <a:rPr lang="en-US" sz="2400">
                <a:latin typeface="Calibri"/>
                <a:ea typeface="Calibri"/>
                <a:cs typeface="Calibri"/>
                <a:sym typeface="Calibri"/>
              </a:rPr>
              <a:t>ECI =&gt;   Solar day =&gt; 1 year, 6 mos of day, then night </a:t>
            </a:r>
            <a:endParaRPr/>
          </a:p>
          <a:p>
            <a:pPr marL="0" lvl="0" indent="0" algn="l" rtl="0">
              <a:lnSpc>
                <a:spcPct val="90000"/>
              </a:lnSpc>
              <a:spcBef>
                <a:spcPts val="1000"/>
              </a:spcBef>
              <a:spcAft>
                <a:spcPts val="0"/>
              </a:spcAft>
              <a:buClr>
                <a:schemeClr val="dk1"/>
              </a:buClr>
              <a:buSzPts val="2400"/>
              <a:buNone/>
            </a:pPr>
            <a:r>
              <a:rPr lang="en-US" sz="2400">
                <a:latin typeface="Calibri"/>
                <a:ea typeface="Calibri"/>
                <a:cs typeface="Calibri"/>
                <a:sym typeface="Calibri"/>
              </a:rPr>
              <a:t>Lunar tides change every 6 weeks, not 12 hrs</a:t>
            </a:r>
            <a:endParaRPr sz="2400">
              <a:latin typeface="Calibri"/>
              <a:ea typeface="Calibri"/>
              <a:cs typeface="Calibri"/>
              <a:sym typeface="Calibri"/>
            </a:endParaRPr>
          </a:p>
          <a:p>
            <a:pPr marL="0" lvl="0" indent="0" algn="l" rtl="0">
              <a:lnSpc>
                <a:spcPct val="90000"/>
              </a:lnSpc>
              <a:spcBef>
                <a:spcPts val="1000"/>
              </a:spcBef>
              <a:spcAft>
                <a:spcPts val="0"/>
              </a:spcAft>
              <a:buClr>
                <a:schemeClr val="dk1"/>
              </a:buClr>
              <a:buSzPts val="2800"/>
              <a:buNone/>
            </a:pPr>
            <a:r>
              <a:rPr lang="en-US">
                <a:latin typeface="Calibri"/>
                <a:ea typeface="Calibri"/>
                <a:cs typeface="Calibri"/>
                <a:sym typeface="Calibri"/>
              </a:rPr>
              <a:t>NOT OBSERVED!</a:t>
            </a:r>
            <a:endParaRPr/>
          </a:p>
          <a:p>
            <a:pPr marL="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a:p>
            <a:pPr marL="0" lvl="0" indent="0" algn="l" rtl="0">
              <a:lnSpc>
                <a:spcPct val="90000"/>
              </a:lnSpc>
              <a:spcBef>
                <a:spcPts val="1000"/>
              </a:spcBef>
              <a:spcAft>
                <a:spcPts val="0"/>
              </a:spcAft>
              <a:buClr>
                <a:schemeClr val="dk1"/>
              </a:buClr>
              <a:buSzPts val="2800"/>
              <a:buNone/>
            </a:pPr>
            <a:r>
              <a:rPr lang="en-US" b="1" u="sng">
                <a:latin typeface="Calibri"/>
                <a:ea typeface="Calibri"/>
                <a:cs typeface="Calibri"/>
                <a:sym typeface="Calibri"/>
              </a:rPr>
              <a:t>ECI is a fantasy frame!    </a:t>
            </a:r>
            <a:r>
              <a:rPr lang="en-US" u="sng">
                <a:latin typeface="Calibri"/>
                <a:ea typeface="Calibri"/>
                <a:cs typeface="Calibri"/>
                <a:sym typeface="Calibri"/>
              </a:rPr>
              <a:t>(of mathematicians posing as physicists)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64"/>
          <p:cNvSpPr txBox="1">
            <a:spLocks noGrp="1"/>
          </p:cNvSpPr>
          <p:nvPr>
            <p:ph type="title"/>
          </p:nvPr>
        </p:nvSpPr>
        <p:spPr>
          <a:xfrm>
            <a:off x="838200" y="18256"/>
            <a:ext cx="105156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                                        E = mc</a:t>
            </a:r>
            <a:r>
              <a:rPr lang="en-US" sz="4000" b="1" baseline="30000"/>
              <a:t>2 </a:t>
            </a:r>
            <a:r>
              <a:rPr lang="en-US" sz="4000"/>
              <a:t>?</a:t>
            </a:r>
            <a:endParaRPr sz="4000" b="1" baseline="30000"/>
          </a:p>
        </p:txBody>
      </p:sp>
      <p:sp>
        <p:nvSpPr>
          <p:cNvPr id="635" name="Google Shape;635;p64"/>
          <p:cNvSpPr txBox="1">
            <a:spLocks noGrp="1"/>
          </p:cNvSpPr>
          <p:nvPr>
            <p:ph type="body" idx="1"/>
          </p:nvPr>
        </p:nvSpPr>
        <p:spPr>
          <a:xfrm>
            <a:off x="337930" y="681038"/>
            <a:ext cx="11015870" cy="6158706"/>
          </a:xfrm>
          <a:prstGeom prst="rect">
            <a:avLst/>
          </a:prstGeom>
          <a:noFill/>
          <a:ln>
            <a:noFill/>
          </a:ln>
        </p:spPr>
        <p:txBody>
          <a:bodyPr spcFirstLastPara="1" wrap="square" lIns="91425" tIns="45700" rIns="91425" bIns="45700" anchor="t" anchorCtr="0">
            <a:normAutofit fontScale="77500" lnSpcReduction="20000"/>
          </a:bodyPr>
          <a:lstStyle/>
          <a:p>
            <a:pPr marL="228600" lvl="0" indent="-90804" algn="l" rtl="0">
              <a:lnSpc>
                <a:spcPct val="90000"/>
              </a:lnSpc>
              <a:spcBef>
                <a:spcPts val="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sz="3300"/>
              <a:t>&lt; 1905:</a:t>
            </a:r>
            <a:endParaRPr/>
          </a:p>
          <a:p>
            <a:pPr marL="0" lvl="0" indent="0" algn="l" rtl="0">
              <a:lnSpc>
                <a:spcPct val="90000"/>
              </a:lnSpc>
              <a:spcBef>
                <a:spcPts val="1000"/>
              </a:spcBef>
              <a:spcAft>
                <a:spcPts val="0"/>
              </a:spcAft>
              <a:buClr>
                <a:schemeClr val="dk1"/>
              </a:buClr>
              <a:buSzPct val="100000"/>
              <a:buNone/>
            </a:pPr>
            <a:r>
              <a:rPr lang="en-US" sz="3300"/>
              <a:t>First to state?   Lorentz/Poincare’ et al</a:t>
            </a:r>
            <a:endParaRPr/>
          </a:p>
          <a:p>
            <a:pPr marL="0" lvl="0" indent="0" algn="l" rtl="0">
              <a:lnSpc>
                <a:spcPct val="90000"/>
              </a:lnSpc>
              <a:spcBef>
                <a:spcPts val="1000"/>
              </a:spcBef>
              <a:spcAft>
                <a:spcPts val="0"/>
              </a:spcAft>
              <a:buClr>
                <a:schemeClr val="dk1"/>
              </a:buClr>
              <a:buSzPct val="100000"/>
              <a:buNone/>
            </a:pPr>
            <a:r>
              <a:rPr lang="en-US" sz="3300"/>
              <a:t>E= (4/3)mc</a:t>
            </a:r>
            <a:r>
              <a:rPr lang="en-US" sz="3300" baseline="30000"/>
              <a:t>2      </a:t>
            </a:r>
            <a:r>
              <a:rPr lang="en-US" sz="3300"/>
              <a:t>only for EM mass</a:t>
            </a:r>
            <a:endParaRPr/>
          </a:p>
          <a:p>
            <a:pPr marL="0" lvl="0" indent="0" algn="l" rtl="0">
              <a:lnSpc>
                <a:spcPct val="90000"/>
              </a:lnSpc>
              <a:spcBef>
                <a:spcPts val="1000"/>
              </a:spcBef>
              <a:spcAft>
                <a:spcPts val="0"/>
              </a:spcAft>
              <a:buClr>
                <a:schemeClr val="dk1"/>
              </a:buClr>
              <a:buSzPct val="100000"/>
              <a:buNone/>
            </a:pPr>
            <a:endParaRPr sz="3300"/>
          </a:p>
          <a:p>
            <a:pPr marL="0" lvl="0" indent="0" algn="l" rtl="0">
              <a:lnSpc>
                <a:spcPct val="90000"/>
              </a:lnSpc>
              <a:spcBef>
                <a:spcPts val="1000"/>
              </a:spcBef>
              <a:spcAft>
                <a:spcPts val="0"/>
              </a:spcAft>
              <a:buClr>
                <a:schemeClr val="dk1"/>
              </a:buClr>
              <a:buSzPct val="100000"/>
              <a:buNone/>
            </a:pPr>
            <a:r>
              <a:rPr lang="en-US" sz="3300"/>
              <a:t>Others: E= kmc</a:t>
            </a:r>
            <a:r>
              <a:rPr lang="en-US" sz="3300" baseline="30000"/>
              <a:t>2    </a:t>
            </a:r>
            <a:r>
              <a:rPr lang="en-US" sz="3300"/>
              <a:t>k = 0.5 to 1</a:t>
            </a:r>
            <a:endParaRPr/>
          </a:p>
          <a:p>
            <a:pPr marL="228600" lvl="0" indent="-66230" algn="l" rtl="0">
              <a:lnSpc>
                <a:spcPct val="90000"/>
              </a:lnSpc>
              <a:spcBef>
                <a:spcPts val="1000"/>
              </a:spcBef>
              <a:spcAft>
                <a:spcPts val="0"/>
              </a:spcAft>
              <a:buClr>
                <a:schemeClr val="dk1"/>
              </a:buClr>
              <a:buSzPct val="100000"/>
              <a:buNone/>
            </a:pPr>
            <a:endParaRPr sz="3300"/>
          </a:p>
          <a:p>
            <a:pPr marL="0" lvl="0" indent="0" algn="l" rtl="0">
              <a:lnSpc>
                <a:spcPct val="90000"/>
              </a:lnSpc>
              <a:spcBef>
                <a:spcPts val="1000"/>
              </a:spcBef>
              <a:spcAft>
                <a:spcPts val="0"/>
              </a:spcAft>
              <a:buClr>
                <a:schemeClr val="dk1"/>
              </a:buClr>
              <a:buSzPct val="100000"/>
              <a:buNone/>
            </a:pPr>
            <a:r>
              <a:rPr lang="en-US" sz="3300"/>
              <a:t>AE:   1) E includes kinetic energy</a:t>
            </a:r>
            <a:endParaRPr/>
          </a:p>
          <a:p>
            <a:pPr marL="0" lvl="0" indent="0" algn="l" rtl="0">
              <a:lnSpc>
                <a:spcPct val="90000"/>
              </a:lnSpc>
              <a:spcBef>
                <a:spcPts val="1000"/>
              </a:spcBef>
              <a:spcAft>
                <a:spcPts val="0"/>
              </a:spcAft>
              <a:buClr>
                <a:schemeClr val="dk1"/>
              </a:buClr>
              <a:buSzPct val="100000"/>
              <a:buNone/>
            </a:pPr>
            <a:r>
              <a:rPr lang="en-US" sz="3300"/>
              <a:t>         2) k =1</a:t>
            </a:r>
            <a:endParaRPr/>
          </a:p>
          <a:p>
            <a:pPr marL="0" lvl="0" indent="0" algn="l" rtl="0">
              <a:lnSpc>
                <a:spcPct val="90000"/>
              </a:lnSpc>
              <a:spcBef>
                <a:spcPts val="1000"/>
              </a:spcBef>
              <a:spcAft>
                <a:spcPts val="0"/>
              </a:spcAft>
              <a:buClr>
                <a:schemeClr val="dk1"/>
              </a:buClr>
              <a:buSzPct val="100000"/>
              <a:buNone/>
            </a:pPr>
            <a:r>
              <a:rPr lang="en-US" sz="3300"/>
              <a:t>         3) derived from SRT ….XXX     SR is false</a:t>
            </a:r>
            <a:endParaRPr/>
          </a:p>
          <a:p>
            <a:pPr marL="228600" lvl="0" indent="-66230" algn="l" rtl="0">
              <a:lnSpc>
                <a:spcPct val="90000"/>
              </a:lnSpc>
              <a:spcBef>
                <a:spcPts val="1000"/>
              </a:spcBef>
              <a:spcAft>
                <a:spcPts val="0"/>
              </a:spcAft>
              <a:buClr>
                <a:schemeClr val="dk1"/>
              </a:buClr>
              <a:buSzPct val="100000"/>
              <a:buNone/>
            </a:pPr>
            <a:endParaRPr sz="3300"/>
          </a:p>
          <a:p>
            <a:pPr marL="0" lvl="0" indent="0" algn="l" rtl="0">
              <a:lnSpc>
                <a:spcPct val="90000"/>
              </a:lnSpc>
              <a:spcBef>
                <a:spcPts val="1000"/>
              </a:spcBef>
              <a:spcAft>
                <a:spcPts val="0"/>
              </a:spcAft>
              <a:buClr>
                <a:schemeClr val="dk1"/>
              </a:buClr>
              <a:buSzPct val="100000"/>
              <a:buNone/>
            </a:pPr>
            <a:r>
              <a:rPr lang="en-US" sz="3300"/>
              <a:t>Agrees with aether models: </a:t>
            </a:r>
            <a:endParaRPr/>
          </a:p>
          <a:p>
            <a:pPr marL="228600" lvl="0" indent="-66230" algn="l" rtl="0">
              <a:lnSpc>
                <a:spcPct val="90000"/>
              </a:lnSpc>
              <a:spcBef>
                <a:spcPts val="1000"/>
              </a:spcBef>
              <a:spcAft>
                <a:spcPts val="0"/>
              </a:spcAft>
              <a:buClr>
                <a:schemeClr val="dk1"/>
              </a:buClr>
              <a:buSzPct val="100000"/>
              <a:buNone/>
            </a:pPr>
            <a:endParaRPr sz="3300"/>
          </a:p>
          <a:p>
            <a:pPr marL="228600" lvl="0" indent="-66230" algn="l" rtl="0">
              <a:lnSpc>
                <a:spcPct val="90000"/>
              </a:lnSpc>
              <a:spcBef>
                <a:spcPts val="1000"/>
              </a:spcBef>
              <a:spcAft>
                <a:spcPts val="0"/>
              </a:spcAft>
              <a:buClr>
                <a:schemeClr val="dk1"/>
              </a:buClr>
              <a:buSzPct val="100000"/>
              <a:buNone/>
            </a:pPr>
            <a:endParaRPr sz="3300"/>
          </a:p>
          <a:p>
            <a:pPr marL="0" lvl="0" indent="0" algn="l" rtl="0">
              <a:lnSpc>
                <a:spcPct val="90000"/>
              </a:lnSpc>
              <a:spcBef>
                <a:spcPts val="1000"/>
              </a:spcBef>
              <a:spcAft>
                <a:spcPts val="0"/>
              </a:spcAft>
              <a:buClr>
                <a:schemeClr val="dk1"/>
              </a:buClr>
              <a:buSzPct val="100000"/>
              <a:buNone/>
            </a:pPr>
            <a:r>
              <a:rPr lang="en-US" sz="3300"/>
              <a:t>A + for big Al:   1922 Nobel prize for the Photoelectric Effect</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Stellar Reference Frame  </a:t>
            </a:r>
            <a:r>
              <a:rPr lang="en-US"/>
              <a:t>….SRF</a:t>
            </a:r>
            <a:endParaRPr/>
          </a:p>
        </p:txBody>
      </p:sp>
      <p:sp>
        <p:nvSpPr>
          <p:cNvPr id="641" name="Google Shape;641;p65"/>
          <p:cNvSpPr txBox="1">
            <a:spLocks noGrp="1"/>
          </p:cNvSpPr>
          <p:nvPr>
            <p:ph type="body" idx="1"/>
          </p:nvPr>
        </p:nvSpPr>
        <p:spPr>
          <a:xfrm>
            <a:off x="838200" y="1984563"/>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   </a:t>
            </a:r>
            <a:endParaRPr/>
          </a:p>
        </p:txBody>
      </p:sp>
      <p:sp>
        <p:nvSpPr>
          <p:cNvPr id="642" name="Google Shape;642;p65"/>
          <p:cNvSpPr txBox="1"/>
          <p:nvPr/>
        </p:nvSpPr>
        <p:spPr>
          <a:xfrm>
            <a:off x="838200" y="2052757"/>
            <a:ext cx="10014625" cy="3631763"/>
          </a:xfrm>
          <a:prstGeom prst="rect">
            <a:avLst/>
          </a:prstGeom>
          <a:noFill/>
          <a:ln>
            <a:noFill/>
          </a:ln>
        </p:spPr>
        <p:txBody>
          <a:bodyPr spcFirstLastPara="1" wrap="square" lIns="91425" tIns="45700" rIns="91425" bIns="45700" anchor="t" anchorCtr="0">
            <a:spAutoFit/>
          </a:bodyPr>
          <a:lstStyle/>
          <a:p>
            <a:pPr marL="342900" marR="0" lvl="0" indent="-215900" algn="l" rtl="0">
              <a:spcBef>
                <a:spcPts val="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 No diagram possible:   Where to place observer? </a:t>
            </a:r>
            <a:endParaRPr/>
          </a:p>
          <a:p>
            <a:pPr marL="342900" marR="0" lvl="0" indent="-342900" algn="l" rtl="0">
              <a:spcBef>
                <a:spcPts val="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  Not testable</a:t>
            </a:r>
            <a:endParaRPr/>
          </a:p>
          <a:p>
            <a:pPr marL="342900" marR="0" lvl="0" indent="-342900" algn="l" rtl="0">
              <a:spcBef>
                <a:spcPts val="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  Sun is star , but SRF is not the HC RefFrame</a:t>
            </a:r>
            <a:endParaRPr sz="32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  Inter stellar motion =&gt; which star is the SRF?...binaries</a:t>
            </a:r>
            <a:endParaRPr/>
          </a:p>
          <a:p>
            <a:pPr marL="342900" marR="0" lvl="0" indent="-342900" algn="l" rtl="0">
              <a:spcBef>
                <a:spcPts val="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  Inconsistent definition: In the Andromeda RF, </a:t>
            </a:r>
            <a:br>
              <a:rPr lang="en-US" sz="3200">
                <a:solidFill>
                  <a:schemeClr val="dk1"/>
                </a:solidFill>
                <a:latin typeface="Calibri"/>
                <a:ea typeface="Calibri"/>
                <a:cs typeface="Calibri"/>
                <a:sym typeface="Calibri"/>
              </a:rPr>
            </a:br>
            <a:r>
              <a:rPr lang="en-US" sz="3200">
                <a:solidFill>
                  <a:schemeClr val="dk1"/>
                </a:solidFill>
                <a:latin typeface="Calibri"/>
                <a:ea typeface="Calibri"/>
                <a:cs typeface="Calibri"/>
                <a:sym typeface="Calibri"/>
              </a:rPr>
              <a:t>  Earth =&gt; part of the stellar frame  =&gt; Lab RF = SRF!</a:t>
            </a:r>
            <a:endParaRPr sz="1800">
              <a:solidFill>
                <a:schemeClr val="dk1"/>
              </a:solidFill>
              <a:latin typeface="Calibri"/>
              <a:ea typeface="Calibri"/>
              <a:cs typeface="Calibri"/>
              <a:sym typeface="Calibri"/>
            </a:endParaRPr>
          </a:p>
          <a:p>
            <a:pPr marL="457200" marR="0" lvl="0" indent="-34290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6"/>
          <p:cNvSpPr txBox="1">
            <a:spLocks noGrp="1"/>
          </p:cNvSpPr>
          <p:nvPr>
            <p:ph type="title"/>
          </p:nvPr>
        </p:nvSpPr>
        <p:spPr>
          <a:xfrm>
            <a:off x="838200" y="365125"/>
            <a:ext cx="10515600" cy="62302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Noah’s Flood</a:t>
            </a:r>
            <a:br>
              <a:rPr lang="en-US"/>
            </a:br>
            <a:r>
              <a:rPr lang="en-US"/>
              <a:t>			</a:t>
            </a:r>
            <a:r>
              <a:rPr lang="en-US" sz="3200"/>
              <a:t>Grand Canyon Evidence</a:t>
            </a:r>
            <a:br>
              <a:rPr lang="en-US" sz="3200"/>
            </a:br>
            <a:br>
              <a:rPr lang="en-US"/>
            </a:br>
            <a:r>
              <a:rPr lang="en-US" sz="3200" b="1"/>
              <a:t>Rapid layering</a:t>
            </a:r>
            <a:br>
              <a:rPr lang="en-US" sz="3200" b="1"/>
            </a:br>
            <a:br>
              <a:rPr lang="en-US" sz="3200" b="1"/>
            </a:br>
            <a:r>
              <a:rPr lang="en-US" sz="3200" b="1"/>
              <a:t>Sea life far above sea level</a:t>
            </a:r>
            <a:br>
              <a:rPr lang="en-US" sz="3200" b="1"/>
            </a:br>
            <a:br>
              <a:rPr lang="en-US" sz="3200" b="1"/>
            </a:br>
            <a:r>
              <a:rPr lang="en-US" sz="3200" b="1"/>
              <a:t>Trans-continental layers </a:t>
            </a:r>
            <a:br>
              <a:rPr lang="en-US" sz="3200" b="1"/>
            </a:br>
            <a:br>
              <a:rPr lang="en-US" sz="3200" b="1"/>
            </a:br>
            <a:r>
              <a:rPr lang="en-US" sz="3200" b="1"/>
              <a:t>No erosion since formation </a:t>
            </a:r>
            <a:endParaRPr/>
          </a:p>
        </p:txBody>
      </p:sp>
      <p:pic>
        <p:nvPicPr>
          <p:cNvPr id="649" name="Google Shape;649;p66"/>
          <p:cNvPicPr preferRelativeResize="0"/>
          <p:nvPr/>
        </p:nvPicPr>
        <p:blipFill rotWithShape="1">
          <a:blip r:embed="rId3">
            <a:alphaModFix/>
          </a:blip>
          <a:srcRect/>
          <a:stretch/>
        </p:blipFill>
        <p:spPr>
          <a:xfrm>
            <a:off x="5290475" y="1653703"/>
            <a:ext cx="6657854" cy="506883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7"/>
          <p:cNvSpPr txBox="1">
            <a:spLocks noGrp="1"/>
          </p:cNvSpPr>
          <p:nvPr>
            <p:ph type="title"/>
          </p:nvPr>
        </p:nvSpPr>
        <p:spPr>
          <a:xfrm>
            <a:off x="214009" y="365125"/>
            <a:ext cx="1113979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Flood Flow Sedimentation  </a:t>
            </a:r>
            <a:endParaRPr/>
          </a:p>
        </p:txBody>
      </p:sp>
      <p:pic>
        <p:nvPicPr>
          <p:cNvPr id="656" name="Google Shape;656;p67"/>
          <p:cNvPicPr preferRelativeResize="0"/>
          <p:nvPr/>
        </p:nvPicPr>
        <p:blipFill rotWithShape="1">
          <a:blip r:embed="rId3">
            <a:alphaModFix/>
          </a:blip>
          <a:srcRect/>
          <a:stretch/>
        </p:blipFill>
        <p:spPr>
          <a:xfrm>
            <a:off x="6357975" y="606391"/>
            <a:ext cx="5961154" cy="2898843"/>
          </a:xfrm>
          <a:prstGeom prst="rect">
            <a:avLst/>
          </a:prstGeom>
          <a:noFill/>
          <a:ln>
            <a:noFill/>
          </a:ln>
        </p:spPr>
      </p:pic>
      <p:pic>
        <p:nvPicPr>
          <p:cNvPr id="657" name="Google Shape;657;p67"/>
          <p:cNvPicPr preferRelativeResize="0"/>
          <p:nvPr/>
        </p:nvPicPr>
        <p:blipFill rotWithShape="1">
          <a:blip r:embed="rId4">
            <a:alphaModFix/>
          </a:blip>
          <a:srcRect/>
          <a:stretch/>
        </p:blipFill>
        <p:spPr>
          <a:xfrm>
            <a:off x="74182" y="2055813"/>
            <a:ext cx="6538150" cy="4612861"/>
          </a:xfrm>
          <a:prstGeom prst="rect">
            <a:avLst/>
          </a:prstGeom>
          <a:noFill/>
          <a:ln>
            <a:noFill/>
          </a:ln>
        </p:spPr>
      </p:pic>
      <p:pic>
        <p:nvPicPr>
          <p:cNvPr id="658" name="Google Shape;658;p67" descr="A close-up of a field&#10;&#10;Description automatically generated with low confidence"/>
          <p:cNvPicPr preferRelativeResize="0"/>
          <p:nvPr/>
        </p:nvPicPr>
        <p:blipFill rotWithShape="1">
          <a:blip r:embed="rId5">
            <a:alphaModFix/>
          </a:blip>
          <a:srcRect/>
          <a:stretch/>
        </p:blipFill>
        <p:spPr>
          <a:xfrm>
            <a:off x="6828817" y="4137599"/>
            <a:ext cx="5019471" cy="269406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8"/>
          <p:cNvSpPr txBox="1">
            <a:spLocks noGrp="1"/>
          </p:cNvSpPr>
          <p:nvPr>
            <p:ph type="title"/>
          </p:nvPr>
        </p:nvSpPr>
        <p:spPr>
          <a:xfrm>
            <a:off x="622571" y="90149"/>
            <a:ext cx="10439400" cy="8897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Flood evidence</a:t>
            </a:r>
            <a:endParaRPr/>
          </a:p>
        </p:txBody>
      </p:sp>
      <p:pic>
        <p:nvPicPr>
          <p:cNvPr id="665" name="Google Shape;665;p68"/>
          <p:cNvPicPr preferRelativeResize="0">
            <a:picLocks noGrp="1"/>
          </p:cNvPicPr>
          <p:nvPr>
            <p:ph type="body" idx="1"/>
          </p:nvPr>
        </p:nvPicPr>
        <p:blipFill rotWithShape="1">
          <a:blip r:embed="rId3">
            <a:alphaModFix/>
          </a:blip>
          <a:srcRect/>
          <a:stretch/>
        </p:blipFill>
        <p:spPr>
          <a:xfrm>
            <a:off x="4727643" y="1286314"/>
            <a:ext cx="7308715" cy="5481537"/>
          </a:xfrm>
          <a:prstGeom prst="rect">
            <a:avLst/>
          </a:prstGeom>
          <a:noFill/>
          <a:ln>
            <a:noFill/>
          </a:ln>
        </p:spPr>
      </p:pic>
      <p:pic>
        <p:nvPicPr>
          <p:cNvPr id="666" name="Google Shape;666;p68" descr="A map of the world&#10;&#10;Description automatically generated with medium confidence"/>
          <p:cNvPicPr preferRelativeResize="0"/>
          <p:nvPr/>
        </p:nvPicPr>
        <p:blipFill rotWithShape="1">
          <a:blip r:embed="rId4">
            <a:alphaModFix/>
          </a:blip>
          <a:srcRect/>
          <a:stretch/>
        </p:blipFill>
        <p:spPr>
          <a:xfrm>
            <a:off x="0" y="1425841"/>
            <a:ext cx="4727643" cy="489713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9"/>
          <p:cNvSpPr txBox="1">
            <a:spLocks noGrp="1"/>
          </p:cNvSpPr>
          <p:nvPr>
            <p:ph type="title"/>
          </p:nvPr>
        </p:nvSpPr>
        <p:spPr>
          <a:xfrm>
            <a:off x="838200" y="365125"/>
            <a:ext cx="10515600" cy="64928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Mt St Helens  </a:t>
            </a:r>
            <a:br>
              <a:rPr lang="en-US"/>
            </a:br>
            <a:br>
              <a:rPr lang="en-US"/>
            </a:br>
            <a:br>
              <a:rPr lang="en-US"/>
            </a:br>
            <a:br>
              <a:rPr lang="en-US"/>
            </a:br>
            <a:br>
              <a:rPr lang="en-US"/>
            </a:br>
            <a:br>
              <a:rPr lang="en-US"/>
            </a:br>
            <a:br>
              <a:rPr lang="en-US"/>
            </a:br>
            <a:br>
              <a:rPr lang="en-US"/>
            </a:br>
            <a:br>
              <a:rPr lang="en-US"/>
            </a:br>
            <a:r>
              <a:rPr lang="en-US"/>
              <a:t>          </a:t>
            </a:r>
            <a:r>
              <a:rPr lang="en-US" sz="3200"/>
              <a:t>70 ft valley formed in 2 months</a:t>
            </a:r>
            <a:endParaRPr/>
          </a:p>
        </p:txBody>
      </p:sp>
      <p:pic>
        <p:nvPicPr>
          <p:cNvPr id="673" name="Google Shape;673;p69"/>
          <p:cNvPicPr preferRelativeResize="0">
            <a:picLocks noGrp="1"/>
          </p:cNvPicPr>
          <p:nvPr>
            <p:ph type="body" idx="1"/>
          </p:nvPr>
        </p:nvPicPr>
        <p:blipFill rotWithShape="1">
          <a:blip r:embed="rId3">
            <a:alphaModFix/>
          </a:blip>
          <a:srcRect/>
          <a:stretch/>
        </p:blipFill>
        <p:spPr>
          <a:xfrm>
            <a:off x="0" y="1272635"/>
            <a:ext cx="6489630" cy="4637097"/>
          </a:xfrm>
          <a:prstGeom prst="rect">
            <a:avLst/>
          </a:prstGeom>
          <a:noFill/>
          <a:ln>
            <a:noFill/>
          </a:ln>
        </p:spPr>
      </p:pic>
      <p:pic>
        <p:nvPicPr>
          <p:cNvPr id="674" name="Google Shape;674;p69" descr="Table&#10;&#10;Description automatically generated"/>
          <p:cNvPicPr preferRelativeResize="0"/>
          <p:nvPr/>
        </p:nvPicPr>
        <p:blipFill rotWithShape="1">
          <a:blip r:embed="rId4">
            <a:alphaModFix/>
          </a:blip>
          <a:srcRect/>
          <a:stretch/>
        </p:blipFill>
        <p:spPr>
          <a:xfrm>
            <a:off x="6727941" y="1370251"/>
            <a:ext cx="5308101" cy="41174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7"/>
          <p:cNvSpPr txBox="1">
            <a:spLocks noGrp="1"/>
          </p:cNvSpPr>
          <p:nvPr>
            <p:ph type="title"/>
          </p:nvPr>
        </p:nvSpPr>
        <p:spPr>
          <a:xfrm>
            <a:off x="838200" y="75088"/>
            <a:ext cx="10515600" cy="55356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1"/>
              </a:buClr>
              <a:buSzPct val="100000"/>
              <a:buFont typeface="Calibri"/>
              <a:buNone/>
            </a:pPr>
            <a:r>
              <a:rPr lang="en-US" sz="2800" b="1"/>
              <a:t>          Ptolemy –GC   150 AD                                                   Copernicus – HC   1543</a:t>
            </a:r>
            <a:endParaRPr sz="2800" b="1"/>
          </a:p>
        </p:txBody>
      </p:sp>
      <p:pic>
        <p:nvPicPr>
          <p:cNvPr id="142" name="Google Shape;142;p7" descr="Chart, radar chart&#10;&#10;Description automatically generated"/>
          <p:cNvPicPr preferRelativeResize="0">
            <a:picLocks noGrp="1"/>
          </p:cNvPicPr>
          <p:nvPr>
            <p:ph type="body" idx="1"/>
          </p:nvPr>
        </p:nvPicPr>
        <p:blipFill rotWithShape="1">
          <a:blip r:embed="rId3">
            <a:alphaModFix/>
          </a:blip>
          <a:srcRect/>
          <a:stretch/>
        </p:blipFill>
        <p:spPr>
          <a:xfrm>
            <a:off x="6345586" y="508111"/>
            <a:ext cx="5884884" cy="6274801"/>
          </a:xfrm>
          <a:prstGeom prst="rect">
            <a:avLst/>
          </a:prstGeom>
          <a:solidFill>
            <a:schemeClr val="lt1"/>
          </a:solidFill>
          <a:ln>
            <a:noFill/>
          </a:ln>
        </p:spPr>
      </p:pic>
      <p:pic>
        <p:nvPicPr>
          <p:cNvPr id="143" name="Google Shape;143;p7" descr="A picture containing text, device, barometer&#10;&#10;Description automatically generated"/>
          <p:cNvPicPr preferRelativeResize="0"/>
          <p:nvPr/>
        </p:nvPicPr>
        <p:blipFill rotWithShape="1">
          <a:blip r:embed="rId4">
            <a:alphaModFix/>
          </a:blip>
          <a:srcRect/>
          <a:stretch/>
        </p:blipFill>
        <p:spPr>
          <a:xfrm>
            <a:off x="-38470" y="613409"/>
            <a:ext cx="6220353" cy="6154262"/>
          </a:xfrm>
          <a:prstGeom prst="rect">
            <a:avLst/>
          </a:prstGeom>
          <a:noFill/>
          <a:ln>
            <a:noFill/>
          </a:ln>
        </p:spPr>
      </p:pic>
      <p:sp>
        <p:nvSpPr>
          <p:cNvPr id="144" name="Google Shape;144;p7"/>
          <p:cNvSpPr/>
          <p:nvPr/>
        </p:nvSpPr>
        <p:spPr>
          <a:xfrm>
            <a:off x="0" y="2619375"/>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7"/>
          <p:cNvSpPr/>
          <p:nvPr/>
        </p:nvSpPr>
        <p:spPr>
          <a:xfrm>
            <a:off x="0" y="6229350"/>
            <a:ext cx="12192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70"/>
          <p:cNvSpPr txBox="1">
            <a:spLocks noGrp="1"/>
          </p:cNvSpPr>
          <p:nvPr>
            <p:ph type="title"/>
          </p:nvPr>
        </p:nvSpPr>
        <p:spPr>
          <a:xfrm>
            <a:off x="838200" y="284703"/>
            <a:ext cx="10515600" cy="6288594"/>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			</a:t>
            </a:r>
            <a:r>
              <a:rPr lang="en-US" sz="4900" b="1"/>
              <a:t>DNA and Evolution </a:t>
            </a:r>
            <a:br>
              <a:rPr lang="en-US"/>
            </a:br>
            <a:br>
              <a:rPr lang="en-US"/>
            </a:br>
            <a:r>
              <a:rPr lang="en-US"/>
              <a:t>“Junk”  DNA   =&gt;    metacode for control</a:t>
            </a:r>
            <a:br>
              <a:rPr lang="en-US"/>
            </a:br>
            <a:br>
              <a:rPr lang="en-US"/>
            </a:br>
            <a:r>
              <a:rPr lang="en-US" sz="3600"/>
              <a:t>Worm   		2      An Operating System</a:t>
            </a:r>
            <a:br>
              <a:rPr lang="en-US" sz="3600"/>
            </a:br>
            <a:r>
              <a:rPr lang="en-US" sz="3600"/>
              <a:t>Fly        	 	8      w/ Data, Control, Memory, Repair</a:t>
            </a:r>
            <a:br>
              <a:rPr lang="en-US" sz="3600"/>
            </a:br>
            <a:r>
              <a:rPr lang="en-US" sz="3600"/>
              <a:t>Sequoia  	 	22</a:t>
            </a:r>
            <a:br>
              <a:rPr lang="en-US" sz="3600"/>
            </a:br>
            <a:r>
              <a:rPr lang="en-US" sz="3600">
                <a:solidFill>
                  <a:srgbClr val="FF0000"/>
                </a:solidFill>
              </a:rPr>
              <a:t>Human    		46     </a:t>
            </a:r>
            <a:r>
              <a:rPr lang="en-US" sz="3600"/>
              <a:t>Genome project results?</a:t>
            </a:r>
            <a:br>
              <a:rPr lang="en-US" sz="3600">
                <a:solidFill>
                  <a:srgbClr val="FF0000"/>
                </a:solidFill>
              </a:rPr>
            </a:br>
            <a:r>
              <a:rPr lang="en-US" sz="3600">
                <a:solidFill>
                  <a:srgbClr val="FF0000"/>
                </a:solidFill>
              </a:rPr>
              <a:t>Chimp      		48</a:t>
            </a:r>
            <a:br>
              <a:rPr lang="en-US" sz="3600">
                <a:solidFill>
                  <a:srgbClr val="FF0000"/>
                </a:solidFill>
              </a:rPr>
            </a:br>
            <a:r>
              <a:rPr lang="en-US" sz="3600"/>
              <a:t>Dog     		78	1000 species extinctions/year…Origin?</a:t>
            </a:r>
            <a:br>
              <a:rPr lang="en-US" sz="3600"/>
            </a:br>
            <a:r>
              <a:rPr lang="en-US" sz="3600"/>
              <a:t>Goldfish   		94</a:t>
            </a:r>
            <a:br>
              <a:rPr lang="en-US" sz="3600"/>
            </a:br>
            <a:r>
              <a:rPr lang="en-US" sz="3600"/>
              <a:t>Fern  		216</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71"/>
          <p:cNvSpPr txBox="1">
            <a:spLocks noGrp="1"/>
          </p:cNvSpPr>
          <p:nvPr>
            <p:ph type="title"/>
          </p:nvPr>
        </p:nvSpPr>
        <p:spPr>
          <a:xfrm>
            <a:off x="838200" y="365126"/>
            <a:ext cx="10515600" cy="66650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                   </a:t>
            </a:r>
            <a:r>
              <a:rPr lang="en-US" sz="4900" b="1"/>
              <a:t>Po Creation Halos</a:t>
            </a:r>
            <a:endParaRPr b="1"/>
          </a:p>
        </p:txBody>
      </p:sp>
      <p:pic>
        <p:nvPicPr>
          <p:cNvPr id="687" name="Google Shape;687;p71" descr="Diagram&#10;&#10;Description automatically generated"/>
          <p:cNvPicPr preferRelativeResize="0">
            <a:picLocks noGrp="1"/>
          </p:cNvPicPr>
          <p:nvPr>
            <p:ph type="body" idx="1"/>
          </p:nvPr>
        </p:nvPicPr>
        <p:blipFill rotWithShape="1">
          <a:blip r:embed="rId3">
            <a:alphaModFix/>
          </a:blip>
          <a:srcRect/>
          <a:stretch/>
        </p:blipFill>
        <p:spPr>
          <a:xfrm>
            <a:off x="7077351" y="539393"/>
            <a:ext cx="4973859" cy="3727807"/>
          </a:xfrm>
          <a:prstGeom prst="rect">
            <a:avLst/>
          </a:prstGeom>
          <a:noFill/>
          <a:ln>
            <a:noFill/>
          </a:ln>
        </p:spPr>
      </p:pic>
      <p:pic>
        <p:nvPicPr>
          <p:cNvPr id="688" name="Google Shape;688;p71" descr="A close up of an eye&#10;&#10;Description automatically generated with medium confidence"/>
          <p:cNvPicPr preferRelativeResize="0"/>
          <p:nvPr/>
        </p:nvPicPr>
        <p:blipFill rotWithShape="1">
          <a:blip r:embed="rId4">
            <a:alphaModFix/>
          </a:blip>
          <a:srcRect/>
          <a:stretch/>
        </p:blipFill>
        <p:spPr>
          <a:xfrm>
            <a:off x="8606059" y="4267200"/>
            <a:ext cx="2548328" cy="2590800"/>
          </a:xfrm>
          <a:prstGeom prst="rect">
            <a:avLst/>
          </a:prstGeom>
          <a:noFill/>
          <a:ln>
            <a:noFill/>
          </a:ln>
        </p:spPr>
      </p:pic>
      <p:sp>
        <p:nvSpPr>
          <p:cNvPr id="689" name="Google Shape;689;p7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0" name="Google Shape;690;p71"/>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91" name="Google Shape;691;p71"/>
          <p:cNvPicPr preferRelativeResize="0"/>
          <p:nvPr/>
        </p:nvPicPr>
        <p:blipFill rotWithShape="1">
          <a:blip r:embed="rId5">
            <a:alphaModFix/>
          </a:blip>
          <a:srcRect/>
          <a:stretch/>
        </p:blipFill>
        <p:spPr>
          <a:xfrm>
            <a:off x="684578" y="1166286"/>
            <a:ext cx="4561612" cy="55579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72"/>
          <p:cNvSpPr txBox="1">
            <a:spLocks noGrp="1"/>
          </p:cNvSpPr>
          <p:nvPr>
            <p:ph type="title"/>
          </p:nvPr>
        </p:nvSpPr>
        <p:spPr>
          <a:xfrm>
            <a:off x="252919" y="365125"/>
            <a:ext cx="11537004" cy="62691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Peleg</a:t>
            </a:r>
            <a:br>
              <a:rPr lang="en-US"/>
            </a:br>
            <a:br>
              <a:rPr lang="en-US"/>
            </a:br>
            <a:r>
              <a:rPr lang="en-US" sz="3200"/>
              <a:t>post-Flood problems: Volcanoes…Ice age..Tidal waves/tsunamai</a:t>
            </a:r>
            <a:br>
              <a:rPr lang="en-US" sz="3200"/>
            </a:br>
            <a:r>
              <a:rPr lang="en-US" sz="3200"/>
              <a:t>    </a:t>
            </a:r>
            <a:br>
              <a:rPr lang="en-US" sz="3200"/>
            </a:br>
            <a:r>
              <a:rPr lang="en-US" sz="3200"/>
              <a:t>                                                       Time of Job &amp; Peleg: “world” divided. </a:t>
            </a:r>
            <a:endParaRPr/>
          </a:p>
        </p:txBody>
      </p:sp>
      <p:pic>
        <p:nvPicPr>
          <p:cNvPr id="698" name="Google Shape;698;p72"/>
          <p:cNvPicPr preferRelativeResize="0"/>
          <p:nvPr/>
        </p:nvPicPr>
        <p:blipFill rotWithShape="1">
          <a:blip r:embed="rId3">
            <a:alphaModFix/>
          </a:blip>
          <a:srcRect/>
          <a:stretch/>
        </p:blipFill>
        <p:spPr>
          <a:xfrm>
            <a:off x="5894962" y="2993855"/>
            <a:ext cx="5544766" cy="3789422"/>
          </a:xfrm>
          <a:prstGeom prst="rect">
            <a:avLst/>
          </a:prstGeom>
          <a:noFill/>
          <a:ln>
            <a:noFill/>
          </a:ln>
        </p:spPr>
      </p:pic>
      <p:pic>
        <p:nvPicPr>
          <p:cNvPr id="699" name="Google Shape;699;p72" descr="A picture containing text, font, screenshot&#10;&#10;Description automatically generated"/>
          <p:cNvPicPr preferRelativeResize="0"/>
          <p:nvPr/>
        </p:nvPicPr>
        <p:blipFill rotWithShape="1">
          <a:blip r:embed="rId4">
            <a:alphaModFix/>
          </a:blip>
          <a:srcRect/>
          <a:stretch/>
        </p:blipFill>
        <p:spPr>
          <a:xfrm>
            <a:off x="402077" y="2227892"/>
            <a:ext cx="4831403" cy="463010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73"/>
          <p:cNvSpPr txBox="1">
            <a:spLocks noGrp="1"/>
          </p:cNvSpPr>
          <p:nvPr>
            <p:ph type="title"/>
          </p:nvPr>
        </p:nvSpPr>
        <p:spPr>
          <a:xfrm>
            <a:off x="385862" y="365125"/>
            <a:ext cx="10967938" cy="61718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Shock dynamics</a:t>
            </a:r>
            <a:br>
              <a:rPr lang="en-US"/>
            </a:br>
            <a:br>
              <a:rPr lang="en-US"/>
            </a:br>
            <a:r>
              <a:rPr lang="en-US" sz="3200"/>
              <a:t>Accounts for:</a:t>
            </a:r>
            <a:br>
              <a:rPr lang="en-US" sz="3200"/>
            </a:br>
            <a:r>
              <a:rPr lang="en-US" sz="3200"/>
              <a:t>-neo-geology of Pangea</a:t>
            </a:r>
            <a:br>
              <a:rPr lang="en-US" sz="3200"/>
            </a:br>
            <a:r>
              <a:rPr lang="en-US" sz="3200"/>
              <a:t>-ice age</a:t>
            </a:r>
            <a:br>
              <a:rPr lang="en-US" sz="3200"/>
            </a:br>
            <a:r>
              <a:rPr lang="en-US" sz="3200"/>
              <a:t>-continental drift &amp; formation</a:t>
            </a:r>
            <a:br>
              <a:rPr lang="en-US" sz="3200"/>
            </a:br>
            <a:r>
              <a:rPr lang="en-US" sz="3200"/>
              <a:t>-iridium layer from meteorites</a:t>
            </a:r>
            <a:br>
              <a:rPr lang="en-US" sz="3200"/>
            </a:br>
            <a:r>
              <a:rPr lang="en-US" sz="3200"/>
              <a:t>-mid-ocean ridges</a:t>
            </a:r>
            <a:br>
              <a:rPr lang="en-US" sz="3200"/>
            </a:br>
            <a:r>
              <a:rPr lang="en-US" sz="3200"/>
              <a:t>-mountain-building</a:t>
            </a:r>
            <a:br>
              <a:rPr lang="en-US" sz="3200"/>
            </a:br>
            <a:r>
              <a:rPr lang="en-US" sz="3200"/>
              <a:t>-fossil sequence in strata</a:t>
            </a:r>
            <a:br>
              <a:rPr lang="en-US" sz="3200"/>
            </a:br>
            <a:r>
              <a:rPr lang="en-US" sz="3200"/>
              <a:t>-secondary impacts in AK, SC..</a:t>
            </a:r>
            <a:br>
              <a:rPr lang="en-US" sz="3200"/>
            </a:br>
            <a:r>
              <a:rPr lang="en-US" sz="3200"/>
              <a:t>- bio-geographic correlations</a:t>
            </a:r>
            <a:br>
              <a:rPr lang="en-US" sz="3200"/>
            </a:br>
            <a:r>
              <a:rPr lang="en-US" sz="3200"/>
              <a:t>- plates still moving. </a:t>
            </a:r>
            <a:endParaRPr/>
          </a:p>
        </p:txBody>
      </p:sp>
      <p:pic>
        <p:nvPicPr>
          <p:cNvPr id="706" name="Google Shape;706;p73"/>
          <p:cNvPicPr preferRelativeResize="0"/>
          <p:nvPr/>
        </p:nvPicPr>
        <p:blipFill rotWithShape="1">
          <a:blip r:embed="rId3">
            <a:alphaModFix/>
          </a:blip>
          <a:srcRect/>
          <a:stretch/>
        </p:blipFill>
        <p:spPr>
          <a:xfrm>
            <a:off x="5544765" y="1340490"/>
            <a:ext cx="6647235" cy="527910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74"/>
          <p:cNvSpPr txBox="1">
            <a:spLocks noGrp="1"/>
          </p:cNvSpPr>
          <p:nvPr>
            <p:ph type="title"/>
          </p:nvPr>
        </p:nvSpPr>
        <p:spPr>
          <a:xfrm>
            <a:off x="1059667" y="0"/>
            <a:ext cx="10515600" cy="53403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t>Pioneer anomaly</a:t>
            </a:r>
            <a:endParaRPr/>
          </a:p>
        </p:txBody>
      </p:sp>
      <p:pic>
        <p:nvPicPr>
          <p:cNvPr id="713" name="Google Shape;713;p74"/>
          <p:cNvPicPr preferRelativeResize="0">
            <a:picLocks noGrp="1"/>
          </p:cNvPicPr>
          <p:nvPr>
            <p:ph type="body" idx="1"/>
          </p:nvPr>
        </p:nvPicPr>
        <p:blipFill rotWithShape="1">
          <a:blip r:embed="rId3">
            <a:alphaModFix/>
          </a:blip>
          <a:srcRect/>
          <a:stretch/>
        </p:blipFill>
        <p:spPr>
          <a:xfrm>
            <a:off x="2000935" y="829862"/>
            <a:ext cx="8190130" cy="602813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75"/>
          <p:cNvSpPr txBox="1">
            <a:spLocks noGrp="1"/>
          </p:cNvSpPr>
          <p:nvPr>
            <p:ph type="title"/>
          </p:nvPr>
        </p:nvSpPr>
        <p:spPr>
          <a:xfrm>
            <a:off x="838200" y="365125"/>
            <a:ext cx="11073764" cy="61277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Pioneer deceleration  </a:t>
            </a:r>
            <a:br>
              <a:rPr lang="en-US"/>
            </a:br>
            <a:br>
              <a:rPr lang="en-US"/>
            </a:br>
            <a:br>
              <a:rPr lang="en-US"/>
            </a:br>
            <a:br>
              <a:rPr lang="en-US"/>
            </a:br>
            <a:br>
              <a:rPr lang="en-US"/>
            </a:br>
            <a:br>
              <a:rPr lang="en-US"/>
            </a:br>
            <a:r>
              <a:rPr lang="en-US" sz="3200"/>
              <a:t>Gravity time          EM time</a:t>
            </a:r>
            <a:br>
              <a:rPr lang="en-US" sz="3200"/>
            </a:br>
            <a:br>
              <a:rPr lang="en-US" sz="3200"/>
            </a:br>
            <a:r>
              <a:rPr lang="en-US" sz="3200"/>
              <a:t>acc = dv/d</a:t>
            </a:r>
            <a:r>
              <a:rPr lang="en-US" sz="3200">
                <a:solidFill>
                  <a:srgbClr val="FF0000"/>
                </a:solidFill>
              </a:rPr>
              <a:t>t</a:t>
            </a:r>
            <a:br>
              <a:rPr lang="en-US" sz="3200">
                <a:solidFill>
                  <a:srgbClr val="FF0000"/>
                </a:solidFill>
              </a:rPr>
            </a:br>
            <a:br>
              <a:rPr lang="en-US" sz="3200">
                <a:solidFill>
                  <a:srgbClr val="FF0000"/>
                </a:solidFill>
              </a:rPr>
            </a:br>
            <a:r>
              <a:rPr lang="en-US" sz="3200">
                <a:solidFill>
                  <a:srgbClr val="FF0000"/>
                </a:solidFill>
              </a:rPr>
              <a:t>=&gt; Aether effect on EM time</a:t>
            </a:r>
            <a:endParaRPr/>
          </a:p>
        </p:txBody>
      </p:sp>
      <p:pic>
        <p:nvPicPr>
          <p:cNvPr id="720" name="Google Shape;720;p75"/>
          <p:cNvPicPr preferRelativeResize="0">
            <a:picLocks noGrp="1"/>
          </p:cNvPicPr>
          <p:nvPr>
            <p:ph type="body" idx="1"/>
          </p:nvPr>
        </p:nvPicPr>
        <p:blipFill rotWithShape="1">
          <a:blip r:embed="rId3">
            <a:alphaModFix/>
          </a:blip>
          <a:srcRect/>
          <a:stretch/>
        </p:blipFill>
        <p:spPr>
          <a:xfrm>
            <a:off x="5496560" y="1038004"/>
            <a:ext cx="6695440" cy="5217516"/>
          </a:xfrm>
          <a:prstGeom prst="rect">
            <a:avLst/>
          </a:prstGeom>
          <a:noFill/>
          <a:ln>
            <a:noFill/>
          </a:ln>
        </p:spPr>
      </p:pic>
      <p:pic>
        <p:nvPicPr>
          <p:cNvPr id="721" name="Google Shape;721;p75"/>
          <p:cNvPicPr preferRelativeResize="0"/>
          <p:nvPr/>
        </p:nvPicPr>
        <p:blipFill rotWithShape="1">
          <a:blip r:embed="rId4">
            <a:alphaModFix/>
          </a:blip>
          <a:srcRect/>
          <a:stretch/>
        </p:blipFill>
        <p:spPr>
          <a:xfrm>
            <a:off x="0" y="1374621"/>
            <a:ext cx="4898088" cy="255219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6"/>
          <p:cNvSpPr txBox="1">
            <a:spLocks noGrp="1"/>
          </p:cNvSpPr>
          <p:nvPr>
            <p:ph type="title"/>
          </p:nvPr>
        </p:nvSpPr>
        <p:spPr>
          <a:xfrm>
            <a:off x="1005840" y="0"/>
            <a:ext cx="10515600" cy="37528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Earth rotation &amp; VLBI</a:t>
            </a:r>
            <a:br>
              <a:rPr lang="en-US"/>
            </a:br>
            <a:r>
              <a:rPr lang="en-US" sz="3200"/>
              <a:t>MS: Stars fixed; Earth rotates      </a:t>
            </a:r>
            <a:br>
              <a:rPr lang="en-US" sz="3200"/>
            </a:br>
            <a:r>
              <a:rPr lang="en-US" sz="3200"/>
              <a:t>ALFA:  Stars have aether aberration; Earth fixed  </a:t>
            </a:r>
            <a:br>
              <a:rPr lang="en-US" sz="3200"/>
            </a:br>
            <a:r>
              <a:rPr lang="en-US" sz="3200"/>
              <a:t>=&gt;  need multiple stars</a:t>
            </a:r>
            <a:br>
              <a:rPr lang="en-US" sz="3200"/>
            </a:br>
            <a:r>
              <a:rPr lang="en-US"/>
              <a:t> </a:t>
            </a:r>
            <a:endParaRPr/>
          </a:p>
        </p:txBody>
      </p:sp>
      <p:pic>
        <p:nvPicPr>
          <p:cNvPr id="728" name="Google Shape;728;p76"/>
          <p:cNvPicPr preferRelativeResize="0">
            <a:picLocks noGrp="1"/>
          </p:cNvPicPr>
          <p:nvPr>
            <p:ph type="body" idx="1"/>
          </p:nvPr>
        </p:nvPicPr>
        <p:blipFill rotWithShape="1">
          <a:blip r:embed="rId3">
            <a:alphaModFix/>
          </a:blip>
          <a:srcRect/>
          <a:stretch/>
        </p:blipFill>
        <p:spPr>
          <a:xfrm>
            <a:off x="5797064" y="1720686"/>
            <a:ext cx="5930017" cy="4981720"/>
          </a:xfrm>
          <a:prstGeom prst="rect">
            <a:avLst/>
          </a:prstGeom>
          <a:noFill/>
          <a:ln>
            <a:noFill/>
          </a:ln>
        </p:spPr>
      </p:pic>
      <p:pic>
        <p:nvPicPr>
          <p:cNvPr id="729" name="Google Shape;729;p76"/>
          <p:cNvPicPr preferRelativeResize="0"/>
          <p:nvPr/>
        </p:nvPicPr>
        <p:blipFill rotWithShape="1">
          <a:blip r:embed="rId4">
            <a:alphaModFix/>
          </a:blip>
          <a:srcRect/>
          <a:stretch/>
        </p:blipFill>
        <p:spPr>
          <a:xfrm>
            <a:off x="296639" y="1876425"/>
            <a:ext cx="5387883" cy="498172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77"/>
          <p:cNvSpPr txBox="1">
            <a:spLocks noGrp="1"/>
          </p:cNvSpPr>
          <p:nvPr>
            <p:ph type="title"/>
          </p:nvPr>
        </p:nvSpPr>
        <p:spPr>
          <a:xfrm>
            <a:off x="0" y="0"/>
            <a:ext cx="12406184" cy="649287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			</a:t>
            </a:r>
            <a:r>
              <a:rPr lang="en-US" sz="4900" b="1"/>
              <a:t>Big Bang &amp; Red Shift</a:t>
            </a:r>
            <a:br>
              <a:rPr lang="en-US"/>
            </a:br>
            <a:r>
              <a:rPr lang="en-US" sz="3200" b="1"/>
              <a:t>MSP:  Doppler shift      </a:t>
            </a:r>
            <a:r>
              <a:rPr lang="en-US" sz="3200"/>
              <a:t>	</a:t>
            </a:r>
            <a:r>
              <a:rPr lang="en-US" sz="3200" b="1"/>
              <a:t>                                 Dis</a:t>
            </a:r>
            <a:r>
              <a:rPr lang="en-US" sz="3200"/>
              <a:t>: </a:t>
            </a:r>
            <a:r>
              <a:rPr lang="en-US" sz="3200" b="1"/>
              <a:t>Stellar Aether Emission  </a:t>
            </a:r>
            <a:br>
              <a:rPr lang="en-US" sz="3200"/>
            </a:br>
            <a:r>
              <a:rPr lang="en-US" sz="3200"/>
              <a:t>if  c = f λ  (SR)                                                     if c +v = fλ      v = v</a:t>
            </a:r>
            <a:r>
              <a:rPr lang="en-US" sz="3200" baseline="-25000"/>
              <a:t>ae</a:t>
            </a:r>
            <a:br>
              <a:rPr lang="en-US" sz="3200"/>
            </a:br>
            <a:r>
              <a:rPr lang="en-US" sz="3200"/>
              <a:t>then </a:t>
            </a:r>
            <a:r>
              <a:rPr lang="en-US" sz="3200" u="sng"/>
              <a:t>v</a:t>
            </a:r>
            <a:r>
              <a:rPr lang="en-US" sz="3200" u="sng" baseline="-25000"/>
              <a:t>star</a:t>
            </a:r>
            <a:r>
              <a:rPr lang="en-US" sz="3200" u="sng"/>
              <a:t>/c = Δλ/λ</a:t>
            </a:r>
            <a:r>
              <a:rPr lang="en-US" sz="3200" u="sng" baseline="-25000"/>
              <a:t>0</a:t>
            </a:r>
            <a:r>
              <a:rPr lang="en-US" sz="3200"/>
              <a:t>                                            divide by c= f λ</a:t>
            </a:r>
            <a:r>
              <a:rPr lang="en-US" sz="3200" baseline="-25000"/>
              <a:t>0</a:t>
            </a:r>
            <a:r>
              <a:rPr lang="en-US" sz="3200"/>
              <a:t>  </a:t>
            </a:r>
            <a:br>
              <a:rPr lang="en-US" sz="3200"/>
            </a:br>
            <a:r>
              <a:rPr lang="en-US" sz="3200"/>
              <a:t>=&gt; stars receding =&gt; BB                                    =&gt; </a:t>
            </a:r>
            <a:r>
              <a:rPr lang="en-US" sz="3200" u="sng"/>
              <a:t>v</a:t>
            </a:r>
            <a:r>
              <a:rPr lang="en-US" sz="3200" u="sng" baseline="-25000"/>
              <a:t>ae</a:t>
            </a:r>
            <a:r>
              <a:rPr lang="en-US" sz="3200" u="sng"/>
              <a:t>/c = Δλ/λ</a:t>
            </a:r>
            <a:r>
              <a:rPr lang="en-US" sz="3200" u="sng" baseline="-25000"/>
              <a:t>0</a:t>
            </a:r>
            <a:r>
              <a:rPr lang="en-US" sz="3200" u="sng"/>
              <a:t> </a:t>
            </a:r>
            <a:br>
              <a:rPr lang="en-US" sz="3200" u="sng"/>
            </a:br>
            <a:r>
              <a:rPr lang="en-US" sz="3200"/>
              <a:t>but no Δλ =&gt; no radial v =&gt; no BB!    </a:t>
            </a:r>
            <a:br>
              <a:rPr lang="en-US" sz="3200"/>
            </a:br>
            <a:r>
              <a:rPr lang="en-US" sz="3200"/>
              <a:t>                                                                             Same as Doppler shift...</a:t>
            </a:r>
            <a:br>
              <a:rPr lang="en-US" sz="3200"/>
            </a:br>
            <a:r>
              <a:rPr lang="en-US" sz="3200"/>
              <a:t>						          </a:t>
            </a:r>
            <a:r>
              <a:rPr lang="en-US" sz="3200" u="sng"/>
              <a:t>But no star motion</a:t>
            </a:r>
            <a:br>
              <a:rPr lang="en-US" sz="3200" u="sng"/>
            </a:br>
            <a:br>
              <a:rPr lang="en-US" sz="3200"/>
            </a:br>
            <a:r>
              <a:rPr lang="en-US" sz="3200"/>
              <a:t>						          Stars emit light…and aether!</a:t>
            </a:r>
            <a:br>
              <a:rPr lang="en-US" sz="3200"/>
            </a:br>
            <a:r>
              <a:rPr lang="en-US" sz="3200"/>
              <a:t>                              </a:t>
            </a:r>
            <a:br>
              <a:rPr lang="en-US" sz="3200"/>
            </a:br>
            <a:r>
              <a:rPr lang="en-US" sz="3200"/>
              <a:t>                                                                             No Big Bang proof!</a:t>
            </a:r>
            <a:br>
              <a:rPr lang="en-US" sz="3200"/>
            </a:br>
            <a:r>
              <a:rPr lang="en-US" sz="3200"/>
              <a:t>                                                                </a:t>
            </a:r>
            <a:br>
              <a:rPr lang="en-US" sz="3200"/>
            </a:br>
            <a:r>
              <a:rPr lang="en-US" sz="3200"/>
              <a:t>					                      </a:t>
            </a:r>
            <a:r>
              <a:rPr lang="en-US" sz="3200" u="sng"/>
              <a:t>Dark Energy = Star Aether Emission</a:t>
            </a:r>
            <a:endParaRPr/>
          </a:p>
        </p:txBody>
      </p:sp>
      <p:pic>
        <p:nvPicPr>
          <p:cNvPr id="736" name="Google Shape;736;p77" descr="A picture containing timeline&#10;&#10;Description automatically generated"/>
          <p:cNvPicPr preferRelativeResize="0"/>
          <p:nvPr/>
        </p:nvPicPr>
        <p:blipFill rotWithShape="1">
          <a:blip r:embed="rId3">
            <a:alphaModFix/>
          </a:blip>
          <a:srcRect/>
          <a:stretch/>
        </p:blipFill>
        <p:spPr>
          <a:xfrm>
            <a:off x="-3443025" y="2734281"/>
            <a:ext cx="5972782" cy="398719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78"/>
          <p:cNvSpPr txBox="1">
            <a:spLocks noGrp="1"/>
          </p:cNvSpPr>
          <p:nvPr>
            <p:ph type="title"/>
          </p:nvPr>
        </p:nvSpPr>
        <p:spPr>
          <a:xfrm>
            <a:off x="508697" y="447448"/>
            <a:ext cx="10903203" cy="58171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200"/>
              <a:t>                                                  </a:t>
            </a:r>
            <a:r>
              <a:rPr lang="en-US" sz="4900" b="1"/>
              <a:t>CMB Multipoles</a:t>
            </a:r>
            <a:br>
              <a:rPr lang="en-US" sz="3200"/>
            </a:br>
            <a:br>
              <a:rPr lang="en-US" sz="3200"/>
            </a:br>
            <a:br>
              <a:rPr lang="en-US" sz="3200"/>
            </a:br>
            <a:br>
              <a:rPr lang="en-US" sz="3200"/>
            </a:br>
            <a:r>
              <a:rPr lang="en-US" sz="3200"/>
              <a:t>    </a:t>
            </a:r>
            <a:br>
              <a:rPr lang="en-US" sz="3200"/>
            </a:br>
            <a:r>
              <a:rPr lang="en-US" sz="3200"/>
              <a:t>          </a:t>
            </a:r>
            <a:br>
              <a:rPr lang="en-US" sz="3200"/>
            </a:br>
            <a:r>
              <a:rPr lang="en-US" sz="3200"/>
              <a:t>         </a:t>
            </a:r>
            <a:br>
              <a:rPr lang="en-US" sz="3200"/>
            </a:br>
            <a:r>
              <a:rPr lang="en-US" sz="3200"/>
              <a:t> </a:t>
            </a:r>
            <a:br>
              <a:rPr lang="en-US" sz="3200"/>
            </a:br>
            <a:br>
              <a:rPr lang="en-US" sz="3200"/>
            </a:br>
            <a:br>
              <a:rPr lang="en-US" sz="3200"/>
            </a:br>
            <a:br>
              <a:rPr lang="en-US" sz="3200"/>
            </a:br>
            <a:r>
              <a:rPr lang="en-US" sz="3200"/>
              <a:t>                   </a:t>
            </a:r>
            <a:br>
              <a:rPr lang="en-US" sz="3200"/>
            </a:br>
            <a:br>
              <a:rPr lang="en-US" sz="3200"/>
            </a:br>
            <a:r>
              <a:rPr lang="en-US" sz="3200"/>
              <a:t>                                                </a:t>
            </a:r>
            <a:br>
              <a:rPr lang="en-US" sz="3200"/>
            </a:br>
            <a:r>
              <a:rPr lang="en-US" sz="3200"/>
              <a:t>  </a:t>
            </a:r>
            <a:endParaRPr/>
          </a:p>
        </p:txBody>
      </p:sp>
      <p:sp>
        <p:nvSpPr>
          <p:cNvPr id="743" name="Google Shape;743;p78"/>
          <p:cNvSpPr/>
          <p:nvPr/>
        </p:nvSpPr>
        <p:spPr>
          <a:xfrm>
            <a:off x="5943600" y="3370900"/>
            <a:ext cx="210500" cy="210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4" name="Google Shape;744;p78"/>
          <p:cNvSpPr/>
          <p:nvPr/>
        </p:nvSpPr>
        <p:spPr>
          <a:xfrm>
            <a:off x="6096000" y="3523300"/>
            <a:ext cx="210500" cy="210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5" name="Google Shape;745;p78"/>
          <p:cNvSpPr/>
          <p:nvPr/>
        </p:nvSpPr>
        <p:spPr>
          <a:xfrm>
            <a:off x="6248400" y="3675700"/>
            <a:ext cx="210500" cy="210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46" name="Google Shape;746;p78" descr="A picture containing icon&#10;&#10;Description automatically generated"/>
          <p:cNvPicPr preferRelativeResize="0"/>
          <p:nvPr/>
        </p:nvPicPr>
        <p:blipFill rotWithShape="1">
          <a:blip r:embed="rId3">
            <a:alphaModFix/>
          </a:blip>
          <a:srcRect/>
          <a:stretch/>
        </p:blipFill>
        <p:spPr>
          <a:xfrm>
            <a:off x="3628779" y="1112475"/>
            <a:ext cx="8563221" cy="1985840"/>
          </a:xfrm>
          <a:prstGeom prst="rect">
            <a:avLst/>
          </a:prstGeom>
          <a:noFill/>
          <a:ln>
            <a:noFill/>
          </a:ln>
        </p:spPr>
      </p:pic>
      <p:pic>
        <p:nvPicPr>
          <p:cNvPr id="747" name="Google Shape;747;p78" descr="A picture containing sweet&#10;&#10;Description automatically generated"/>
          <p:cNvPicPr preferRelativeResize="0"/>
          <p:nvPr/>
        </p:nvPicPr>
        <p:blipFill rotWithShape="1">
          <a:blip r:embed="rId4">
            <a:alphaModFix/>
          </a:blip>
          <a:srcRect/>
          <a:stretch/>
        </p:blipFill>
        <p:spPr>
          <a:xfrm>
            <a:off x="4373261" y="3492125"/>
            <a:ext cx="3140678" cy="2431142"/>
          </a:xfrm>
          <a:prstGeom prst="rect">
            <a:avLst/>
          </a:prstGeom>
          <a:noFill/>
          <a:ln>
            <a:noFill/>
          </a:ln>
        </p:spPr>
      </p:pic>
      <p:pic>
        <p:nvPicPr>
          <p:cNvPr id="748" name="Google Shape;748;p78"/>
          <p:cNvPicPr preferRelativeResize="0"/>
          <p:nvPr/>
        </p:nvPicPr>
        <p:blipFill rotWithShape="1">
          <a:blip r:embed="rId5">
            <a:alphaModFix/>
          </a:blip>
          <a:srcRect/>
          <a:stretch/>
        </p:blipFill>
        <p:spPr>
          <a:xfrm>
            <a:off x="8029239" y="3733800"/>
            <a:ext cx="3140677" cy="1985840"/>
          </a:xfrm>
          <a:prstGeom prst="rect">
            <a:avLst/>
          </a:prstGeom>
          <a:noFill/>
          <a:ln>
            <a:noFill/>
          </a:ln>
        </p:spPr>
      </p:pic>
      <p:pic>
        <p:nvPicPr>
          <p:cNvPr id="749" name="Google Shape;749;p78" descr="A picture containing text, clipart&#10;&#10;Description automatically generated"/>
          <p:cNvPicPr preferRelativeResize="0"/>
          <p:nvPr/>
        </p:nvPicPr>
        <p:blipFill rotWithShape="1">
          <a:blip r:embed="rId6">
            <a:alphaModFix/>
          </a:blip>
          <a:srcRect/>
          <a:stretch/>
        </p:blipFill>
        <p:spPr>
          <a:xfrm>
            <a:off x="363157" y="1164499"/>
            <a:ext cx="3344469" cy="1767070"/>
          </a:xfrm>
          <a:prstGeom prst="rect">
            <a:avLst/>
          </a:prstGeom>
          <a:noFill/>
          <a:ln>
            <a:noFill/>
          </a:ln>
        </p:spPr>
      </p:pic>
      <p:pic>
        <p:nvPicPr>
          <p:cNvPr id="750" name="Google Shape;750;p78"/>
          <p:cNvPicPr preferRelativeResize="0"/>
          <p:nvPr/>
        </p:nvPicPr>
        <p:blipFill rotWithShape="1">
          <a:blip r:embed="rId7">
            <a:alphaModFix/>
          </a:blip>
          <a:srcRect/>
          <a:stretch/>
        </p:blipFill>
        <p:spPr>
          <a:xfrm>
            <a:off x="780100" y="3670356"/>
            <a:ext cx="3001683" cy="222649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79"/>
          <p:cNvSpPr txBox="1">
            <a:spLocks noGrp="1"/>
          </p:cNvSpPr>
          <p:nvPr>
            <p:ph type="title"/>
          </p:nvPr>
        </p:nvSpPr>
        <p:spPr>
          <a:xfrm>
            <a:off x="252919" y="143899"/>
            <a:ext cx="10997642" cy="61241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37500"/>
              <a:buFont typeface="Calibri"/>
              <a:buNone/>
            </a:pPr>
            <a:r>
              <a:rPr lang="en-US"/>
              <a:t>                              </a:t>
            </a:r>
            <a:r>
              <a:rPr lang="en-US" sz="4900" b="1"/>
              <a:t>CMB     Axis of Evil </a:t>
            </a:r>
            <a:br>
              <a:rPr lang="en-US" sz="4900"/>
            </a:br>
            <a:br>
              <a:rPr lang="en-US" sz="4900"/>
            </a:br>
            <a:br>
              <a:rPr lang="en-US" sz="3200"/>
            </a:br>
            <a:br>
              <a:rPr lang="en-US" sz="3200"/>
            </a:br>
            <a:br>
              <a:rPr lang="en-US" sz="3200"/>
            </a:br>
            <a:br>
              <a:rPr lang="en-US" sz="3200"/>
            </a:br>
            <a:br>
              <a:rPr lang="en-US" sz="3200"/>
            </a:br>
            <a:br>
              <a:rPr lang="en-US" sz="3200"/>
            </a:br>
            <a:br>
              <a:rPr lang="en-US" sz="3200"/>
            </a:br>
            <a:br>
              <a:rPr lang="en-US" sz="3200"/>
            </a:br>
            <a:r>
              <a:rPr lang="en-US" sz="3200" u="sng"/>
              <a:t>npole  equinox ecliptic   odds(</a:t>
            </a:r>
            <a:r>
              <a:rPr lang="en-US" sz="3200"/>
              <a:t>&lt;28</a:t>
            </a:r>
            <a:r>
              <a:rPr lang="en-US" sz="3200" baseline="30000"/>
              <a:t>0</a:t>
            </a:r>
            <a:r>
              <a:rPr lang="en-US" sz="3200"/>
              <a:t>/720</a:t>
            </a:r>
            <a:r>
              <a:rPr lang="en-US" sz="3200" baseline="30000"/>
              <a:t>0</a:t>
            </a:r>
            <a:r>
              <a:rPr lang="en-US" sz="3200"/>
              <a:t>)</a:t>
            </a:r>
            <a:br>
              <a:rPr lang="en-US" sz="3200"/>
            </a:br>
            <a:r>
              <a:rPr lang="en-US" sz="3200"/>
              <a:t>   2            14</a:t>
            </a:r>
            <a:r>
              <a:rPr lang="en-US" sz="3200" baseline="30000"/>
              <a:t>0</a:t>
            </a:r>
            <a:r>
              <a:rPr lang="en-US" sz="3200"/>
              <a:t>          11</a:t>
            </a:r>
            <a:r>
              <a:rPr lang="en-US" sz="3200" baseline="30000"/>
              <a:t>0</a:t>
            </a:r>
            <a:r>
              <a:rPr lang="en-US" sz="3200"/>
              <a:t>         </a:t>
            </a:r>
            <a:br>
              <a:rPr lang="en-US" sz="3200"/>
            </a:br>
            <a:r>
              <a:rPr lang="en-US" sz="3200"/>
              <a:t>     28</a:t>
            </a:r>
            <a:r>
              <a:rPr lang="en-US" sz="3200" baseline="30000"/>
              <a:t>0                                                   </a:t>
            </a:r>
            <a:r>
              <a:rPr lang="en-US" sz="3200"/>
              <a:t>Prob:0.00001 </a:t>
            </a:r>
            <a:br>
              <a:rPr lang="en-US" sz="3200"/>
            </a:br>
            <a:r>
              <a:rPr lang="en-US" sz="3200"/>
              <a:t>   4            23</a:t>
            </a:r>
            <a:r>
              <a:rPr lang="en-US" sz="3200" baseline="30000"/>
              <a:t>0</a:t>
            </a:r>
            <a:br>
              <a:rPr lang="en-US" sz="3200"/>
            </a:br>
            <a:r>
              <a:rPr lang="en-US" sz="3200"/>
              <a:t>     7</a:t>
            </a:r>
            <a:r>
              <a:rPr lang="en-US" sz="3200" baseline="30000"/>
              <a:t>0                                                       </a:t>
            </a:r>
            <a:r>
              <a:rPr lang="en-US" sz="3200"/>
              <a:t>100,000 to 1 </a:t>
            </a:r>
            <a:br>
              <a:rPr lang="en-US" sz="3200"/>
            </a:br>
            <a:r>
              <a:rPr lang="en-US" sz="3200"/>
              <a:t>   8            17</a:t>
            </a:r>
            <a:r>
              <a:rPr lang="en-US" sz="3200" baseline="30000"/>
              <a:t>0</a:t>
            </a:r>
            <a:endParaRPr sz="3200"/>
          </a:p>
        </p:txBody>
      </p:sp>
      <p:pic>
        <p:nvPicPr>
          <p:cNvPr id="757" name="Google Shape;757;p79"/>
          <p:cNvPicPr preferRelativeResize="0"/>
          <p:nvPr/>
        </p:nvPicPr>
        <p:blipFill rotWithShape="1">
          <a:blip r:embed="rId3">
            <a:alphaModFix/>
          </a:blip>
          <a:srcRect/>
          <a:stretch/>
        </p:blipFill>
        <p:spPr>
          <a:xfrm>
            <a:off x="0" y="707416"/>
            <a:ext cx="5715000" cy="3378201"/>
          </a:xfrm>
          <a:prstGeom prst="rect">
            <a:avLst/>
          </a:prstGeom>
          <a:noFill/>
          <a:ln>
            <a:noFill/>
          </a:ln>
        </p:spPr>
      </p:pic>
      <p:pic>
        <p:nvPicPr>
          <p:cNvPr id="758" name="Google Shape;758;p79" descr="Diagram&#10;&#10;Description automatically generated"/>
          <p:cNvPicPr preferRelativeResize="0"/>
          <p:nvPr/>
        </p:nvPicPr>
        <p:blipFill rotWithShape="1">
          <a:blip r:embed="rId4">
            <a:alphaModFix/>
          </a:blip>
          <a:srcRect/>
          <a:stretch/>
        </p:blipFill>
        <p:spPr>
          <a:xfrm>
            <a:off x="6556443" y="707416"/>
            <a:ext cx="5752288" cy="559195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8"/>
          <p:cNvSpPr txBox="1">
            <a:spLocks noGrp="1"/>
          </p:cNvSpPr>
          <p:nvPr>
            <p:ph type="title"/>
          </p:nvPr>
        </p:nvSpPr>
        <p:spPr>
          <a:xfrm>
            <a:off x="838200" y="18256"/>
            <a:ext cx="10515600" cy="95170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a:t>                                              </a:t>
            </a:r>
            <a:r>
              <a:rPr lang="en-US" sz="3600" b="1"/>
              <a:t>Tycho Brahe   GC  </a:t>
            </a:r>
            <a:r>
              <a:rPr lang="en-US" sz="2400" b="1"/>
              <a:t>1583</a:t>
            </a:r>
            <a:endParaRPr/>
          </a:p>
        </p:txBody>
      </p:sp>
      <p:sp>
        <p:nvSpPr>
          <p:cNvPr id="152" name="Google Shape;152;p8"/>
          <p:cNvSpPr txBox="1">
            <a:spLocks noGrp="1"/>
          </p:cNvSpPr>
          <p:nvPr>
            <p:ph type="body" idx="2"/>
          </p:nvPr>
        </p:nvSpPr>
        <p:spPr>
          <a:xfrm>
            <a:off x="6172200" y="1003458"/>
            <a:ext cx="5181600" cy="5635881"/>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     Earth – center </a:t>
            </a:r>
            <a:endParaRPr/>
          </a:p>
          <a:p>
            <a:pPr marL="0" lvl="0" indent="0" algn="l" rtl="0">
              <a:lnSpc>
                <a:spcPct val="90000"/>
              </a:lnSpc>
              <a:spcBef>
                <a:spcPts val="1000"/>
              </a:spcBef>
              <a:spcAft>
                <a:spcPts val="0"/>
              </a:spcAft>
              <a:buClr>
                <a:schemeClr val="dk1"/>
              </a:buClr>
              <a:buSzPts val="2800"/>
              <a:buNone/>
            </a:pP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 Sun  &amp;  Moon</a:t>
            </a:r>
            <a:endParaRPr/>
          </a:p>
          <a:p>
            <a:pPr marL="514350" lvl="0" indent="-336550" algn="l" rtl="0">
              <a:lnSpc>
                <a:spcPct val="90000"/>
              </a:lnSpc>
              <a:spcBef>
                <a:spcPts val="1000"/>
              </a:spcBef>
              <a:spcAft>
                <a:spcPts val="0"/>
              </a:spcAft>
              <a:buClr>
                <a:schemeClr val="dk1"/>
              </a:buClr>
              <a:buSzPts val="2800"/>
              <a:buFont typeface="Calibri"/>
              <a:buNone/>
            </a:pP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Planets            stars ?</a:t>
            </a:r>
            <a:endParaRPr/>
          </a:p>
          <a:p>
            <a:pPr marL="514350" lvl="0" indent="-336550" algn="l" rtl="0">
              <a:lnSpc>
                <a:spcPct val="90000"/>
              </a:lnSpc>
              <a:spcBef>
                <a:spcPts val="1000"/>
              </a:spcBef>
              <a:spcAft>
                <a:spcPts val="0"/>
              </a:spcAft>
              <a:buClr>
                <a:schemeClr val="dk1"/>
              </a:buClr>
              <a:buSzPts val="2800"/>
              <a:buFont typeface="Calibri"/>
              <a:buNone/>
            </a:pP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Moons</a:t>
            </a:r>
            <a:endParaRPr/>
          </a:p>
          <a:p>
            <a:pPr marL="514350" lvl="0" indent="-336550" algn="l" rtl="0">
              <a:lnSpc>
                <a:spcPct val="90000"/>
              </a:lnSpc>
              <a:spcBef>
                <a:spcPts val="1000"/>
              </a:spcBef>
              <a:spcAft>
                <a:spcPts val="0"/>
              </a:spcAft>
              <a:buClr>
                <a:schemeClr val="dk1"/>
              </a:buClr>
              <a:buSzPts val="2800"/>
              <a:buFont typeface="Calibri"/>
              <a:buNone/>
            </a:pPr>
            <a:endParaRPr/>
          </a:p>
          <a:p>
            <a:pPr marL="0" lvl="0" indent="0" algn="l" rtl="0">
              <a:lnSpc>
                <a:spcPct val="90000"/>
              </a:lnSpc>
              <a:spcBef>
                <a:spcPts val="1000"/>
              </a:spcBef>
              <a:spcAft>
                <a:spcPts val="0"/>
              </a:spcAft>
              <a:buClr>
                <a:schemeClr val="dk1"/>
              </a:buClr>
              <a:buSzPts val="2800"/>
              <a:buNone/>
            </a:pPr>
            <a:r>
              <a:rPr lang="en-US" b="1"/>
              <a:t>Validated by the Sci Method</a:t>
            </a:r>
            <a:endParaRPr/>
          </a:p>
        </p:txBody>
      </p:sp>
      <p:pic>
        <p:nvPicPr>
          <p:cNvPr id="153" name="Google Shape;153;p8" descr="Schematic&#10;&#10;Description automatically generated"/>
          <p:cNvPicPr preferRelativeResize="0">
            <a:picLocks noGrp="1"/>
          </p:cNvPicPr>
          <p:nvPr>
            <p:ph type="body" idx="1"/>
          </p:nvPr>
        </p:nvPicPr>
        <p:blipFill rotWithShape="1">
          <a:blip r:embed="rId3">
            <a:alphaModFix/>
          </a:blip>
          <a:srcRect/>
          <a:stretch/>
        </p:blipFill>
        <p:spPr>
          <a:xfrm>
            <a:off x="717732" y="898866"/>
            <a:ext cx="5012508" cy="5959134"/>
          </a:xfrm>
          <a:prstGeom prst="rect">
            <a:avLst/>
          </a:prstGeom>
          <a:noFill/>
          <a:ln>
            <a:noFill/>
          </a:ln>
        </p:spPr>
      </p:pic>
      <p:cxnSp>
        <p:nvCxnSpPr>
          <p:cNvPr id="154" name="Google Shape;154;p8"/>
          <p:cNvCxnSpPr/>
          <p:nvPr/>
        </p:nvCxnSpPr>
        <p:spPr>
          <a:xfrm>
            <a:off x="7116155" y="1912239"/>
            <a:ext cx="0" cy="761028"/>
          </a:xfrm>
          <a:prstGeom prst="straightConnector1">
            <a:avLst/>
          </a:prstGeom>
          <a:noFill/>
          <a:ln w="28575" cap="flat" cmpd="sng">
            <a:solidFill>
              <a:schemeClr val="accent1"/>
            </a:solidFill>
            <a:prstDash val="solid"/>
            <a:miter lim="800000"/>
            <a:headEnd type="none" w="sm" len="sm"/>
            <a:tailEnd type="triangle" w="med" len="med"/>
          </a:ln>
        </p:spPr>
      </p:cxnSp>
      <p:cxnSp>
        <p:nvCxnSpPr>
          <p:cNvPr id="155" name="Google Shape;155;p8"/>
          <p:cNvCxnSpPr/>
          <p:nvPr/>
        </p:nvCxnSpPr>
        <p:spPr>
          <a:xfrm>
            <a:off x="7393854" y="1906226"/>
            <a:ext cx="920428" cy="767041"/>
          </a:xfrm>
          <a:prstGeom prst="straightConnector1">
            <a:avLst/>
          </a:prstGeom>
          <a:noFill/>
          <a:ln w="28575" cap="flat" cmpd="sng">
            <a:solidFill>
              <a:schemeClr val="accent1"/>
            </a:solidFill>
            <a:prstDash val="solid"/>
            <a:miter lim="800000"/>
            <a:headEnd type="none" w="sm" len="sm"/>
            <a:tailEnd type="triangle" w="med" len="med"/>
          </a:ln>
        </p:spPr>
      </p:cxnSp>
      <p:cxnSp>
        <p:nvCxnSpPr>
          <p:cNvPr id="156" name="Google Shape;156;p8"/>
          <p:cNvCxnSpPr/>
          <p:nvPr/>
        </p:nvCxnSpPr>
        <p:spPr>
          <a:xfrm>
            <a:off x="7141532" y="2972886"/>
            <a:ext cx="0" cy="693567"/>
          </a:xfrm>
          <a:prstGeom prst="straightConnector1">
            <a:avLst/>
          </a:prstGeom>
          <a:noFill/>
          <a:ln w="28575" cap="flat" cmpd="sng">
            <a:solidFill>
              <a:schemeClr val="accent1"/>
            </a:solidFill>
            <a:prstDash val="solid"/>
            <a:miter lim="800000"/>
            <a:headEnd type="none" w="sm" len="sm"/>
            <a:tailEnd type="triangle" w="med" len="med"/>
          </a:ln>
        </p:spPr>
      </p:cxnSp>
      <p:cxnSp>
        <p:nvCxnSpPr>
          <p:cNvPr id="157" name="Google Shape;157;p8"/>
          <p:cNvCxnSpPr/>
          <p:nvPr/>
        </p:nvCxnSpPr>
        <p:spPr>
          <a:xfrm>
            <a:off x="7141532" y="3878433"/>
            <a:ext cx="0" cy="700391"/>
          </a:xfrm>
          <a:prstGeom prst="straightConnector1">
            <a:avLst/>
          </a:prstGeom>
          <a:noFill/>
          <a:ln w="28575" cap="flat" cmpd="sng">
            <a:solidFill>
              <a:schemeClr val="accent1"/>
            </a:solidFill>
            <a:prstDash val="solid"/>
            <a:miter lim="800000"/>
            <a:headEnd type="none" w="sm" len="sm"/>
            <a:tailEnd type="triangle" w="med" len="med"/>
          </a:ln>
        </p:spPr>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80"/>
          <p:cNvSpPr txBox="1">
            <a:spLocks noGrp="1"/>
          </p:cNvSpPr>
          <p:nvPr>
            <p:ph type="title"/>
          </p:nvPr>
        </p:nvSpPr>
        <p:spPr>
          <a:xfrm>
            <a:off x="112295" y="365125"/>
            <a:ext cx="11241505" cy="64928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                           </a:t>
            </a:r>
            <a:r>
              <a:rPr lang="en-US" b="1"/>
              <a:t>CMB map</a:t>
            </a:r>
            <a:br>
              <a:rPr lang="en-US" b="1"/>
            </a:br>
            <a:br>
              <a:rPr lang="en-US" b="1"/>
            </a:br>
            <a:r>
              <a:rPr lang="en-US" sz="3100"/>
              <a:t>CMB interpretation </a:t>
            </a:r>
            <a:br>
              <a:rPr lang="en-US" b="1"/>
            </a:br>
            <a:br>
              <a:rPr lang="en-US" b="1"/>
            </a:br>
            <a:r>
              <a:rPr lang="en-US" sz="3100"/>
              <a:t>Universal view of ancient universe</a:t>
            </a:r>
            <a:br>
              <a:rPr lang="en-US" b="1"/>
            </a:br>
            <a:br>
              <a:rPr lang="en-US" b="1"/>
            </a:br>
            <a:r>
              <a:rPr lang="en-US" sz="3100"/>
              <a:t>Backyard analogy!</a:t>
            </a:r>
            <a:br>
              <a:rPr lang="en-US" sz="3100"/>
            </a:br>
            <a:br>
              <a:rPr lang="en-US" sz="3100"/>
            </a:br>
            <a:br>
              <a:rPr lang="en-US" sz="3100"/>
            </a:br>
            <a:br>
              <a:rPr lang="en-US" sz="3100"/>
            </a:br>
            <a:br>
              <a:rPr lang="en-US" sz="3100"/>
            </a:br>
            <a:br>
              <a:rPr lang="en-US" sz="3100"/>
            </a:br>
            <a:br>
              <a:rPr lang="en-US" b="1"/>
            </a:br>
            <a:br>
              <a:rPr lang="en-US" b="1"/>
            </a:br>
            <a:endParaRPr b="1"/>
          </a:p>
        </p:txBody>
      </p:sp>
      <p:pic>
        <p:nvPicPr>
          <p:cNvPr id="764" name="Google Shape;764;p80" descr="A diagram of the solar system&#10;&#10;Description automatically generated"/>
          <p:cNvPicPr preferRelativeResize="0"/>
          <p:nvPr/>
        </p:nvPicPr>
        <p:blipFill rotWithShape="1">
          <a:blip r:embed="rId3">
            <a:alphaModFix/>
          </a:blip>
          <a:srcRect/>
          <a:stretch/>
        </p:blipFill>
        <p:spPr>
          <a:xfrm>
            <a:off x="5643203" y="1448713"/>
            <a:ext cx="6265053" cy="471145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81"/>
          <p:cNvSpPr txBox="1">
            <a:spLocks noGrp="1"/>
          </p:cNvSpPr>
          <p:nvPr>
            <p:ph type="title"/>
          </p:nvPr>
        </p:nvSpPr>
        <p:spPr>
          <a:xfrm>
            <a:off x="1008434" y="413763"/>
            <a:ext cx="10515600" cy="89947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CMB  Dipole</a:t>
            </a:r>
            <a:endParaRPr/>
          </a:p>
        </p:txBody>
      </p:sp>
      <p:sp>
        <p:nvSpPr>
          <p:cNvPr id="771" name="Google Shape;771;p81"/>
          <p:cNvSpPr txBox="1">
            <a:spLocks noGrp="1"/>
          </p:cNvSpPr>
          <p:nvPr>
            <p:ph type="body" idx="1"/>
          </p:nvPr>
        </p:nvSpPr>
        <p:spPr>
          <a:xfrm>
            <a:off x="838200" y="1825625"/>
            <a:ext cx="10231877" cy="37191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    Red pole points to Regulus(Little King)</a:t>
            </a:r>
            <a:endParaRPr/>
          </a:p>
          <a:p>
            <a:pPr marL="0" lvl="0" indent="0" algn="l" rtl="0">
              <a:lnSpc>
                <a:spcPct val="90000"/>
              </a:lnSpc>
              <a:spcBef>
                <a:spcPts val="1000"/>
              </a:spcBef>
              <a:spcAft>
                <a:spcPts val="0"/>
              </a:spcAft>
              <a:buClr>
                <a:schemeClr val="dk1"/>
              </a:buClr>
              <a:buSzPts val="2800"/>
              <a:buNone/>
            </a:pPr>
            <a:r>
              <a:rPr lang="en-US"/>
              <a:t>    Approaching at 360 km/s …220 mi/sec </a:t>
            </a:r>
            <a:endParaRPr/>
          </a:p>
          <a:p>
            <a:pPr marL="0" lvl="0" indent="0" algn="l" rtl="0">
              <a:lnSpc>
                <a:spcPct val="90000"/>
              </a:lnSpc>
              <a:spcBef>
                <a:spcPts val="1000"/>
              </a:spcBef>
              <a:spcAft>
                <a:spcPts val="0"/>
              </a:spcAft>
              <a:buClr>
                <a:schemeClr val="dk1"/>
              </a:buClr>
              <a:buSzPts val="2800"/>
              <a:buNone/>
            </a:pPr>
            <a:r>
              <a:rPr lang="en-US"/>
              <a:t>    In Leo…..Lion of Juda?</a:t>
            </a:r>
            <a:endParaRPr/>
          </a:p>
          <a:p>
            <a:pPr marL="0" lvl="0" indent="0" algn="l" rtl="0">
              <a:lnSpc>
                <a:spcPct val="90000"/>
              </a:lnSpc>
              <a:spcBef>
                <a:spcPts val="1000"/>
              </a:spcBef>
              <a:spcAft>
                <a:spcPts val="0"/>
              </a:spcAft>
              <a:buClr>
                <a:schemeClr val="dk1"/>
              </a:buClr>
              <a:buSzPts val="2800"/>
              <a:buNone/>
            </a:pPr>
            <a:r>
              <a:rPr lang="en-US"/>
              <a:t>    Reminder of Parousia…the 2</a:t>
            </a:r>
            <a:r>
              <a:rPr lang="en-US" baseline="30000"/>
              <a:t>nd</a:t>
            </a:r>
            <a:r>
              <a:rPr lang="en-US"/>
              <a:t> Coming.  </a:t>
            </a:r>
            <a:endParaRPr/>
          </a:p>
        </p:txBody>
      </p:sp>
      <p:pic>
        <p:nvPicPr>
          <p:cNvPr id="772" name="Google Shape;772;p81"/>
          <p:cNvPicPr preferRelativeResize="0"/>
          <p:nvPr/>
        </p:nvPicPr>
        <p:blipFill rotWithShape="1">
          <a:blip r:embed="rId3">
            <a:alphaModFix/>
          </a:blip>
          <a:srcRect/>
          <a:stretch/>
        </p:blipFill>
        <p:spPr>
          <a:xfrm>
            <a:off x="7379368" y="1303506"/>
            <a:ext cx="4507832" cy="5554494"/>
          </a:xfrm>
          <a:prstGeom prst="rect">
            <a:avLst/>
          </a:prstGeom>
          <a:noFill/>
          <a:ln>
            <a:noFill/>
          </a:ln>
        </p:spPr>
      </p:pic>
      <p:pic>
        <p:nvPicPr>
          <p:cNvPr id="773" name="Google Shape;773;p81"/>
          <p:cNvPicPr preferRelativeResize="0"/>
          <p:nvPr/>
        </p:nvPicPr>
        <p:blipFill rotWithShape="1">
          <a:blip r:embed="rId4">
            <a:alphaModFix/>
          </a:blip>
          <a:srcRect/>
          <a:stretch/>
        </p:blipFill>
        <p:spPr>
          <a:xfrm>
            <a:off x="838201" y="3903144"/>
            <a:ext cx="5257800" cy="295485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82"/>
          <p:cNvSpPr txBox="1">
            <a:spLocks noGrp="1"/>
          </p:cNvSpPr>
          <p:nvPr>
            <p:ph type="title"/>
          </p:nvPr>
        </p:nvSpPr>
        <p:spPr>
          <a:xfrm>
            <a:off x="599206" y="1"/>
            <a:ext cx="10993500" cy="6858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b="1"/>
              <a:t>Quantum entanglement       Bell’s Inequality Test</a:t>
            </a:r>
            <a:br>
              <a:rPr lang="en-US"/>
            </a:br>
            <a:br>
              <a:rPr lang="en-US"/>
            </a:br>
            <a:r>
              <a:rPr lang="en-US" sz="3200"/>
              <a:t>1)  Non-local ….SoL &gt; c                Statistical correlation constraints</a:t>
            </a:r>
            <a:br>
              <a:rPr lang="en-US" sz="3200"/>
            </a:br>
            <a:r>
              <a:rPr lang="en-US" sz="3200"/>
              <a:t>2)  Hidden causes…  		       (like coin test)</a:t>
            </a:r>
            <a:br>
              <a:rPr lang="en-US" sz="3200"/>
            </a:br>
            <a:r>
              <a:rPr lang="en-US" sz="3200"/>
              <a:t>      QM incomplete                       Result:  not hidden causes </a:t>
            </a:r>
            <a:br>
              <a:rPr lang="en-US" sz="3200"/>
            </a:br>
            <a:r>
              <a:rPr lang="en-US" sz="3200"/>
              <a:t>      or                                               …….</a:t>
            </a:r>
            <a:br>
              <a:rPr lang="en-US" sz="3200"/>
            </a:br>
            <a:r>
              <a:rPr lang="en-US" sz="3200"/>
              <a:t>      Realism false!</a:t>
            </a:r>
            <a:r>
              <a:rPr lang="en-US"/>
              <a:t>                   </a:t>
            </a:r>
            <a:r>
              <a:rPr lang="en-US" sz="3200"/>
              <a:t>MSP:  realism false!</a:t>
            </a:r>
            <a:br>
              <a:rPr lang="en-US"/>
            </a:br>
            <a:br>
              <a:rPr lang="en-US"/>
            </a:br>
            <a:endParaRPr sz="2400"/>
          </a:p>
        </p:txBody>
      </p:sp>
      <p:pic>
        <p:nvPicPr>
          <p:cNvPr id="780" name="Google Shape;780;p82" descr="Diagram&#10;&#10;Description automatically generated"/>
          <p:cNvPicPr preferRelativeResize="0"/>
          <p:nvPr/>
        </p:nvPicPr>
        <p:blipFill rotWithShape="1">
          <a:blip r:embed="rId3">
            <a:alphaModFix/>
          </a:blip>
          <a:srcRect/>
          <a:stretch/>
        </p:blipFill>
        <p:spPr>
          <a:xfrm>
            <a:off x="9576472" y="4177994"/>
            <a:ext cx="5345544" cy="301071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3"/>
          <p:cNvSpPr txBox="1">
            <a:spLocks noGrp="1"/>
          </p:cNvSpPr>
          <p:nvPr>
            <p:ph type="title"/>
          </p:nvPr>
        </p:nvSpPr>
        <p:spPr>
          <a:xfrm>
            <a:off x="838200" y="365125"/>
            <a:ext cx="10515600" cy="545045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Vedic symbols of Time realms</a:t>
            </a:r>
            <a:br>
              <a:rPr lang="en-US"/>
            </a:br>
            <a:br>
              <a:rPr lang="en-US"/>
            </a:br>
            <a:br>
              <a:rPr lang="en-US"/>
            </a:br>
            <a:br>
              <a:rPr lang="en-US"/>
            </a:br>
            <a:br>
              <a:rPr lang="en-US"/>
            </a:br>
            <a:br>
              <a:rPr lang="en-US"/>
            </a:br>
            <a:br>
              <a:rPr lang="en-US"/>
            </a:br>
            <a:br>
              <a:rPr lang="en-US"/>
            </a:br>
            <a:r>
              <a:rPr lang="en-US"/>
              <a:t> </a:t>
            </a:r>
            <a:endParaRPr/>
          </a:p>
        </p:txBody>
      </p:sp>
      <p:pic>
        <p:nvPicPr>
          <p:cNvPr id="786" name="Google Shape;786;p83" descr="A close up of a white and blue text&#10;&#10;Description automatically generated with medium confidence"/>
          <p:cNvPicPr preferRelativeResize="0"/>
          <p:nvPr/>
        </p:nvPicPr>
        <p:blipFill rotWithShape="1">
          <a:blip r:embed="rId3">
            <a:alphaModFix/>
          </a:blip>
          <a:srcRect/>
          <a:stretch/>
        </p:blipFill>
        <p:spPr>
          <a:xfrm>
            <a:off x="553110" y="1220609"/>
            <a:ext cx="11407242" cy="581751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84"/>
          <p:cNvSpPr txBox="1">
            <a:spLocks noGrp="1"/>
          </p:cNvSpPr>
          <p:nvPr>
            <p:ph type="title"/>
          </p:nvPr>
        </p:nvSpPr>
        <p:spPr>
          <a:xfrm>
            <a:off x="838200" y="0"/>
            <a:ext cx="10515600" cy="641531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				</a:t>
            </a:r>
            <a:r>
              <a:rPr lang="en-US" sz="4000" b="1"/>
              <a:t>Webb ensnares Big Bang</a:t>
            </a:r>
            <a:endParaRPr/>
          </a:p>
        </p:txBody>
      </p:sp>
      <p:pic>
        <p:nvPicPr>
          <p:cNvPr id="793" name="Google Shape;793;p84" descr="A picture containing text, night sky, outdoor object, star&#10;&#10;Description automatically generated"/>
          <p:cNvPicPr preferRelativeResize="0"/>
          <p:nvPr/>
        </p:nvPicPr>
        <p:blipFill rotWithShape="1">
          <a:blip r:embed="rId3">
            <a:alphaModFix/>
          </a:blip>
          <a:srcRect/>
          <a:stretch/>
        </p:blipFill>
        <p:spPr>
          <a:xfrm>
            <a:off x="0" y="950232"/>
            <a:ext cx="11623040" cy="45148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85"/>
          <p:cNvSpPr txBox="1">
            <a:spLocks noGrp="1"/>
          </p:cNvSpPr>
          <p:nvPr>
            <p:ph type="title"/>
          </p:nvPr>
        </p:nvSpPr>
        <p:spPr>
          <a:xfrm>
            <a:off x="838200" y="-1"/>
            <a:ext cx="10515600" cy="6712085"/>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90000"/>
              </a:lnSpc>
              <a:spcBef>
                <a:spcPts val="0"/>
              </a:spcBef>
              <a:spcAft>
                <a:spcPts val="0"/>
              </a:spcAft>
              <a:buClr>
                <a:schemeClr val="dk1"/>
              </a:buClr>
              <a:buSzPct val="122222"/>
              <a:buFont typeface="Calibri"/>
              <a:buNone/>
            </a:pPr>
            <a:r>
              <a:rPr lang="en-US" b="1"/>
              <a:t>ALFA Model      </a:t>
            </a:r>
            <a:r>
              <a:rPr lang="en-US" b="1" u="sng"/>
              <a:t>A</a:t>
            </a:r>
            <a:r>
              <a:rPr lang="en-US" b="1"/>
              <a:t>bsolute </a:t>
            </a:r>
            <a:r>
              <a:rPr lang="en-US" b="1" u="sng"/>
              <a:t>L</a:t>
            </a:r>
            <a:r>
              <a:rPr lang="en-US" b="1"/>
              <a:t>ab </a:t>
            </a:r>
            <a:r>
              <a:rPr lang="en-US" b="1" u="sng"/>
              <a:t>F</a:t>
            </a:r>
            <a:r>
              <a:rPr lang="en-US" b="1"/>
              <a:t>rame + </a:t>
            </a:r>
            <a:r>
              <a:rPr lang="en-US" b="1" u="sng"/>
              <a:t>F</a:t>
            </a:r>
            <a:r>
              <a:rPr lang="en-US" b="1"/>
              <a:t>luid </a:t>
            </a:r>
            <a:r>
              <a:rPr lang="en-US" b="1" u="sng"/>
              <a:t>A</a:t>
            </a:r>
            <a:r>
              <a:rPr lang="en-US" b="1"/>
              <a:t>ether</a:t>
            </a:r>
            <a:br>
              <a:rPr lang="en-US"/>
            </a:br>
            <a:r>
              <a:rPr lang="en-US" sz="2700"/>
              <a:t> </a:t>
            </a:r>
            <a:br>
              <a:rPr lang="en-US"/>
            </a:br>
            <a:r>
              <a:rPr lang="en-US" sz="2700" i="0">
                <a:solidFill>
                  <a:srgbClr val="000000"/>
                </a:solidFill>
                <a:latin typeface="Book Antiqua"/>
                <a:ea typeface="Book Antiqua"/>
                <a:cs typeface="Book Antiqua"/>
                <a:sym typeface="Book Antiqua"/>
              </a:rPr>
              <a:t>Restores Biblical Geostatism; Refutes HelioC</a:t>
            </a:r>
            <a:br>
              <a:rPr lang="en-US" sz="2700" i="0">
                <a:solidFill>
                  <a:srgbClr val="000000"/>
                </a:solidFill>
                <a:latin typeface="Book Antiqua"/>
                <a:ea typeface="Book Antiqua"/>
                <a:cs typeface="Book Antiqua"/>
                <a:sym typeface="Book Antiqua"/>
              </a:rPr>
            </a:br>
            <a:br>
              <a:rPr lang="en-US" sz="2700" i="0">
                <a:solidFill>
                  <a:srgbClr val="000000"/>
                </a:solidFill>
                <a:latin typeface="Book Antiqua"/>
                <a:ea typeface="Book Antiqua"/>
                <a:cs typeface="Book Antiqua"/>
                <a:sym typeface="Book Antiqua"/>
              </a:rPr>
            </a:br>
            <a:r>
              <a:rPr lang="en-US" sz="2700" i="0">
                <a:solidFill>
                  <a:srgbClr val="000000"/>
                </a:solidFill>
                <a:latin typeface="Book Antiqua"/>
                <a:ea typeface="Book Antiqua"/>
                <a:cs typeface="Book Antiqua"/>
                <a:sym typeface="Book Antiqua"/>
              </a:rPr>
              <a:t>ALF for dynamic predictions, mechanical and EM </a:t>
            </a:r>
            <a:br>
              <a:rPr lang="en-US" sz="2700" i="1">
                <a:solidFill>
                  <a:srgbClr val="000000"/>
                </a:solidFill>
                <a:latin typeface="Book Antiqua"/>
                <a:ea typeface="Book Antiqua"/>
                <a:cs typeface="Book Antiqua"/>
                <a:sym typeface="Book Antiqua"/>
              </a:rPr>
            </a:br>
            <a:br>
              <a:rPr lang="en-US" sz="2700" i="1">
                <a:solidFill>
                  <a:srgbClr val="000000"/>
                </a:solidFill>
                <a:latin typeface="Book Antiqua"/>
                <a:ea typeface="Book Antiqua"/>
                <a:cs typeface="Book Antiqua"/>
                <a:sym typeface="Book Antiqua"/>
              </a:rPr>
            </a:br>
            <a:r>
              <a:rPr lang="en-US" sz="2700" i="0">
                <a:solidFill>
                  <a:srgbClr val="000000"/>
                </a:solidFill>
                <a:latin typeface="Book Antiqua"/>
                <a:ea typeface="Book Antiqua"/>
                <a:cs typeface="Book Antiqua"/>
                <a:sym typeface="Book Antiqua"/>
              </a:rPr>
              <a:t>Aether :reference frame for EM   SoL = c+v</a:t>
            </a:r>
            <a:br>
              <a:rPr lang="en-US" sz="2700" i="1">
                <a:solidFill>
                  <a:srgbClr val="000000"/>
                </a:solidFill>
                <a:latin typeface="Book Antiqua"/>
                <a:ea typeface="Book Antiqua"/>
                <a:cs typeface="Book Antiqua"/>
                <a:sym typeface="Book Antiqua"/>
              </a:rPr>
            </a:br>
            <a:br>
              <a:rPr lang="en-US" sz="2700" i="1">
                <a:solidFill>
                  <a:srgbClr val="000000"/>
                </a:solidFill>
                <a:latin typeface="Book Antiqua"/>
                <a:ea typeface="Book Antiqua"/>
                <a:cs typeface="Book Antiqua"/>
                <a:sym typeface="Book Antiqua"/>
              </a:rPr>
            </a:br>
            <a:r>
              <a:rPr lang="en-US" sz="2700" i="0">
                <a:solidFill>
                  <a:srgbClr val="000000"/>
                </a:solidFill>
                <a:latin typeface="Book Antiqua"/>
                <a:ea typeface="Book Antiqua"/>
                <a:cs typeface="Book Antiqua"/>
                <a:sym typeface="Book Antiqua"/>
              </a:rPr>
              <a:t>Rejects BB cosmology; promotes Genesis</a:t>
            </a:r>
            <a:br>
              <a:rPr lang="en-US" sz="2700" i="1">
                <a:solidFill>
                  <a:srgbClr val="000000"/>
                </a:solidFill>
                <a:latin typeface="Book Antiqua"/>
                <a:ea typeface="Book Antiqua"/>
                <a:cs typeface="Book Antiqua"/>
                <a:sym typeface="Book Antiqua"/>
              </a:rPr>
            </a:br>
            <a:br>
              <a:rPr lang="en-US" sz="2700" i="1">
                <a:solidFill>
                  <a:srgbClr val="000000"/>
                </a:solidFill>
                <a:latin typeface="Book Antiqua"/>
                <a:ea typeface="Book Antiqua"/>
                <a:cs typeface="Book Antiqua"/>
                <a:sym typeface="Book Antiqua"/>
              </a:rPr>
            </a:br>
            <a:r>
              <a:rPr lang="en-US" sz="2700" i="0">
                <a:solidFill>
                  <a:srgbClr val="000000"/>
                </a:solidFill>
                <a:latin typeface="Book Antiqua"/>
                <a:ea typeface="Book Antiqua"/>
                <a:cs typeface="Book Antiqua"/>
                <a:sym typeface="Book Antiqua"/>
              </a:rPr>
              <a:t>Kinematics </a:t>
            </a:r>
            <a:r>
              <a:rPr lang="en-US" sz="2700">
                <a:solidFill>
                  <a:srgbClr val="000000"/>
                </a:solidFill>
                <a:latin typeface="Book Antiqua"/>
                <a:ea typeface="Book Antiqua"/>
                <a:cs typeface="Book Antiqua"/>
                <a:sym typeface="Book Antiqua"/>
              </a:rPr>
              <a:t>&amp;</a:t>
            </a:r>
            <a:r>
              <a:rPr lang="en-US" sz="2700" i="0">
                <a:solidFill>
                  <a:srgbClr val="000000"/>
                </a:solidFill>
                <a:latin typeface="Book Antiqua"/>
                <a:ea typeface="Book Antiqua"/>
                <a:cs typeface="Book Antiqua"/>
                <a:sym typeface="Book Antiqua"/>
              </a:rPr>
              <a:t> Dynamics ALWAYS explicit</a:t>
            </a:r>
            <a:br>
              <a:rPr lang="en-US" sz="2700" i="1">
                <a:solidFill>
                  <a:srgbClr val="000000"/>
                </a:solidFill>
                <a:latin typeface="Book Antiqua"/>
                <a:ea typeface="Book Antiqua"/>
                <a:cs typeface="Book Antiqua"/>
                <a:sym typeface="Book Antiqua"/>
              </a:rPr>
            </a:br>
            <a:br>
              <a:rPr lang="en-US" sz="2700" i="1">
                <a:solidFill>
                  <a:srgbClr val="000000"/>
                </a:solidFill>
                <a:latin typeface="Book Antiqua"/>
                <a:ea typeface="Book Antiqua"/>
                <a:cs typeface="Book Antiqua"/>
                <a:sym typeface="Book Antiqua"/>
              </a:rPr>
            </a:br>
            <a:r>
              <a:rPr lang="en-US" sz="2700" i="0">
                <a:solidFill>
                  <a:srgbClr val="000000"/>
                </a:solidFill>
                <a:latin typeface="Book Antiqua"/>
                <a:ea typeface="Book Antiqua"/>
                <a:cs typeface="Book Antiqua"/>
                <a:sym typeface="Book Antiqua"/>
              </a:rPr>
              <a:t>Relativity only applies in Kinematics </a:t>
            </a:r>
            <a:br>
              <a:rPr lang="en-US" sz="2700" i="1">
                <a:solidFill>
                  <a:srgbClr val="000000"/>
                </a:solidFill>
                <a:latin typeface="Book Antiqua"/>
                <a:ea typeface="Book Antiqua"/>
                <a:cs typeface="Book Antiqua"/>
                <a:sym typeface="Book Antiqua"/>
              </a:rPr>
            </a:br>
            <a:r>
              <a:rPr lang="en-US" sz="2700">
                <a:latin typeface="Book Antiqua"/>
                <a:ea typeface="Book Antiqua"/>
                <a:cs typeface="Book Antiqua"/>
                <a:sym typeface="Book Antiqua"/>
              </a:rPr>
              <a:t> </a:t>
            </a:r>
            <a:br>
              <a:rPr lang="en-US" sz="2700">
                <a:latin typeface="Book Antiqua"/>
                <a:ea typeface="Book Antiqua"/>
                <a:cs typeface="Book Antiqua"/>
                <a:sym typeface="Book Antiqua"/>
              </a:rPr>
            </a:br>
            <a:r>
              <a:rPr lang="en-US" sz="2700">
                <a:latin typeface="Book Antiqua"/>
                <a:ea typeface="Book Antiqua"/>
                <a:cs typeface="Book Antiqua"/>
                <a:sym typeface="Book Antiqua"/>
              </a:rPr>
              <a:t>1925 Miller result: aether is ~ 5 km/s amp</a:t>
            </a:r>
            <a:r>
              <a:rPr lang="en-US" sz="3600">
                <a:latin typeface="Book Antiqua"/>
                <a:ea typeface="Book Antiqua"/>
                <a:cs typeface="Book Antiqua"/>
                <a:sym typeface="Book Antiqua"/>
              </a:rPr>
              <a:t>. </a:t>
            </a:r>
            <a:br>
              <a:rPr lang="en-US" sz="3600">
                <a:latin typeface="Book Antiqua"/>
                <a:ea typeface="Book Antiqua"/>
                <a:cs typeface="Book Antiqua"/>
                <a:sym typeface="Book Antiqua"/>
              </a:rPr>
            </a:br>
            <a:endParaRPr sz="3600"/>
          </a:p>
        </p:txBody>
      </p:sp>
      <p:pic>
        <p:nvPicPr>
          <p:cNvPr id="800" name="Google Shape;800;p85" descr="A poster of hands holding a globe&#10;&#10;Description automatically generated"/>
          <p:cNvPicPr preferRelativeResize="0"/>
          <p:nvPr/>
        </p:nvPicPr>
        <p:blipFill rotWithShape="1">
          <a:blip r:embed="rId3">
            <a:alphaModFix/>
          </a:blip>
          <a:srcRect/>
          <a:stretch/>
        </p:blipFill>
        <p:spPr>
          <a:xfrm>
            <a:off x="8021979" y="1261116"/>
            <a:ext cx="5317671" cy="494528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86"/>
          <p:cNvSpPr txBox="1">
            <a:spLocks noGrp="1"/>
          </p:cNvSpPr>
          <p:nvPr>
            <p:ph type="title"/>
          </p:nvPr>
        </p:nvSpPr>
        <p:spPr>
          <a:xfrm>
            <a:off x="838200" y="334962"/>
            <a:ext cx="10515600" cy="6188075"/>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107000"/>
              </a:lnSpc>
              <a:spcBef>
                <a:spcPts val="0"/>
              </a:spcBef>
              <a:spcAft>
                <a:spcPts val="0"/>
              </a:spcAft>
              <a:buClr>
                <a:schemeClr val="dk1"/>
              </a:buClr>
              <a:buSzPct val="100000"/>
              <a:buFont typeface="Calibri"/>
              <a:buNone/>
            </a:pPr>
            <a:r>
              <a:rPr lang="en-US" sz="4000">
                <a:latin typeface="Calibri"/>
                <a:ea typeface="Calibri"/>
                <a:cs typeface="Calibri"/>
                <a:sym typeface="Calibri"/>
              </a:rPr>
              <a:t>                         </a:t>
            </a:r>
            <a:r>
              <a:rPr lang="en-US" sz="4000" b="1">
                <a:latin typeface="Calibri"/>
                <a:ea typeface="Calibri"/>
                <a:cs typeface="Calibri"/>
                <a:sym typeface="Calibri"/>
              </a:rPr>
              <a:t>Choose your own absolute !</a:t>
            </a:r>
            <a:br>
              <a:rPr lang="en-US" sz="4000" b="1">
                <a:latin typeface="Calibri"/>
                <a:ea typeface="Calibri"/>
                <a:cs typeface="Calibri"/>
                <a:sym typeface="Calibri"/>
              </a:rPr>
            </a:br>
            <a:r>
              <a:rPr lang="en-US" sz="3100" b="1" u="sng">
                <a:latin typeface="Calibri"/>
                <a:ea typeface="Calibri"/>
                <a:cs typeface="Calibri"/>
                <a:sym typeface="Calibri"/>
              </a:rPr>
              <a:t>SYSTEM</a:t>
            </a:r>
            <a:r>
              <a:rPr lang="en-US" sz="3100" b="1">
                <a:latin typeface="Calibri"/>
                <a:ea typeface="Calibri"/>
                <a:cs typeface="Calibri"/>
                <a:sym typeface="Calibri"/>
              </a:rPr>
              <a:t>				</a:t>
            </a:r>
            <a:r>
              <a:rPr lang="en-US" sz="3100" b="1" u="sng">
                <a:latin typeface="Calibri"/>
                <a:ea typeface="Calibri"/>
                <a:cs typeface="Calibri"/>
                <a:sym typeface="Calibri"/>
              </a:rPr>
              <a:t>ABSOLUTE</a:t>
            </a:r>
            <a:br>
              <a:rPr lang="en-US" sz="3600" b="1" u="sng">
                <a:latin typeface="Calibri"/>
                <a:ea typeface="Calibri"/>
                <a:cs typeface="Calibri"/>
                <a:sym typeface="Calibri"/>
              </a:rPr>
            </a:br>
            <a:br>
              <a:rPr lang="en-US" sz="1800">
                <a:latin typeface="Calibri"/>
                <a:ea typeface="Calibri"/>
                <a:cs typeface="Calibri"/>
                <a:sym typeface="Calibri"/>
              </a:rPr>
            </a:br>
            <a:r>
              <a:rPr lang="en-US" sz="2800">
                <a:latin typeface="Calibri"/>
                <a:ea typeface="Calibri"/>
                <a:cs typeface="Calibri"/>
                <a:sym typeface="Calibri"/>
              </a:rPr>
              <a:t>Ptolemy				Earth</a:t>
            </a:r>
            <a:br>
              <a:rPr lang="en-US" sz="2800">
                <a:latin typeface="Calibri"/>
                <a:ea typeface="Calibri"/>
                <a:cs typeface="Calibri"/>
                <a:sym typeface="Calibri"/>
              </a:rPr>
            </a:br>
            <a:r>
              <a:rPr lang="en-US" sz="2800">
                <a:latin typeface="Calibri"/>
                <a:ea typeface="Calibri"/>
                <a:cs typeface="Calibri"/>
                <a:sym typeface="Calibri"/>
              </a:rPr>
              <a:t>Copernicus/Galileo 			Sun</a:t>
            </a:r>
            <a:br>
              <a:rPr lang="en-US" sz="2800">
                <a:latin typeface="Calibri"/>
                <a:ea typeface="Calibri"/>
                <a:cs typeface="Calibri"/>
                <a:sym typeface="Calibri"/>
              </a:rPr>
            </a:br>
            <a:r>
              <a:rPr lang="en-US" sz="2800">
                <a:latin typeface="Calibri"/>
                <a:ea typeface="Calibri"/>
                <a:cs typeface="Calibri"/>
                <a:sym typeface="Calibri"/>
              </a:rPr>
              <a:t>Tycho Brahe				Earth</a:t>
            </a:r>
            <a:br>
              <a:rPr lang="en-US" sz="2800">
                <a:latin typeface="Calibri"/>
                <a:ea typeface="Calibri"/>
                <a:cs typeface="Calibri"/>
                <a:sym typeface="Calibri"/>
              </a:rPr>
            </a:br>
            <a:r>
              <a:rPr lang="en-US" sz="2800">
                <a:latin typeface="Calibri"/>
                <a:ea typeface="Calibri"/>
                <a:cs typeface="Calibri"/>
                <a:sym typeface="Calibri"/>
              </a:rPr>
              <a:t>Kepler/GPS				Stars</a:t>
            </a:r>
            <a:br>
              <a:rPr lang="en-US" sz="2800">
                <a:latin typeface="Calibri"/>
                <a:ea typeface="Calibri"/>
                <a:cs typeface="Calibri"/>
                <a:sym typeface="Calibri"/>
              </a:rPr>
            </a:br>
            <a:r>
              <a:rPr lang="en-US" sz="2800">
                <a:latin typeface="Calibri"/>
                <a:ea typeface="Calibri"/>
                <a:cs typeface="Calibri"/>
                <a:sym typeface="Calibri"/>
              </a:rPr>
              <a:t>Newton				Space &amp; Time</a:t>
            </a:r>
            <a:br>
              <a:rPr lang="en-US" sz="2800">
                <a:latin typeface="Calibri"/>
                <a:ea typeface="Calibri"/>
                <a:cs typeface="Calibri"/>
                <a:sym typeface="Calibri"/>
              </a:rPr>
            </a:br>
            <a:r>
              <a:rPr lang="en-US" sz="2800">
                <a:latin typeface="Calibri"/>
                <a:ea typeface="Calibri"/>
                <a:cs typeface="Calibri"/>
                <a:sym typeface="Calibri"/>
              </a:rPr>
              <a:t>Lorenz 				Aether</a:t>
            </a:r>
            <a:br>
              <a:rPr lang="en-US" sz="2800">
                <a:latin typeface="Calibri"/>
                <a:ea typeface="Calibri"/>
                <a:cs typeface="Calibri"/>
                <a:sym typeface="Calibri"/>
              </a:rPr>
            </a:br>
            <a:r>
              <a:rPr lang="en-US" sz="2800">
                <a:latin typeface="Calibri"/>
                <a:ea typeface="Calibri"/>
                <a:cs typeface="Calibri"/>
                <a:sym typeface="Calibri"/>
              </a:rPr>
              <a:t>Einstein				Light Speed</a:t>
            </a:r>
            <a:br>
              <a:rPr lang="en-US" sz="2800">
                <a:latin typeface="Calibri"/>
                <a:ea typeface="Calibri"/>
                <a:cs typeface="Calibri"/>
                <a:sym typeface="Calibri"/>
              </a:rPr>
            </a:br>
            <a:r>
              <a:rPr lang="en-US" sz="2800">
                <a:latin typeface="Calibri"/>
                <a:ea typeface="Calibri"/>
                <a:cs typeface="Calibri"/>
                <a:sym typeface="Calibri"/>
              </a:rPr>
              <a:t>George Ellis				CMB source</a:t>
            </a:r>
            <a:br>
              <a:rPr lang="en-US" sz="2800">
                <a:latin typeface="Calibri"/>
                <a:ea typeface="Calibri"/>
                <a:cs typeface="Calibri"/>
                <a:sym typeface="Calibri"/>
              </a:rPr>
            </a:br>
            <a:r>
              <a:rPr lang="en-US" sz="2800">
                <a:latin typeface="Calibri"/>
                <a:ea typeface="Calibri"/>
                <a:cs typeface="Calibri"/>
                <a:sym typeface="Calibri"/>
              </a:rPr>
              <a:t>Mainstream				Cosmological Principle</a:t>
            </a:r>
            <a:br>
              <a:rPr lang="en-US" sz="2800">
                <a:latin typeface="Calibri"/>
                <a:ea typeface="Calibri"/>
                <a:cs typeface="Calibri"/>
                <a:sym typeface="Calibri"/>
              </a:rPr>
            </a:br>
            <a:r>
              <a:rPr lang="en-US" sz="2800">
                <a:latin typeface="Calibri"/>
                <a:ea typeface="Calibri"/>
                <a:cs typeface="Calibri"/>
                <a:sym typeface="Calibri"/>
              </a:rPr>
              <a:t>Big Bang				Universal expansion</a:t>
            </a:r>
            <a:br>
              <a:rPr lang="en-US" sz="2800">
                <a:latin typeface="Calibri"/>
                <a:ea typeface="Calibri"/>
                <a:cs typeface="Calibri"/>
                <a:sym typeface="Calibri"/>
              </a:rPr>
            </a:br>
            <a:r>
              <a:rPr lang="en-US" sz="2800">
                <a:latin typeface="Calibri"/>
                <a:ea typeface="Calibri"/>
                <a:cs typeface="Calibri"/>
                <a:sym typeface="Calibri"/>
              </a:rPr>
              <a:t>Steady State				Infinity</a:t>
            </a:r>
            <a:br>
              <a:rPr lang="en-US" sz="2800">
                <a:latin typeface="Calibri"/>
                <a:ea typeface="Calibri"/>
                <a:cs typeface="Calibri"/>
                <a:sym typeface="Calibri"/>
              </a:rPr>
            </a:br>
            <a:r>
              <a:rPr lang="en-US" sz="2800">
                <a:latin typeface="Calibri"/>
                <a:ea typeface="Calibri"/>
                <a:cs typeface="Calibri"/>
                <a:sym typeface="Calibri"/>
              </a:rPr>
              <a:t>Scripture/ALFA			Earth</a:t>
            </a:r>
            <a:endParaRPr sz="28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87"/>
          <p:cNvSpPr txBox="1">
            <a:spLocks noGrp="1"/>
          </p:cNvSpPr>
          <p:nvPr>
            <p:ph type="title"/>
          </p:nvPr>
        </p:nvSpPr>
        <p:spPr>
          <a:xfrm>
            <a:off x="838200" y="365125"/>
            <a:ext cx="10515600" cy="535901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4400" b="1"/>
              <a:t>Aether philosophical properties</a:t>
            </a:r>
            <a:br>
              <a:rPr lang="en-US" sz="4400" b="1"/>
            </a:br>
            <a:br>
              <a:rPr lang="en-US" sz="4400" b="1"/>
            </a:br>
            <a:br>
              <a:rPr lang="en-US" sz="4400"/>
            </a:br>
            <a:br>
              <a:rPr lang="en-US" sz="4400"/>
            </a:br>
            <a:br>
              <a:rPr lang="en-US" sz="4400"/>
            </a:br>
            <a:br>
              <a:rPr lang="en-US" sz="4400"/>
            </a:br>
            <a:br>
              <a:rPr lang="en-US" sz="4400"/>
            </a:br>
            <a:br>
              <a:rPr lang="en-US" sz="4400"/>
            </a:br>
            <a:br>
              <a:rPr lang="en-US" sz="4400"/>
            </a:br>
            <a:endParaRPr/>
          </a:p>
        </p:txBody>
      </p:sp>
      <p:pic>
        <p:nvPicPr>
          <p:cNvPr id="811" name="Google Shape;811;p87" descr="A screenshot of a computer screen&#10;&#10;Description automatically generated"/>
          <p:cNvPicPr preferRelativeResize="0"/>
          <p:nvPr/>
        </p:nvPicPr>
        <p:blipFill rotWithShape="1">
          <a:blip r:embed="rId3">
            <a:alphaModFix/>
          </a:blip>
          <a:srcRect/>
          <a:stretch/>
        </p:blipFill>
        <p:spPr>
          <a:xfrm>
            <a:off x="591757" y="1016471"/>
            <a:ext cx="11008485" cy="584152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88"/>
          <p:cNvSpPr txBox="1">
            <a:spLocks noGrp="1"/>
          </p:cNvSpPr>
          <p:nvPr>
            <p:ph type="title"/>
          </p:nvPr>
        </p:nvSpPr>
        <p:spPr>
          <a:xfrm>
            <a:off x="838200" y="6746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FE - The Apple of Discord</a:t>
            </a:r>
            <a:endParaRPr/>
          </a:p>
        </p:txBody>
      </p:sp>
      <p:pic>
        <p:nvPicPr>
          <p:cNvPr id="817" name="Google Shape;817;p88" descr="the Apple of Discord Tales of the Greeks and Trojans | Greek mythology art,  Mythology art, Greek art"/>
          <p:cNvPicPr preferRelativeResize="0"/>
          <p:nvPr/>
        </p:nvPicPr>
        <p:blipFill rotWithShape="1">
          <a:blip r:embed="rId3">
            <a:alphaModFix/>
          </a:blip>
          <a:srcRect/>
          <a:stretch/>
        </p:blipFill>
        <p:spPr>
          <a:xfrm>
            <a:off x="0" y="3742660"/>
            <a:ext cx="4977064" cy="3047872"/>
          </a:xfrm>
          <a:prstGeom prst="rect">
            <a:avLst/>
          </a:prstGeom>
          <a:noFill/>
          <a:ln>
            <a:noFill/>
          </a:ln>
        </p:spPr>
      </p:pic>
      <p:pic>
        <p:nvPicPr>
          <p:cNvPr id="818" name="Google Shape;818;p88" descr="A gold apple with a leafy stem&#10;&#10;Description automatically generated"/>
          <p:cNvPicPr preferRelativeResize="0"/>
          <p:nvPr/>
        </p:nvPicPr>
        <p:blipFill rotWithShape="1">
          <a:blip r:embed="rId4">
            <a:alphaModFix/>
          </a:blip>
          <a:srcRect/>
          <a:stretch/>
        </p:blipFill>
        <p:spPr>
          <a:xfrm>
            <a:off x="192505" y="1025494"/>
            <a:ext cx="2614490" cy="2567968"/>
          </a:xfrm>
          <a:prstGeom prst="rect">
            <a:avLst/>
          </a:prstGeom>
          <a:noFill/>
          <a:ln>
            <a:noFill/>
          </a:ln>
        </p:spPr>
      </p:pic>
      <p:pic>
        <p:nvPicPr>
          <p:cNvPr id="819" name="Google Shape;819;p88" descr="A diagram of planets and a satellite&#10;&#10;Description automatically generated with medium confidence"/>
          <p:cNvPicPr preferRelativeResize="0"/>
          <p:nvPr/>
        </p:nvPicPr>
        <p:blipFill rotWithShape="1">
          <a:blip r:embed="rId5">
            <a:alphaModFix/>
          </a:blip>
          <a:srcRect/>
          <a:stretch/>
        </p:blipFill>
        <p:spPr>
          <a:xfrm>
            <a:off x="5188461" y="1393031"/>
            <a:ext cx="7003539" cy="53975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89"/>
          <p:cNvSpPr txBox="1">
            <a:spLocks noGrp="1"/>
          </p:cNvSpPr>
          <p:nvPr>
            <p:ph type="title"/>
          </p:nvPr>
        </p:nvSpPr>
        <p:spPr>
          <a:xfrm>
            <a:off x="838200" y="666682"/>
            <a:ext cx="10515600" cy="619131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200"/>
              <a:t>Once to every man and nation comes the moment to decide, </a:t>
            </a:r>
            <a:br>
              <a:rPr lang="en-US" sz="3200"/>
            </a:br>
            <a:r>
              <a:rPr lang="en-US" sz="3200"/>
              <a:t>In the strife of Truth with Falsehood, for the good or evil side. </a:t>
            </a:r>
            <a:br>
              <a:rPr lang="en-US" sz="3200"/>
            </a:br>
            <a:br>
              <a:rPr lang="en-US" sz="3200"/>
            </a:br>
            <a:r>
              <a:rPr lang="en-US" sz="3200" b="1"/>
              <a:t>Truth forever on the scaffold, Lies forever on the throne. </a:t>
            </a:r>
            <a:br>
              <a:rPr lang="en-US" sz="3200"/>
            </a:br>
            <a:r>
              <a:rPr lang="en-US" sz="3200"/>
              <a:t>Yet the scaffold sways the future, and behind the dim unknown</a:t>
            </a:r>
            <a:br>
              <a:rPr lang="en-US" sz="3200"/>
            </a:br>
            <a:r>
              <a:rPr lang="en-US" sz="3200"/>
              <a:t>Stands God within the shadow, keeping watch above his own. </a:t>
            </a:r>
            <a:br>
              <a:rPr lang="en-US" sz="3200"/>
            </a:br>
            <a:br>
              <a:rPr lang="en-US" sz="3200"/>
            </a:br>
            <a:r>
              <a:rPr lang="en-US" sz="3200"/>
              <a:t>Though the cause of Evil prosper, yet 'tis Truth alone is strong, </a:t>
            </a:r>
            <a:br>
              <a:rPr lang="en-US" sz="3200"/>
            </a:br>
            <a:r>
              <a:rPr lang="en-US" sz="3200"/>
              <a:t>And, albeit she wander outcast now, I see around her throng </a:t>
            </a:r>
            <a:br>
              <a:rPr lang="en-US" sz="3200"/>
            </a:br>
            <a:r>
              <a:rPr lang="en-US" sz="3200"/>
              <a:t>Troops of beautiful, tall angels, to enshield her from all wrong. </a:t>
            </a:r>
            <a:br>
              <a:rPr lang="en-US" sz="3200"/>
            </a:br>
            <a:br>
              <a:rPr lang="en-US" sz="3200"/>
            </a:br>
            <a:r>
              <a:rPr lang="en-US" sz="3200"/>
              <a:t>New occasions teach new duties; Time makes ancient good uncouth; </a:t>
            </a:r>
            <a:r>
              <a:rPr lang="en-US" sz="3200" b="1"/>
              <a:t>We must upward still, and onward, who would keep abreast of Truth. </a:t>
            </a:r>
            <a:br>
              <a:rPr lang="en-US" sz="3200" b="1"/>
            </a:br>
            <a:br>
              <a:rPr lang="en-US" sz="3200" b="1"/>
            </a:br>
            <a:r>
              <a:rPr lang="en-US" sz="3200" i="1"/>
              <a:t>The Present Crisis 							J. R. Lowell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Solar system barycenter</a:t>
            </a:r>
            <a:br>
              <a:rPr lang="en-US"/>
            </a:br>
            <a:br>
              <a:rPr lang="en-US"/>
            </a:br>
            <a:r>
              <a:rPr lang="en-US"/>
              <a:t>JPL model</a:t>
            </a:r>
            <a:endParaRPr/>
          </a:p>
        </p:txBody>
      </p:sp>
      <p:pic>
        <p:nvPicPr>
          <p:cNvPr id="163" name="Google Shape;163;p9" descr="A diagram of the sun&#10;&#10;Description automatically generated"/>
          <p:cNvPicPr preferRelativeResize="0"/>
          <p:nvPr/>
        </p:nvPicPr>
        <p:blipFill rotWithShape="1">
          <a:blip r:embed="rId3">
            <a:alphaModFix/>
          </a:blip>
          <a:srcRect/>
          <a:stretch/>
        </p:blipFill>
        <p:spPr>
          <a:xfrm>
            <a:off x="2717800" y="1516150"/>
            <a:ext cx="5308600" cy="526034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End  Part II</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91"/>
          <p:cNvSpPr txBox="1">
            <a:spLocks noGrp="1"/>
          </p:cNvSpPr>
          <p:nvPr>
            <p:ph type="title"/>
          </p:nvPr>
        </p:nvSpPr>
        <p:spPr>
          <a:xfrm>
            <a:off x="838200" y="1"/>
            <a:ext cx="10515600" cy="68579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b="1"/>
              <a:t>            Dark Matter</a:t>
            </a:r>
            <a:br>
              <a:rPr lang="en-US"/>
            </a:br>
            <a:r>
              <a:rPr lang="en-US" sz="2400"/>
              <a:t>DM: galactic aether spin at 24 hrs stellar day</a:t>
            </a:r>
            <a:br>
              <a:rPr lang="en-US" sz="2400"/>
            </a:br>
            <a:br>
              <a:rPr lang="en-US" sz="2400"/>
            </a:br>
            <a:r>
              <a:rPr lang="en-US" sz="2400"/>
              <a:t>……</a:t>
            </a:r>
            <a:br>
              <a:rPr lang="en-US" sz="2400"/>
            </a:br>
            <a:br>
              <a:rPr lang="en-US" sz="2400"/>
            </a:br>
            <a:br>
              <a:rPr lang="en-US" sz="2400"/>
            </a:br>
            <a:r>
              <a:rPr lang="en-US" sz="2400"/>
              <a:t>DE:  red shift misinterpretation          </a:t>
            </a:r>
            <a:br>
              <a:rPr lang="en-US" sz="2400"/>
            </a:br>
            <a:br>
              <a:rPr lang="en-US" sz="2400"/>
            </a:br>
            <a:r>
              <a:rPr lang="en-US" sz="2400"/>
              <a:t>Stellar aether emission…not Doppler shift </a:t>
            </a:r>
            <a:endParaRPr/>
          </a:p>
        </p:txBody>
      </p:sp>
      <p:pic>
        <p:nvPicPr>
          <p:cNvPr id="837" name="Google Shape;837;p91" descr="A diagram of a circle with arrows&#10;&#10;Description automatically generated"/>
          <p:cNvPicPr preferRelativeResize="0"/>
          <p:nvPr/>
        </p:nvPicPr>
        <p:blipFill rotWithShape="1">
          <a:blip r:embed="rId3">
            <a:alphaModFix/>
          </a:blip>
          <a:srcRect/>
          <a:stretch/>
        </p:blipFill>
        <p:spPr>
          <a:xfrm>
            <a:off x="6259023" y="842024"/>
            <a:ext cx="5263978" cy="60159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92"/>
          <p:cNvSpPr txBox="1">
            <a:spLocks noGrp="1"/>
          </p:cNvSpPr>
          <p:nvPr>
            <p:ph type="title"/>
          </p:nvPr>
        </p:nvSpPr>
        <p:spPr>
          <a:xfrm>
            <a:off x="0" y="0"/>
            <a:ext cx="10515600" cy="6858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br>
              <a:rPr lang="en-US"/>
            </a:br>
            <a:br>
              <a:rPr lang="en-US"/>
            </a:br>
            <a:br>
              <a:rPr lang="en-US"/>
            </a:br>
            <a:br>
              <a:rPr lang="en-US"/>
            </a:br>
            <a:br>
              <a:rPr lang="en-US"/>
            </a:br>
            <a:r>
              <a:rPr lang="en-US" b="1"/>
              <a:t>Newton and Aether </a:t>
            </a:r>
            <a:br>
              <a:rPr lang="en-US" b="1"/>
            </a:br>
            <a:br>
              <a:rPr lang="en-US"/>
            </a:br>
            <a:r>
              <a:rPr lang="en-US" sz="3100"/>
              <a:t>…includes Kepler laws</a:t>
            </a:r>
            <a:br>
              <a:rPr lang="en-US" sz="3100"/>
            </a:br>
            <a:br>
              <a:rPr lang="en-US" sz="3100"/>
            </a:br>
            <a:r>
              <a:rPr lang="en-US" sz="3100"/>
              <a:t>Hildegard: circles, not ellipses</a:t>
            </a:r>
            <a:br>
              <a:rPr lang="en-US"/>
            </a:br>
            <a:br>
              <a:rPr lang="en-US"/>
            </a:br>
            <a:r>
              <a:rPr lang="en-US" sz="3100"/>
              <a:t>=&gt; only vortex circles ! </a:t>
            </a:r>
            <a:br>
              <a:rPr lang="en-US" sz="3100"/>
            </a:br>
            <a:br>
              <a:rPr lang="en-US" sz="3100"/>
            </a:br>
            <a:r>
              <a:rPr lang="en-US" sz="3100"/>
              <a:t>Newton &amp; Feynman:  </a:t>
            </a:r>
            <a:br>
              <a:rPr lang="en-US" sz="3100"/>
            </a:br>
            <a:r>
              <a:rPr lang="en-US" sz="3100"/>
              <a:t>aether friction =&gt; planet death spiral</a:t>
            </a:r>
            <a:br>
              <a:rPr lang="en-US" sz="3100"/>
            </a:br>
            <a:br>
              <a:rPr lang="en-US" sz="3100"/>
            </a:br>
            <a:br>
              <a:rPr lang="en-US"/>
            </a:br>
            <a:br>
              <a:rPr lang="en-US"/>
            </a:br>
            <a:br>
              <a:rPr lang="en-US"/>
            </a:br>
            <a:br>
              <a:rPr lang="en-US"/>
            </a:br>
            <a:br>
              <a:rPr lang="en-US"/>
            </a:br>
            <a:br>
              <a:rPr lang="en-US"/>
            </a:br>
            <a:endParaRPr/>
          </a:p>
        </p:txBody>
      </p:sp>
      <p:pic>
        <p:nvPicPr>
          <p:cNvPr id="843" name="Google Shape;843;p92" descr="A blue text on a black background&#10;&#10;Description automatically generated"/>
          <p:cNvPicPr preferRelativeResize="0"/>
          <p:nvPr/>
        </p:nvPicPr>
        <p:blipFill rotWithShape="1">
          <a:blip r:embed="rId3">
            <a:alphaModFix/>
          </a:blip>
          <a:srcRect/>
          <a:stretch/>
        </p:blipFill>
        <p:spPr>
          <a:xfrm>
            <a:off x="5433646" y="859209"/>
            <a:ext cx="6758354" cy="589113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4402</TotalTime>
  <Words>4806</Words>
  <Application>Microsoft Office PowerPoint</Application>
  <PresentationFormat>Widescreen</PresentationFormat>
  <Paragraphs>436</Paragraphs>
  <Slides>92</Slides>
  <Notes>92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92</vt:i4>
      </vt:variant>
    </vt:vector>
  </HeadingPairs>
  <TitlesOfParts>
    <vt:vector size="102" baseType="lpstr">
      <vt:lpstr>Helvetica Neue</vt:lpstr>
      <vt:lpstr>Noto Sans Symbols</vt:lpstr>
      <vt:lpstr>Arial</vt:lpstr>
      <vt:lpstr>Cambria Math</vt:lpstr>
      <vt:lpstr>Book Antiqua</vt:lpstr>
      <vt:lpstr>Georgia</vt:lpstr>
      <vt:lpstr>Roboto</vt:lpstr>
      <vt:lpstr>Calibri</vt:lpstr>
      <vt:lpstr>Times New Roman</vt:lpstr>
      <vt:lpstr>Office Theme</vt:lpstr>
      <vt:lpstr> SciProp: Analysis &amp; Obituary  robert.bennett@rcn.com  Nov 2023</vt:lpstr>
      <vt:lpstr>Scientific  method </vt:lpstr>
      <vt:lpstr>Knowledge Domains    </vt:lpstr>
      <vt:lpstr>   MainStream Analogy  Paradigm shift timing 1- Ignored 2- Mocked and ridiculed 3- Accepted by all as always true   Pauli:   All mainsteam opponents die </vt:lpstr>
      <vt:lpstr>    </vt:lpstr>
      <vt:lpstr>Dissident Motto</vt:lpstr>
      <vt:lpstr>          Ptolemy –GC   150 AD                                                   Copernicus – HC   1543</vt:lpstr>
      <vt:lpstr>                                              Tycho Brahe   GC  1583</vt:lpstr>
      <vt:lpstr>Solar system barycenter  JPL model</vt:lpstr>
      <vt:lpstr>     GWW  Bible belief is Geostatism, not Geocentrism!</vt:lpstr>
      <vt:lpstr>Stellar parallax 1832</vt:lpstr>
      <vt:lpstr>Stellar aberration   1727</vt:lpstr>
      <vt:lpstr>                           Kepler’s 3rd law   1609        Fg=GmM/R2 =Fc = mRω2 =mR4π2/T 2         =&gt;(GM/4π2)T 2 = R3       </vt:lpstr>
      <vt:lpstr>                         Kepler and Tycho Brahe   </vt:lpstr>
      <vt:lpstr>Airy’s failure …. Video slide  Airy's Failure  speed =1, end at 3:30      </vt:lpstr>
      <vt:lpstr>Airy’s Failure (to Prove Heliocentrism)    1871</vt:lpstr>
      <vt:lpstr>    Air drag  MS model </vt:lpstr>
      <vt:lpstr>            Jet Streams &amp; Circulation Zones  Earth       Jupiter </vt:lpstr>
      <vt:lpstr>Eastbound  aether wind </vt:lpstr>
      <vt:lpstr>                                     Tides         </vt:lpstr>
      <vt:lpstr>                             Ocean aether currents Cause:    temp?     salinity?           </vt:lpstr>
      <vt:lpstr>Jones Aether test    1971</vt:lpstr>
      <vt:lpstr>Fresnel drag test     1851</vt:lpstr>
      <vt:lpstr>Galaev aether test   2002</vt:lpstr>
      <vt:lpstr>                                                  Flyby anomaly  with aether headwind, both Doppler frequencies are higher than expected.                   </vt:lpstr>
      <vt:lpstr>                 Summary of aether tests   type                                         speed in km/s  direction Miller          MMX                 374 +- 63        (5.2h, –67O)  Marinov      rotating mirrors 350   Torr &amp;            coax cable         417 +- 40         (5.2h, −65 O) Kohlen  Cahill           flyby                  400 +- 20         (5.5h, –70 O)    NASA             flyby                   420 +- 30         (5.2h,  –70 O)  CMB dipole  satellite            368                  (6.4h, -48)   </vt:lpstr>
      <vt:lpstr>                     Atsukovsky aether properties   D:air  1.2 P: atm  105  N/m3  SE:H bomb = 1015 j aether = 1016 j in 1m3  2SVel:star R = 1012 Lyr  CV/DV:hard to push; easy to spin  M: electron = 10-30   D:          “      = 10-10  </vt:lpstr>
      <vt:lpstr>MMX    1886</vt:lpstr>
      <vt:lpstr>                                              MMX       For tests of isotropy/constant SoL, Vacuum Interferometers invalid Demjanov  As n = SoL/c  =&gt; 1,   light wave amplitude =&gt; 0 </vt:lpstr>
      <vt:lpstr>Miller   Mt Wilson</vt:lpstr>
      <vt:lpstr>                Demjanov MMX test  2010  n=1  =&gt;  zero light wave amplitude  =&gt;  SoL = c  n&gt;1   =&gt;   SoL = c + V     =&gt; V = Vae ~ 140 to 480 m/sec                        Amp = 0 at  n=1 &amp; n= √2  fringe shift change   = 12% : winter to summer         </vt:lpstr>
      <vt:lpstr>Michelson-Gale 1925</vt:lpstr>
      <vt:lpstr>                 Foucault pendulum    1851      Rotation of  Earth….   FP must sense the stars (Mach’s principle)  or aether? Bible and Hildegard support</vt:lpstr>
      <vt:lpstr>Einstein’s 1905 Special Relativity paper</vt:lpstr>
      <vt:lpstr>PowerPoint Presentation</vt:lpstr>
      <vt:lpstr>                       Three Tests of General Relativity            </vt:lpstr>
      <vt:lpstr>Eddington star plate </vt:lpstr>
      <vt:lpstr>                     Time dilation…light clock  SR: L=cto , x=vt, hyp=ct (cto)2 + (vt)2 = (ct)2  =&gt;  t= to/√(1-v2/c2)  velocity Δ: c2 + v2= c2  X   ALFA/aether Vmir  = Vae ! (cto)2 + (vt)2 = (c2+v2)t2  =&gt; t = to !  velocity Δ:  c2 + v2= c2+ v2  √  </vt:lpstr>
      <vt:lpstr>    Sagnac test   1913         =&gt;  SoL = c +|-  v      “The interferometer measures, according to the expression zλV0/4, the relative circular motion of the luminiferous ether within the closed optical path”</vt:lpstr>
      <vt:lpstr>                         Dufour &amp; Prunier   1942  SoL = c+v   ind. of light source &amp; interferometer   radial motion…no effect  SR fringe shift 10 times less than data (v2/c2 versus v/c)  In a system moving as a whole relative to the ether, the propagation time between any two points of the system should change in a way similar to a stationary system subjected to an ether wind, the relative speed of which at each point of the system will be the same and directly opposite to the speed of any point and would contain light waves in a manner similar to atmospheric wind carrying sound waves. ….. The observed interference effect is very much the effect of optical rotation due to the motion of the system relative to the ether, and directly shows the existence of the ether, a necessary condition for the luminiferous [ether] waves proposed by Huygens and Fresnel.</vt:lpstr>
      <vt:lpstr>Wang Linear Sagnac Test   2005</vt:lpstr>
      <vt:lpstr>                                   Wang results  if v = 0,SoL = c in all frames; for v  &gt; 0   SoL= c + v           ====🡺  To do: Map Earth aether with Wang/Sagnac test?  Then ISS or Moon?    Galileo’s ship</vt:lpstr>
      <vt:lpstr> Professing themselves to be wise, they became fools..     Rom 1:22          </vt:lpstr>
      <vt:lpstr>   End of Part I</vt:lpstr>
      <vt:lpstr>             Hildegard  Cosmology      12th century  </vt:lpstr>
      <vt:lpstr>   Hildegard aether winds  Psalm 147:4 ‘He named the stars’   Psalm 33:6    ‘He breathed, and stars were born.’   Daniel 7:9   the Ancient of Days took his seat…. …A river of fire was flowing, coming out from before him.        </vt:lpstr>
      <vt:lpstr>Geostat Sat &amp; Hildegard</vt:lpstr>
      <vt:lpstr>                        Aether Gravity Model  1) Universal gravity  …                      Pcosmos = constant cosmic pressure 2) Impact of spinning atomic particles          Each has  Acf = v2/r 3)Bernoulli’s eqn:   P + ρv2/2 =const. when v↑ ,  P↓ 4) Pressure drops inside each mass       P &lt;Pcosmos 5) surface gravity:  sum of all atoms      Gravity ~ Pcosmos –Σ(Pi)  Particle motion causes gravity!  Why Fg~1/R2?    need Quantum Aether Theory!    </vt:lpstr>
      <vt:lpstr>Newton’s Bucket  1687 </vt:lpstr>
      <vt:lpstr>Fictitious Forces!</vt:lpstr>
      <vt:lpstr>Mach’s principle    1883</vt:lpstr>
      <vt:lpstr>Bennett’s Hiker   2018</vt:lpstr>
      <vt:lpstr>                                                 Kinematics    motion measurement variables   t, x, v, a……….math</vt:lpstr>
      <vt:lpstr>                           Dynamics Intro   </vt:lpstr>
      <vt:lpstr> Dynamics Theory </vt:lpstr>
      <vt:lpstr>Kine vs Dyn        </vt:lpstr>
      <vt:lpstr>                                 Covariance  reference frames effect on physical laws  eqn(r,t,v,a)  =? eqn(r’,t’,v’,a’)     coordinate system change(cartesian to polar) =&gt; weak covariance  reference frame         “        (earth to satellite ) =&gt; strong     “ eg:    F= ma  =&gt;?  F’= ma’     same form =&gt; covariance Lorentzian:       Galilean:  x’ = x –vt;  t’ = t                                                       =&gt; forces v2/c2 into measurements!    </vt:lpstr>
      <vt:lpstr>         Faraday Induction…the Generator  1831                            Faraday Exp   speed 1; end at 2:25  meter stationary only                EMF = qVc,m Ʇ B               line 3 &amp; 6   XXX                                         </vt:lpstr>
      <vt:lpstr>Faraday’s anomaly</vt:lpstr>
      <vt:lpstr>                     (Aether) Vector Potential  Vector : Size &amp; Direction   V      V(x,y,z) → or V(r,θ,z) 🔄  ∇V  vector change …in shape/space ∇∙V  divergence  …radial change in V ∇xV  curl .. change in rot/spin so …..∇∙(∇xV) = 0                          ∇  Eg:   Faraday’s law: ∇xE = ∂B/∂t  ∇∙B = 0         so let B = ∇xA     &amp;   ∇∙(∇xA) = 0       Use other Max laws  =&gt;   E = -∇φ  - ∂A/∂t      now  6 =&gt; 4!    Maxlaws(E,B) =&gt; Maxlaws’(A, φ)</vt:lpstr>
      <vt:lpstr>                            Aharonov-Bohm Test  B=0  but A&gt;0  outside Emag   QM prediction    E-beams interference only for A Classical E&amp;M  ~  QM  =&gt;  A is Aether field  </vt:lpstr>
      <vt:lpstr>GPS</vt:lpstr>
      <vt:lpstr>      GPS   ~1980      Clock Corrections</vt:lpstr>
      <vt:lpstr>                                        E = mc2 ?</vt:lpstr>
      <vt:lpstr>  Stellar Reference Frame  ….SRF</vt:lpstr>
      <vt:lpstr>    Noah’s Flood    Grand Canyon Evidence  Rapid layering  Sea life far above sea level  Trans-continental layers   No erosion since formation </vt:lpstr>
      <vt:lpstr>  Flood Flow Sedimentation  </vt:lpstr>
      <vt:lpstr>Flood evidence</vt:lpstr>
      <vt:lpstr>    Mt St Helens                     70 ft valley formed in 2 months</vt:lpstr>
      <vt:lpstr>   DNA and Evolution   “Junk”  DNA   =&gt;    metacode for control  Worm     2      An Operating System Fly           8      w/ Data, Control, Memory, Repair Sequoia     22 Human      46     Genome project results? Chimp        48 Dog       78 1000 species extinctions/year…Origin? Goldfish     94 Fern    216</vt:lpstr>
      <vt:lpstr>                   Po Creation Halos</vt:lpstr>
      <vt:lpstr>                 Peleg  post-Flood problems: Volcanoes…Ice age..Tidal waves/tsunamai                                                             Time of Job &amp; Peleg: “world” divided. </vt:lpstr>
      <vt:lpstr>                          Shock dynamics  Accounts for: -neo-geology of Pangea -ice age -continental drift &amp; formation -iridium layer from meteorites -mid-ocean ridges -mountain-building -fossil sequence in strata -secondary impacts in AK, SC.. - bio-geographic correlations - plates still moving. </vt:lpstr>
      <vt:lpstr>Pioneer anomaly</vt:lpstr>
      <vt:lpstr>                       Pioneer deceleration        Gravity time          EM time  acc = dv/dt  =&gt; Aether effect on EM time</vt:lpstr>
      <vt:lpstr>              Earth rotation &amp; VLBI MS: Stars fixed; Earth rotates       ALFA:  Stars have aether aberration; Earth fixed   =&gt;  need multiple stars  </vt:lpstr>
      <vt:lpstr>   Big Bang &amp; Red Shift MSP:  Doppler shift                                        Dis: Stellar Aether Emission   if  c = f λ  (SR)                                                     if c +v = fλ      v = vae then vstar/c = Δλ/λ0                                            divide by c= f λ0   =&gt; stars receding =&gt; BB                                    =&gt; vae/c = Δλ/λ0  but no Δλ =&gt; no radial v =&gt; no BB!                                                                                  Same as Doppler shift...                 But no star motion                  Stars emit light…and aether!                                                                                                             No Big Bang proof!                                                                                             Dark Energy = Star Aether Emission</vt:lpstr>
      <vt:lpstr>                                                  CMB Multipoles                                                                                                           </vt:lpstr>
      <vt:lpstr>                              CMB     Axis of Evil           npole  equinox ecliptic   odds(&lt;280/7200)    2            140          110               280                                                   Prob:0.00001     4            230      70                                                       100,000 to 1     8            170</vt:lpstr>
      <vt:lpstr>                           CMB map  CMB interpretation   Universal view of ancient universe  Backyard analogy!        </vt:lpstr>
      <vt:lpstr>CMB  Dipole</vt:lpstr>
      <vt:lpstr>Quantum entanglement       Bell’s Inequality Test  1)  Non-local ….SoL &gt; c                Statistical correlation constraints 2)  Hidden causes…           (like coin test)       QM incomplete                       Result:  not hidden causes        or                                               …….       Realism false!                   MSP:  realism false!  </vt:lpstr>
      <vt:lpstr>Vedic symbols of Time realms         </vt:lpstr>
      <vt:lpstr>    Webb ensnares Big Bang</vt:lpstr>
      <vt:lpstr>ALFA Model      Absolute Lab Frame + Fluid Aether   Restores Biblical Geostatism; Refutes HelioC  ALF for dynamic predictions, mechanical and EM   Aether :reference frame for EM   SoL = c+v  Rejects BB cosmology; promotes Genesis  Kinematics &amp; Dynamics ALWAYS explicit  Relativity only applies in Kinematics    1925 Miller result: aether is ~ 5 km/s amp.  </vt:lpstr>
      <vt:lpstr>                         Choose your own absolute ! SYSTEM    ABSOLUTE  Ptolemy    Earth Copernicus/Galileo    Sun Tycho Brahe    Earth Kepler/GPS    Stars Newton    Space &amp; Time Lorenz     Aether Einstein    Light Speed George Ellis    CMB source Mainstream    Cosmological Principle Big Bang    Universal expansion Steady State    Infinity Scripture/ALFA   Earth</vt:lpstr>
      <vt:lpstr>Aether philosophical properties         </vt:lpstr>
      <vt:lpstr>                  FE - The Apple of Discord</vt:lpstr>
      <vt:lpstr>Once to every man and nation comes the moment to decide,  In the strife of Truth with Falsehood, for the good or evil side.   Truth forever on the scaffold, Lies forever on the throne.  Yet the scaffold sways the future, and behind the dim unknown Stands God within the shadow, keeping watch above his own.   Though the cause of Evil prosper, yet 'tis Truth alone is strong,  And, albeit she wander outcast now, I see around her throng  Troops of beautiful, tall angels, to enshield her from all wrong.   New occasions teach new duties; Time makes ancient good uncouth; We must upward still, and onward, who would keep abreast of Truth.   The Present Crisis        J. R. Lowell</vt:lpstr>
      <vt:lpstr>    End  Part II</vt:lpstr>
      <vt:lpstr>                 Dark Matter DM: galactic aether spin at 24 hrs stellar day  ……   DE:  red shift misinterpretation            Stellar aether emission…not Doppler shift </vt:lpstr>
      <vt:lpstr>     Newton and Aether   …includes Kepler laws  Hildegard: circles, not ellipses  =&gt; only vortex circles !   Newton &amp; Feynman:   aether friction =&gt; planet death spiral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SciProp: Analysis &amp; Obituary  robert.bennett@rcn.com  Nov 2023</dc:title>
  <dc:creator>robert bennett</dc:creator>
  <cp:lastModifiedBy>Alan X</cp:lastModifiedBy>
  <cp:revision>3</cp:revision>
  <dcterms:created xsi:type="dcterms:W3CDTF">2023-04-21T17:16:29Z</dcterms:created>
  <dcterms:modified xsi:type="dcterms:W3CDTF">2024-03-30T00:17:34Z</dcterms:modified>
</cp:coreProperties>
</file>