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6"/>
  </p:notesMasterIdLst>
  <p:sldIdLst>
    <p:sldId id="256" r:id="rId2"/>
    <p:sldId id="272" r:id="rId3"/>
    <p:sldId id="311" r:id="rId4"/>
    <p:sldId id="312" r:id="rId5"/>
    <p:sldId id="257" r:id="rId6"/>
    <p:sldId id="268" r:id="rId7"/>
    <p:sldId id="273" r:id="rId8"/>
    <p:sldId id="271" r:id="rId9"/>
    <p:sldId id="305" r:id="rId10"/>
    <p:sldId id="259" r:id="rId11"/>
    <p:sldId id="265" r:id="rId12"/>
    <p:sldId id="309" r:id="rId13"/>
    <p:sldId id="310" r:id="rId14"/>
    <p:sldId id="315" r:id="rId15"/>
    <p:sldId id="260" r:id="rId16"/>
    <p:sldId id="267" r:id="rId17"/>
    <p:sldId id="266" r:id="rId18"/>
    <p:sldId id="276" r:id="rId19"/>
    <p:sldId id="313" r:id="rId20"/>
    <p:sldId id="314" r:id="rId21"/>
    <p:sldId id="304" r:id="rId22"/>
    <p:sldId id="275" r:id="rId23"/>
    <p:sldId id="261" r:id="rId24"/>
    <p:sldId id="274" r:id="rId25"/>
    <p:sldId id="307" r:id="rId26"/>
    <p:sldId id="270" r:id="rId27"/>
    <p:sldId id="263" r:id="rId28"/>
    <p:sldId id="264" r:id="rId29"/>
    <p:sldId id="277" r:id="rId30"/>
    <p:sldId id="303" r:id="rId31"/>
    <p:sldId id="262" r:id="rId32"/>
    <p:sldId id="308" r:id="rId33"/>
    <p:sldId id="269" r:id="rId34"/>
    <p:sldId id="30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6" autoAdjust="0"/>
    <p:restoredTop sz="94660"/>
  </p:normalViewPr>
  <p:slideViewPr>
    <p:cSldViewPr snapToGrid="0">
      <p:cViewPr varScale="1">
        <p:scale>
          <a:sx n="163" d="100"/>
          <a:sy n="163" d="100"/>
        </p:scale>
        <p:origin x="150"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X" userId="4be68f9623ba8417" providerId="LiveId" clId="{7511BF60-1624-4B77-B83E-A7BC3A56DFE9}"/>
    <pc:docChg chg="undo custSel modSld">
      <pc:chgData name="Alan X" userId="4be68f9623ba8417" providerId="LiveId" clId="{7511BF60-1624-4B77-B83E-A7BC3A56DFE9}" dt="2024-01-18T04:33:44.672" v="31"/>
      <pc:docMkLst>
        <pc:docMk/>
      </pc:docMkLst>
      <pc:sldChg chg="modSp mod">
        <pc:chgData name="Alan X" userId="4be68f9623ba8417" providerId="LiveId" clId="{7511BF60-1624-4B77-B83E-A7BC3A56DFE9}" dt="2023-12-12T02:53:23.389" v="0" actId="1076"/>
        <pc:sldMkLst>
          <pc:docMk/>
          <pc:sldMk cId="2762334855" sldId="303"/>
        </pc:sldMkLst>
        <pc:spChg chg="mod">
          <ac:chgData name="Alan X" userId="4be68f9623ba8417" providerId="LiveId" clId="{7511BF60-1624-4B77-B83E-A7BC3A56DFE9}" dt="2023-12-12T02:53:23.389" v="0" actId="1076"/>
          <ac:spMkLst>
            <pc:docMk/>
            <pc:sldMk cId="2762334855" sldId="303"/>
            <ac:spMk id="30" creationId="{39B7FE6D-128D-F062-0B1E-DC5139A0DE39}"/>
          </ac:spMkLst>
        </pc:spChg>
      </pc:sldChg>
      <pc:sldChg chg="modSp mod setBg">
        <pc:chgData name="Alan X" userId="4be68f9623ba8417" providerId="LiveId" clId="{7511BF60-1624-4B77-B83E-A7BC3A56DFE9}" dt="2024-01-18T04:33:44.672" v="31"/>
        <pc:sldMkLst>
          <pc:docMk/>
          <pc:sldMk cId="4008879012" sldId="307"/>
        </pc:sldMkLst>
        <pc:spChg chg="mod">
          <ac:chgData name="Alan X" userId="4be68f9623ba8417" providerId="LiveId" clId="{7511BF60-1624-4B77-B83E-A7BC3A56DFE9}" dt="2024-01-18T04:33:44.672" v="31"/>
          <ac:spMkLst>
            <pc:docMk/>
            <pc:sldMk cId="4008879012" sldId="307"/>
            <ac:spMk id="5" creationId="{7C2ACF42-40EE-F47E-F0C2-B57D229EBC7A}"/>
          </ac:spMkLst>
        </pc:spChg>
      </pc:sldChg>
    </pc:docChg>
  </pc:docChgLst>
  <pc:docChgLst>
    <pc:chgData name="Alan X" userId="4be68f9623ba8417" providerId="LiveId" clId="{4714A620-650C-4F58-8CC7-ACC79B8A78BC}"/>
    <pc:docChg chg="sldOrd">
      <pc:chgData name="Alan X" userId="4be68f9623ba8417" providerId="LiveId" clId="{4714A620-650C-4F58-8CC7-ACC79B8A78BC}" dt="2023-11-07T01:37:13.842" v="0" actId="20578"/>
      <pc:docMkLst>
        <pc:docMk/>
      </pc:docMkLst>
      <pc:sldChg chg="ord">
        <pc:chgData name="Alan X" userId="4be68f9623ba8417" providerId="LiveId" clId="{4714A620-650C-4F58-8CC7-ACC79B8A78BC}" dt="2023-11-07T01:37:13.842" v="0" actId="20578"/>
        <pc:sldMkLst>
          <pc:docMk/>
          <pc:sldMk cId="4008879012" sldId="307"/>
        </pc:sldMkLst>
      </pc:sldChg>
    </pc:docChg>
  </pc:docChgLst>
  <pc:docChgLst>
    <pc:chgData name="Alan X" userId="4be68f9623ba8417" providerId="LiveId" clId="{4260E5A2-5F39-46BA-A764-3C3DD194B898}"/>
    <pc:docChg chg="modSld">
      <pc:chgData name="Alan X" userId="4be68f9623ba8417" providerId="LiveId" clId="{4260E5A2-5F39-46BA-A764-3C3DD194B898}" dt="2024-03-07T06:59:50.355" v="6" actId="1076"/>
      <pc:docMkLst>
        <pc:docMk/>
      </pc:docMkLst>
      <pc:sldChg chg="modSp mod">
        <pc:chgData name="Alan X" userId="4be68f9623ba8417" providerId="LiveId" clId="{4260E5A2-5F39-46BA-A764-3C3DD194B898}" dt="2024-02-08T20:07:19.430" v="3" actId="20577"/>
        <pc:sldMkLst>
          <pc:docMk/>
          <pc:sldMk cId="4008879012" sldId="307"/>
        </pc:sldMkLst>
        <pc:spChg chg="mod">
          <ac:chgData name="Alan X" userId="4be68f9623ba8417" providerId="LiveId" clId="{4260E5A2-5F39-46BA-A764-3C3DD194B898}" dt="2024-02-08T20:07:19.430" v="3" actId="20577"/>
          <ac:spMkLst>
            <pc:docMk/>
            <pc:sldMk cId="4008879012" sldId="307"/>
            <ac:spMk id="5" creationId="{7C2ACF42-40EE-F47E-F0C2-B57D229EBC7A}"/>
          </ac:spMkLst>
        </pc:spChg>
      </pc:sldChg>
      <pc:sldChg chg="modSp mod">
        <pc:chgData name="Alan X" userId="4be68f9623ba8417" providerId="LiveId" clId="{4260E5A2-5F39-46BA-A764-3C3DD194B898}" dt="2024-03-07T06:59:50.355" v="6" actId="1076"/>
        <pc:sldMkLst>
          <pc:docMk/>
          <pc:sldMk cId="2579190704" sldId="309"/>
        </pc:sldMkLst>
        <pc:picChg chg="mod">
          <ac:chgData name="Alan X" userId="4be68f9623ba8417" providerId="LiveId" clId="{4260E5A2-5F39-46BA-A764-3C3DD194B898}" dt="2024-03-07T06:59:50.355" v="6" actId="1076"/>
          <ac:picMkLst>
            <pc:docMk/>
            <pc:sldMk cId="2579190704" sldId="309"/>
            <ac:picMk id="8" creationId="{5470906E-8191-FD17-ADFA-C5AA8134E9F7}"/>
          </ac:picMkLst>
        </pc:picChg>
      </pc:sldChg>
    </pc:docChg>
  </pc:docChgLst>
  <pc:docChgLst>
    <pc:chgData name="Alan X" userId="4be68f9623ba8417" providerId="LiveId" clId="{4E1F2650-EE6F-480A-AD78-63D1E922A301}"/>
    <pc:docChg chg="modSld sldOrd">
      <pc:chgData name="Alan X" userId="4be68f9623ba8417" providerId="LiveId" clId="{4E1F2650-EE6F-480A-AD78-63D1E922A301}" dt="2023-09-24T19:19:55.821" v="1"/>
      <pc:docMkLst>
        <pc:docMk/>
      </pc:docMkLst>
      <pc:sldChg chg="ord">
        <pc:chgData name="Alan X" userId="4be68f9623ba8417" providerId="LiveId" clId="{4E1F2650-EE6F-480A-AD78-63D1E922A301}" dt="2023-09-24T19:19:55.821" v="1"/>
        <pc:sldMkLst>
          <pc:docMk/>
          <pc:sldMk cId="2750337985" sldId="25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8:42.66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99,'205'2,"221"-4,-211-13,114-3,16 2,-98 5,-206 8,169-12,-100 11,-80 4,0-1,46-7,-41 4,-1 1,1 2,-1 2,1 1,64 12,-48-6,82 1,30-9,-149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9:32.1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83,'138'10,"-83"-5,0-3,-1-2,64-9,-6 0,-12 3,130-3,128-4,-221 6,152 11,-173 3,86 3,116 6,130-31,152 10,-317 8,176-16,-354 5,398-20,234 28,-486-16,-148 14,87 5,-127 3,63 3,156 8,1332-19,-827 4,-589 14,36 1,828-18,-811 18,540-18,-528-15,-3 3,159 7,-235 9,-107-3,-1 3,91 17,-123-14,75 0,14 1,126 12,-67-3,8 1,-95-10,128-8,-85-1,69 13,-181-8,364 1,-212-6,427 2,-366-17,-201 18,0-2,0-3,0-1,49-12,-68 12,1 1,-1 2,1 1,44 4,3 0,58-13,-90 5,27 2,85 5,-84 1,81-7,-99-3,35-2,24 9,-100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9:45.5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33,'272'16,"-69"-2,-189-13,290 3,-162-6,388-11,-452 11,576 0,-15 2,-477-7,122-2,-258 9,622-13,-257-3,31 13,-195 26,-132-10,110-1,-146-9,85 14,-1-1,41 7,-157-19,0-2,37-1,-50-1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9:58.60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0,'258'12,"-206"-9,100 0,-89-4,89 11,-66-3,158-6,-110-3,-88 3,71 11,-57-7,-1-2,72-5,-23 0,-7 3,107-3,-144-5,-29 2,46 0,48 6,-115-1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20:03.54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49,'118'2,"123"-5,-177-3,67-3,1237 9,-1232-17,331 17,-322 18,1622-19,-1556 17,0-5,-177-8,207-1,-10-2,-160 8,-33-3,41-1,123 12,700-17,-856 4,68 11,-70-7,77 3,-83-11,14 0,0 2,57 9,-44-3,1-3,92-6,-41 0,-91 2,55-1,104 14,-115-7,134-6,-85-2,1231 2,-1156-17,522 18,-550-19,-40 20,94-3,-147-7,36-1,142-5,-45 9,-138 6,98-11,-23 2,-14 2,77-1,7-2,-95 1,155 7,-114 4,701-3,-692 16,379-16,-364 17,-14-15,170-5,-259-5,49-1,-18 0,-40 2,85-9,-93 9,69-2,204-5,-318 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20:05.97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1 116,'76'3,"101"19,-101-11,105 3,161 2,-204-6,232-11,281-12,-406 16,452 10,-642-11,267 0,145 7,-21-3,-93-5,-202 6,123 2,-35-18,19 1,317-4,-147-9,-318 13,60 0,82-8,-86 14,129 5,-219 4,70 2,622-9,-505 16,12 1,-223-15,0 3,54 12,-56-7,1-3,63 1,-58-9,263 11,-223-3,109-6,-124-4,-1 4,118 17,-108-7,0-4,129-7,100 7,-95 0,9 2,-7 0,-12-2,-87 2,173-12,-221-4,-51 4,1 1,-1 1,55 5,20 5,196-6,-147-5,-3 3,162-3,84-31,-72-2,-297 31,454-69,-436 64,49-15,-50 11,54-8,-20 8,-45 6,1 2,53-2,80-9,43-1,-118 8,-36 2,75-10,-90 13,147-7,-26 0,-125 7,73 2,-72 2,-23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20:08.13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1 250,'35'2,"-1"2,67 15,-64-10,0-3,52 4,678-8,-375-4,168-25,-147 3,554-43,-241 10,-290 28,233-12,-260 17,14-1,-322 21,731 2,-287 28,-296-6,188 6,90-14,121-5,-363-10,1482 3,-1559-17,1 0,-77 16,171 4,-196 3,136 4,-61-1,-122-4,93 9,182 7,-75-2,-148-7,376 44,-403-41,119 14,-34-2,-73-9,50-3,65 15,-141-19,-1-4,114-2,-22 12,327-18,-461-1,0-1,0-2,0 0,36-13,-37 10,0 0,0 2,1 2,45-3,-44 4,-19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20:10.26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66,'41'2,"60"11,-16-2,943 28,-426-22,2421-18,-2480-16,616 18,-783 16,252-30,-151 9,-51 4,16-33,-85 10,103-4,-311 20,111-2,193-6,-192 13,225 5,-366 3,118 4,200-8,298-5,-434-12,139-3,-59 31,-141 4,130 26,-245-25,-5 0,191 4,900-22,-1198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20:11.82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1,'76'0,"135"19,272 35,-269-35,36-7,-76-6,302 10,160-9,-356-10,181 16,-308-9,46 5,-66 1,34 5,-102-3,40 8,1-5,132 1,-7 1,-150-17,-67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6:49:54.9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981 59,'-7'-1,"1"0,-1-1,1 0,0 0,0 0,-8-5,-14-4,-5 2,0 2,-1 1,-56-2,-104 8,74 3,95-2,1 2,-1 0,1 2,-1 0,1 2,1 0,0 2,0 1,0 0,1 2,1 1,0 0,1 2,-28 24,45-35,0 0,1 0,-1 1,1-1,-1 1,1-1,1 1,-1 0,1 0,0 0,0 0,0 0,0 0,1 7,4 78,-2-77,3 25,2-1,1 1,2-2,2 1,1-1,2-1,1-1,26 40,-3-14,89 102,-106-138,1-2,1 0,1-2,1 0,0-2,48 24,-54-32,0-1,0-1,0-1,1-1,1 0,-1-2,0-1,1 0,0-2,0 0,0-1,-1-2,27-4,-14-6,-1-1,0-1,-1-2,-1-2,0-1,29-23,-6 5,-39 28,0-2,0 0,-1-1,-1 0,0-1,0-1,19-28,-25 30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6:50:21.36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4866 0,'-160'8,"-240"42,375-46,-734 154,11 51,519-138,3 10,4 10,5 9,4 10,5 8,-203 155,298-187,4 5,4 5,-159 187,212-217,2 3,3 1,3 3,4 1,2 2,4 2,-38 131,48-109,4 1,4 1,5 1,4 0,5 1,5-1,4 0,4 0,47 188,-20-162,7-1,4-3,7-2,4-3,127 189,-101-192,5-4,176 171,-120-150,231 161,-159-151,5-9,7-10,401 155,-273-153,702 150,-676-210,574 25,393-109,-571-82,-599 61,-2-9,211-84,-302 94,-2-4,-1-4,107-74,-143 83,-2-2,-2-1,-1-3,-2-2,-2-2,49-70,-69 83,-1-2,-2 0,-1-1,-2 0,-2-2,-1 1,9-53,-13 37,-2-1,-2 0,-3 1,-10-99,-7 51,-5 0,-4 1,-4 1,-5 2,-54-112,23 79,-5 4,-6 2,-5 4,-6 4,-161-169,75 116,-7 7,-313-216,281 238,-390-189,-271-23,381 204,-677-114,-126 96,-11 111,876 63,344-1,0 3,-163 42,247-52,-36 11,-51 22,80-29,0 0,0 1,0 0,1 0,0 1,0 0,1 0,-1 1,1 0,1 0,-9 13,13-16,0 1,1 0,-1-1,1 1,0 0,1 0,-1 0,1 0,0-1,0 1,0 0,1 0,0 0,0 0,0 0,1-1,-1 1,1-1,0 1,0-1,5 7,3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8:45.53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17,'193'3,"201"-6,-315-5,38-1,665 10,-620 16,-126-17,19-1,1 2,61 11,-88-9,0-1,31-1,-31-1,0 1,36 5,133 14,-134-16,51 11,-78-8,1-2,40 0,-56-5,462 12,-329-7,29 4,0 2,-30-3,5-4,-106-5,97 11,54 14,-125-18,97 4,27-1,-139-4,405-1,-249-7,1060 3,-1101-16,-108 17,119-15,-84 3,162 3,-38 24,-156-16,255-13,-114-3,-182 12,-20 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02.2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3192 0,'-132'83,"-574"237,536-251,-1060 403,522-273,701-197,-45 10,0-2,-62 3,93-12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02.9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0,'2'6,"0"-1,1-1,-1 1,1 0,0-1,0 1,1-1,0 0,-1 0,8 5,-1 2,20 18,1-1,43 29,15 13,112 101,300 193,-196-173,-127-84,4-8,259 100,-128-73,348 118,-563-219,-46-13,70 26,-97-25,-15-7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16.17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0,'3'52,"16"97,-14-116,31 145,27 132,-54-250,-7-42,1 0,10 35,7 23,-17-58,2-1,-1 1,2-1,1 0,13 24,-9-23,1 0,1-2,0 1,1-2,1 0,1 0,0-2,0 0,2-1,-1 0,2-2,34 16,-20-14,-1-2,2-1,-1-2,1-1,0-1,0-2,40-2,70 0,121-3,-185-5,114-26,-151 23,0-2,52-24,-81 30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17.30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872 323,'0'-12,"-1"0,0 0,0 0,-1 0,-1 1,0-1,0 1,-1-1,-1 1,0 0,0 1,-1-1,-1 1,0 0,0 1,-1 0,0 0,0 0,-1 1,0 0,0 1,-1 0,0 1,-1 0,1 0,-1 1,0 0,0 1,-18-4,-12-1,1 2,-2 2,-50 0,-125 12,204-7,1 1,0 1,0 0,0 1,0 1,0-1,1 2,-1 0,1 0,0 1,-15 11,20-12,0-1,1 2,-1-1,1 1,0 0,1 0,0 0,0 0,0 1,1 0,-1 0,2 0,-1 0,1 0,0 0,0 1,1-1,0 1,1 13,0-7,2 0,0 0,0 0,2 0,0-1,0 1,1-1,0 0,2 0,-1-1,15 20,9 8,70 71,-53-61,-18-24,2-1,0-1,2-2,0-1,42 18,-41-20,8 1,0-2,62 18,-69-25,7 2,0-2,84 10,-110-20,0 0,-1-1,1-1,0 0,-1-2,1 1,-1-2,0 0,0-1,0 0,22-12,-30 13,1-1,-1 0,0 0,-1 0,1-1,-1 0,0 0,0-1,-1 1,0-1,0-1,-1 1,0-1,0 1,-1-1,0 0,0 0,-1-1,0 1,0-1,-1 1,1-15,-4-3,0 0,-2 1,0-1,-2 1,-17-46,15 44,-7-7,0 1,-3 0,0 1,-41-53,39 56,-1 0,-2 2,0 1,-2 1,0 1,-2 1,-1 2,-38-24,54 39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18.57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653 953,'-6'0,"-1"-1,1 0,-1 0,1-1,-1 0,1 0,0 0,0-1,0 0,0 0,1-1,-10-6,-6-8,-35-35,13 10,-18-10,-78-74,107 88,2-1,1-2,3 0,-34-74,47 86,2-1,2-1,0 1,-5-47,7 35,6 40,0 0,1-1,-1 1,1 0,0 0,0 0,0 0,0 0,1 0,-1 0,1 0,0 0,0 0,0 0,0 0,0 0,1 0,-1 1,1-1,0 0,0 1,0 0,0-1,0 1,0 0,1 0,-1 0,1 0,-1 1,1-1,0 1,0-1,-1 1,1 0,0 0,0 0,5 0,11-3,2 2,-1 0,0 1,35 2,-25 0,53 2,1 2,-2 5,113 27,-72-17,-86-16,0 2,44 13,-27-3,-13-4,47 20,-74-26,-2-1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35.05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426 495,'75'-2,"80"4,-69 14,-66-11,1 0,-1-2,30 1,-4-3,51-8,-81 5,-1-1,1 0,-1-1,0-1,0-1,-1 0,15-9,-20 11,-1 0,0-1,0 0,-1-1,0 0,0 0,0 0,-1-1,1 0,-2 0,1-1,-1 1,0-1,-1-1,6-11,-4 4,-1 0,-1 0,0 0,-1-1,2-24,-5 31,1 1,-1-1,-1 1,0 0,0-1,-1 1,0 0,0 0,-1 0,0 0,-7-11,8 16,0 1,-1 1,0-1,0 0,0 1,0-1,0 1,0 0,-1 0,1 0,-1 0,-5-1,-53-14,30 9,-10-6,-1 2,0 2,-1 1,0 3,-58-1,-14 5,-96 5,202-2,1 1,-1 0,0 0,1 1,0 1,-1 0,1 0,1 0,-16 11,-1 5,-40 38,45-39,-1 0,-38 26,48-38,0 1,0 1,0 0,2 0,-1 1,1 0,0 1,1 0,0 0,1 1,0 0,1 0,1 0,-1 1,2 0,0 0,1 0,-3 15,1 6,2-21,1 0,0 0,0 0,1 0,1 0,0 0,1 0,1 0,0 0,0-1,9 25,1-7,-8-18,1 0,0-1,1 1,9 12,-12-20,1 0,0 0,0 0,0 0,0-1,1 0,-1 0,1 0,0 0,0-1,0 1,0-1,6 1,46 16,-36-11,0 0,1-2,35 5,-49-10,0 1,0 0,0 1,12 5,27 8,15-3,-38-7,0-1,1-1,36 1,-51-4,0 0,-1 0,1 1,-1 0,18 7,-18-5,1-1,0 0,0-1,0 0,14 1,156 13,-89-14,81-5,7-30,-165 30,-4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38.3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264 1129,'-4'0,"1"-1,-1 0,1 0,-1 0,1 0,-1-1,1 0,0 1,0-1,-1 0,1-1,-3-2,-36-35,37 34,-9-10,2 0,0-1,-13-24,1 1,13 19,2-1,0 0,1 0,1-1,0 1,-4-41,10 53,-7-48,-2-88,9 109,1 12,0 0,5-27,-4 44,1-1,0 1,0 1,1-1,0 0,1 1,-1-1,1 1,1 0,7-9,-3 4,-1-1,0 0,8-17,-13 22,1 0,0 0,0 1,1-1,0 1,0 0,0 1,1-1,0 1,1 0,-1 0,14-8,26-8,0 1,1 3,91-24,-107 35,1 2,-1 1,1 1,-1 2,1 1,0 1,42 8,-40-4,0 1,-1 1,0 2,57 23,-37-9,-21-10,0 2,33 21,-50-25,0 1,-2 1,1 1,-2-1,16 23,22 23,-39-44,-1-1,0 2,-2-1,1 1,-2 0,0 1,-1 0,5 24,18 43,-22-62,0 0,-2 0,0 0,3 39,-1-2,-1 19,-6-61,1 1,1-1,0 0,9 30,3 16,-13-49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40.4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0,'2'1,"-1"-1,1 1,-1-1,1 1,-1-1,0 1,1 0,-1 0,0 0,0-1,1 1,-1 0,0 1,0-1,0 0,0 0,0 0,-1 1,2 1,18 33,-12-18,13 15,-3 1,0 1,-2 0,20 70,-17-40,-9-35,-2 0,7 44,7 63,-12-91,-3 1,3 77,-11-75,2 0,3 0,18 90,-14-108,29 105,-25-107,0 0,25 43,-29-58,-1 1,8 27,10 19,-1-37,-16-18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41.24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1211 181,'-1'-2,"1"1,-1 0,0-1,0 1,-1 0,1-1,0 1,0 0,-1 0,1 0,0 0,-1 0,1 0,-1 1,1-1,-3 0,-32-14,32 13,-44-14,-73-15,94 25,-70-11,-160-9,244 26,-131-17,44 2,67 9,1 1,-49-1,-99 7,166-1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42.78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1,'0'1,"1"0,0 1,-1-1,1 0,0 1,0-1,0 0,0 0,0 0,0 0,0 0,1 0,-1 0,0 0,0 0,1 0,-1-1,1 1,-1-1,1 1,2 0,34 8,174 28,-145-24,163 28,-224-40,-1 0,1 1,-1 0,1 0,-1 0,0 1,0-1,0 1,0 1,-1-1,1 1,-1-1,0 1,0 0,0 1,0-1,2 6,-4-6,0 0,0 0,-1 0,0 0,1 0,-2 0,1 0,0 0,-1 1,0-1,0 0,0 1,-1-1,1 0,-1 0,0 0,0 0,0 1,-1-1,1-1,-1 1,0 0,-5 6,-1 2,-1-1,0 1,-1-2,-1 1,0-2,0 1,-20 12,-96 49,54-33,49-25,1 0,0 2,1 1,1 0,0 2,2 0,-31 37,45-49,0 1,1 0,0 0,0 1,1-1,0 1,0-1,1 1,0 0,0 0,1 0,0 0,0 0,1 15,0-20,-1 7,-1 0,0 0,0 0,-1-1,0 0,-7 13,-6 20,16-41,0 1,0 0,0-1,1 1,-1-1,0 1,1-1,-1 1,1-1,-1 1,1-1,-1 0,1 1,0-1,0 0,0 0,0 1,0-1,0 0,0 0,0 0,1 0,-1 0,0 0,1-1,-1 1,0 0,1-1,-1 1,1-1,-1 1,1-1,2 1,59 14,-56-14,230 30,-181-25,1-2,0-3,109-13,170-46,-98 14,-125 25,141-18,-205 28,-36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8:48.12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1,'16'1,"-1"1,0 1,1 0,22 9,15 2,-8-6,0-3,61-1,22 3,117 5,-67-5,387-1,-315-9,774 3,-802-17,-16 1,673 17,-674-18,379 18,-478 8,-38-2,0 1,50 1,28 7,-78-16,93 12,-112-7,69-3,-69-3,70 8,-29 1,162-7,-113-3,886 2,-864 17,279-18,-295 18,296-18,-422 0,1-1,-1-1,28-7,-28 5,0 1,1 0,28 0,-13 2,0-1,37-10,31-2,-39 3,-50 10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43.9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451 155,'-16'-2,"0"0,0-2,0 1,0-2,1 0,-1-1,1 0,-17-11,10 6,0 1,-39-12,-105-31,154 49,3-1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52.45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3330 0,'-12'2,"-1"1,1 0,0 0,0 1,0 1,0 0,1 1,0 0,0 0,-17 15,-15 6,-115 57,-295 111,-186 17,590-197,-232 59,-304 40,329-70,91-10,67-12,-151 14,198-33,-92 18,130-18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0:52.94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0,'7'3,"-1"-1,0 1,0 0,0 1,0-1,-1 1,0 0,7 7,-9-9,41 35,97 75,-105-86,191 129,288 149,-408-243,125 50,125 32,-132-56,-42-15,3-8,235 47,-369-104,-38-7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1:05.6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427 1,'2'0,"0"0,0 1,0-1,1 0,-1 1,0 0,0 0,0 0,0-1,0 2,0-1,0 0,-1 0,1 1,0-1,-1 1,3 2,24 37,-3-4,-1-9,29 43,-33-41,36 39,-7-24,-35-34,-1 1,0 1,17 21,1 11,-22-29,1-1,1 0,1 0,0-1,0 0,2-1,22 17,2-12,-35-17,0-1,1 1,-1 1,0-1,0 0,0 1,0 0,0 0,0 0,0 0,-1 0,1 0,-1 1,1-1,-1 1,0-1,0 1,0 0,-1 0,1 0,-1 0,1 0,-1 1,0-1,0 0,0 5,1-3,0 1,0-1,0 0,1 1,0-1,0 0,0-1,1 1,-1-1,6 6,19 28,-24-32,0 0,0 0,1 0,-1 0,1-1,0 0,1 0,0 0,6 4,17 14,-22-15,0 1,-1-1,0 1,0 0,-1 1,8 19,21 33,22 25,-42-63,1 0,1 0,38 40,-49-57,0 0,0 0,-1 1,1-1,-2 1,1 0,-1 0,4 15,-4-12,0 0,1-1,1 0,0 0,7 12,11 7,-15-20,0 1,-1 0,0 0,0 1,-1-1,-1 1,0 1,0-1,3 15,0 3,1 0,22 47,-11-30,37 85,21 54,-61-121,-14-48,1 0,1 0,12 27,12 16,-2 1,-3 1,26 104,-31-88,50 129,-65-194,-1 0,0 0,0 0,0 16,-2-16,0-1,1-1,1 1,0 0,0 0,6 11,58 142,-37-83,-18-56,0-1,17 24,10 19,-28-49,0-1,1 0,1-1,0 0,2-1,0 0,22 16,-27-22,-1 1,0 0,-1 0,0 1,0 0,6 13,-6-10,0-1,1 0,20 23,-6-11,-2 2,-1 0,29 50,-28-42,136 212,-149-231,-1 1,0 0,6 22,-8-22,2 1,-1-1,12 20,-2-8,-1 0,-2 1,14 42,82 273,-60-165,-32-135,16 74,-20-71,4 34,-2 230,-15-252,2-7,-4 0,-8 60,-9 81,-16 118,33-226,2-57,-1 0,-7 42,5-44,1 1,2 0,0 0,2-1,1 1,10 39,0 11,5 63,-15-116,2 0,14 44,-8-31,39 143,-29-88,17 182,-31-195,2 84,9 82,-3-90,32 339,-33-269,-9-169,-3-23,1-1,12 45,-5-27,-2-1,-2 1,-2 1,-4 59,0-88,17 170,-33 87,11-194,-4 40,1-4,8-89,-2 0,-1-1,-10 45,-28 57,-14 62,-23 108,-15-58,61-169,-75 145,55-122,15-30,22-44,0 2,2 0,1 0,-10 37,14-42,-1 0,-1-1,-1 0,-2 0,-17 23,8-11,-46 70,-32 54,-84 143,19-93,146-187,-5 3,-1 0,-1-2,-55 35,-16 13,13-7,-3-3,-2-4,-106 49,13-24,-3-7,-228 57,384-124,-54 5,56-9,-1 1,-39 12,-98 32,-91 32,236-72,-1-1,-24 5,33-10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1:06.8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0 687,'0'0,"0"1,0-1,1 1,-1 0,0-1,0 1,0-1,1 1,-1-1,0 1,1-1,-1 1,0-1,1 1,-1-1,0 0,1 1,-1-1,1 1,-1-1,1 0,-1 0,1 1,-1-1,1 0,0 0,-1 1,1-1,-1 0,1 0,-1 0,1 0,0 0,-1 0,1 0,-1 0,1 0,-1 0,1 0,0-1,-1 1,1 0,-1 0,1-1,-1 1,1 0,-1 0,1-1,-1 1,1-1,0 0,28-17,-17 3,-1 0,-1 0,0-1,8-18,6-11,-23 44,41-68,-2-2,58-147,-94 201,-1 1,-1 0,0-1,-1 1,-3-33,2 17,-1 18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1:07.82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0,'4'1,"-1"-1,1 1,0 0,-1 0,1 0,-1 0,1 0,-1 1,0 0,0-1,1 1,-1 1,0-1,-1 0,5 5,40 49,-17-17,23 17,-31-30,1-1,2-1,0-1,47 32,-61-51,-1 0,1 0,0-1,0 0,1 0,13 0,-7 0,-6-2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1:09.41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0,'3'50,"1"-1,3 0,22 83,-13-67,-1-10,11 87,-23-126,0-1,1 0,1 0,13 29,-11-29,-1 1,0 0,-1 0,3 19,-5-15,-1-13,-1-1,0 1,0 0,0-1,-1 1,0 0,0-1,-1 1,0 0,0-1,0 1,-1-1,0 1,0-1,-1 0,-5 10,-1-2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20:41:15.4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1,'18'0,"0"0,-1 2,1 0,0 1,-1 0,28 10,30 9,1-3,115 12,32 8,69 18,-266-53,-13-3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8:08:14.83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0,'121'17,"121"0,1410-18,-1500 18,-139-17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8:08:17.10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1 197,'63'15,"355"-12,-214-5,15-11,-197 11,157-12,16-2,-115 9,131 7,-85 3,-55-3,96-12,-101 6,0 3,68 5,-18 1,570-3,-501-17,-94 19,128-4,-152-4,94-4,-95 11,112-14,-125 7,91 3,-90 4,86-10,-91 5,91 2,-92 4,0-3,52-7,-41 2,0 2,62 5,-58 0,100-9,-88 1,103 3,-101 5,92-11,-31 3,4-2,-98 5,0 2,46 4,55-2,-79-7,47-2,751 10,-850-1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8:52.73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49,'17'2,"1"0,-1 1,1 1,-1 0,30 13,-26-9,0-1,1-1,25 4,679 38,3-44,-469-4,67-10,-138 2,289-20,-220 11,48-4,214-11,-224 18,224-3,-317 19,241-5,-341-4,92-2,325 10,-325 15,781-16,-962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8:08:18.86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1 166,'60'-8,"-51"5,0 1,1 1,-1 0,0 0,1 1,-1 0,13 2,18 3,1-1,0-2,-1-2,56-7,3 1,418 4,-262 4,-25 14,-181-15,74 11,119 4,-163-10,132-6,-85-3,-117 3,80 0,98 13,-114-7,131-6,-82-3,44 6,177-6,-264-4,64-2,7 0,-63 1,-1 2,104-3,-109 5,92-16,-125 14,176-14,-148 13,35-2,107-7,43 0,-1 0,-102 6,-66 2,-13 1,48-1,7-1,-89 4,276 1,-170 6,337-2,-474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8:08:20.54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0,'178'17,"90"0,-60-16,211-3,-282-5,136-3,-124 9,272 12,-364-8,111-10,-74 1,16 0,151-4,1327 10,-1348 17,66 0,407-18,-496 18,62-1,49-29,10-8,-253 14,48-2,-38 11,135-4,-217-1,-2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8:08:21.4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3,'1226'0,"-1089"5,-78-1,101-6,296-8,-279 13,-162-3</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8:08:47.8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2066 190,'7'0,"0"2,0-1,0 1,0 0,-1 1,9 4,12 4,843 219,-61-97,-629-108,179 16,-193-23,-43-4,-96-9,0 0,-1 2,28 10,13 3,665 156,-512-130,-194-39,-23-2,-19-2,-71-1,-1-4,-153-24,107 9,-1862-103,1877 121,-506 13,491-4,2 6,-217 55,331-67,12-3,-1 0,1 0,0 1,0 0,0 0,0 0,0 1,0 0,1 0,-1 0,1 1,-7 5,12-8,0 0,0 0,0 0,0-1,0 1,0 0,0 0,0 0,0-1,0 1,0 0,1 0,-1-1,0 1,1 0,-1 0,0-1,1 1,-1 0,1-1,-1 1,1 0,0-1,-1 1,1-1,-1 1,1-1,0 0,0 1,-1-1,1 1,0-1,1 1,31 13,-28-12,68 24,2-3,0-3,109 14,237 5,-418-38,795-2,-5-80,-349 25,-428 52,-13-3,-26-10,-57-15,71 29,-89-29,-1 4,-118-17,-209-11,412 54,-934-70,-2 39,769 28,-861-15,962 18,18-2,0 4,0 2,-65 10,127-12,-1 0,1 0,-1 0,1 0,-1 0,1 0,-1 0,1 0,0 0,-1 0,1 0,-1 0,1 0,-1 0,1 1,-1-1,1 0,0 0,-1 0,1 1,-1-1,1 0,0 0,-1 1,1-1,0 0,-1 1,1-1,0 1,0-1,-1 0,1 1,0-1,0 1,0-1,0 0,-1 1,18 8,34 3,-50-12,182 26,328 5,-497-31,888-39,-7-82,-823 110,812-147,-867 154,-11 4,0-1,0 0,0 0,-1 0,1-1,0 0,-1 0,1-1,-1 1,0-1,9-7,-13 9,-1 0,0 0,0 0,0 0,0 0,0 0,0 0,-1 1,1-1,0 0,0 0,-1 0,1 0,0 0,-1 0,1 1,-1-1,1 0,-1 0,1 1,-1-1,0 0,1 1,-1-1,0 0,0 1,1-1,-1 1,-1-1,-26-17,-2 4,0 1,-1 1,-1 2,0 1,-48-7,-174-9,161 18,-301-11,230 13,97 3,-19-4,0 5,1 3,-124 20,173-10,30-2,20 5,19 5,2-2,1-1,57 19,120 24,-159-47,152 34,236 23,216-12,-551-50,1125 34,2-61,-1034 13,463-6,-623 9,-29-3,-26-5,-54-12,-2 3,-109-18,-413-33,-7 49,318 14,-1106-1,1296 10,0 5,-114 21,203-27,0 1,0 0,0 0,0 0,0 0,0 0,0 0,0 1,-3 2,4 6,19 4,44 18,2-2,1-3,1-3,114 26,281 25,102-28,744-32,-132-122,-1166 106,-1 0,0 0,1-1,-1 0,0-1,8-3,-15 6,1 0,-1-1,1 1,-1 0,0-1,1 1,-1 0,0-1,1 1,-1 0,0-1,0 1,1-1,-1 1,0 0,0-1,0 1,1-1,-1 1,0-1,0 1,0-1,0 1,0-1,0 1,0 0,0-1,0 1,0-1,0 1,0-1,0 1,-1-1,1 1,0-1,-2-1,0-1,0 1,0 0,0 0,-1 0,1 0,0 0,-1 1,1-1,-4-1,-88-44,-1 3,-3 4,-1 5,-2 4,-166-28,-534-32,704 84,-50-5,-617-41,614 45,-213-3,349 11,0 1,1 0,-1 1,0 0,1 1,-17 6,29-9,1 0,0 0,-1 0,1 0,-1 1,1-1,0 0,-1 0,1 0,0 0,-1 1,1-1,0 0,-1 1,1-1,0 0,-1 0,1 1,0-1,0 0,-1 1,1-1,0 1,0-1,0 0,0 1,0-1,-1 1,1-1,0 0,0 1,0-1,0 1,0-1,0 0,0 1,0-1,0 1,1-1,-1 0,0 1,0-1,0 1,0-1,1 0,-1 1,0-1,0 0,1 1,-1-1,0 0,0 1,1-1,-1 0,0 0,1 1,-1-1,0 0,1 0,-1 0,1 0,-1 1,0-1,1 0,-1 0,1 0,-1 0,0 0,1 0,38 16,-31-13,160 54,3-7,2-7,273 32,313-13,3-37,-647-22,466-17,-580 14,0 0,1 0,-1 0,0 0,0 0,0 0,0-1,1 1,-1 0,0-1,0 1,0-1,0 1,0-1,0 1,0-1,0 0,1 0,-2 0,0 0,0 1,0-1,0 1,0-1,0 1,0-1,0 0,-1 1,1-1,0 1,0-1,-1 1,1-1,0 1,-1-1,1 1,0 0,-1-1,1 1,-1-1,1 1,-1 0,1 0,-1-1,-47-26,40 24,-55-26,-2 3,-2 3,-135-28,-217-10,322 50,-1601-148,1539 146,-842-2,965 15,7-1,-1 2,1 1,0 1,0 1,0 2,-34 10,62-15,1-1,-1 0,1 0,-1 0,1 0,-1 0,1 1,0-1,-1 0,1 0,-1 1,1-1,0 0,-1 1,1-1,0 0,-1 1,1-1,0 0,0 1,-1-1,1 1,0-1,0 0,0 1,-1-1,1 1,0-1,0 1,0-1,0 1,0-1,0 1,0-1,0 1,0-1,0 1,0-1,1 1,-1-1,0 0,0 1,0-1,1 1,-1-1,0 0,0 1,1-1,-1 1,0-1,1 0,-1 1,0-1,1 0,-1 0,0 1,1-1,-1 0,1 0,-1 1,1-1,-1 0,1 0,-1 0,0 0,2 0,36 17,-35-16,126 40,1-5,2-6,234 23,413-18,-569-30,925-45,-400-45,-487 63,-247 22,0 0,0 0,0 0,0 0,0 0,0 0,0-1,1 1,-1 0,0-1,0 1,0-1,0 1,0-1,0 1,-1-1,1 0,0 1,0-1,1-1,-2 1,-1 1,1-1,0 0,0 1,-1-1,1 0,-1 1,1-1,0 1,-1-1,1 1,-1-1,1 1,-1-1,1 1,-1-1,0 1,1-1,-1 1,1 0,-1-1,-1 1,-54-22,48 19,-71-22,-2 4,-1 3,-90-8,-256-4,359 27,-1465-35,870 28,-126 14,275 3,-62 8,-610 97,1155-108,-20 2,1 2,0 2,0 2,-67 26,117-38,0 0,1 1,-1-1,0 0,1 0,-1 1,0-1,1 0,-1 1,0-1,1 0,-1 1,1-1,-1 1,1-1,-1 1,1-1,-1 1,1 0,0-1,-1 1,1-1,0 1,-1 0,1-1,0 1,0 0,0 1,14 11,42 7,-47-18,116 31,1-5,174 16,265-8,-219-19,-195-8,683 75,-833-84,29 4,-1 2,0 0,-1 2,0 1,47 22,-75-31,1 0,-1 0,0 0,1 1,-1-1,0 0,1 0,-1 0,0 0,0 1,1-1,-1 0,0 0,0 0,1 1,-1-1,0 0,0 0,0 1,1-1,-1 0,0 1,0-1,0 0,0 0,0 1,0-1,0 0,0 1,0-1,0 0,0 1,0-1,0 0,0 1,-12 4,-20-2,31-3,-411 29,189-10,-1620 105,1801-121,-107 11,130-11,-1 1,1 1,0 1,0 0,-22 12,40-18,1 0,-1 0,1 0,-1 0,1 0,-1 1,1-1,0 0,-1 0,1 1,0-1,-1 0,1 0,0 1,-1-1,1 0,0 1,-1-1,1 0,0 1,0-1,-1 1,1-1,0 1,0-1,0 0,0 1,0-1,0 1,-1-1,1 1,0-1,0 1,0-1,1 1,14 10,26 1,249 26,-204-31,0 4,160 42,-222-46,-7-2,1 0,-1 2,21 11,-46-16,-1 0,0-1,0 0,-13-1,-112 2,0 6,-137 25,-226 34,99-15,120-6,261-43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8:55.0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68,'28'2,"1"1,-1 1,42 12,-36-7,56 6,499 18,-488-34,562-11,-623 10,524-17,-326 10,-108 2,-8 1,231-5,-150 2,-80 2,0 1,161-4,31-6,20-1,141 3,-137 11,-186 5,152 14,-252-16,373-13,-320 7,136 9,-146 4,84 2,2075-9,-2085-17,564 18,-720-1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8:57.77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0,'36'2,"1"1,0 1,49 14,-38-10,85 4,-17-3,135 7,-110-10,443 0,-326-8,-105 0,163 4,-219 5,77 3,249 6,-94 0,1045-16,-1185 17,22-1,-66-6,-68-3,-3 0,60 2,507-10,-441 18,-4-6,-173-8,320 1,-183-7,934 3,-829-17,-88 8,-68 2,113-7,188-4,-120 1,54 1,-95 7,-114 1,46-7,51-2,20 1,124 0,-258 18,170-4,-205-6,47-1,111-7,522 16,-600 18,359-19,-350 18,-84-18,-74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9:24.5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1,'14'1,"1"0,-1 2,1-1,18 8,-18-6,-1 0,1-1,29 2,104 12,-25-4,119 6,-204-18,74 14,-73-8,71 3,-39-7,128 23,-2-6,-107-14,104 3,1486-10,-867 2,-504 16,-66-5,-7 4,32 1,-182-12,97-7,45 3,-151 5,113 3,160 4,-196-7,8 1,-85 0,91-5,-88-3,84 10,-66-2,124-6,-99-3,199-15,-270 17,461-12,-47-8,-190 4,66-1,68 1,-35-1,95 4,161 8,-333 8,-257-3,556-13,-193-8,-255 15,140-3,-150 11,187-4,-120-13,121-3,-81 7,-193 8,228 0,-153 4,149 16,-22-1,-2 1,-58-1,-84-19,151 6,-206 4,35 2,121-10,-198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9:27.1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52,'12'0,"0"2,0 0,0 0,21 8,26 6,358 17,3-32,-199-2,300-17,33 7,172-5,-104-1,139 11,-425 9,1367-3,-1381 17,-26-5,203-6,-279-9,137-7,-270 6,36-2,307-7,-142 4,-188 4,-79 4,579-16,-548 17,533-13,-137 8,-255 7,155 14,82-3,-286-8,33 3,-6 4,-42-4,125-2,13 1,215 2,-283-12,1920 3,-1973-17,66 1,342 17,-425-17,-114 15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3T07:19:28.7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17,'5'4,"0"0,1 0,0 0,0 0,0-1,1 0,-1-1,1 1,-1-1,8 1,76 12,-52-11,206 15,-168-15,590 1,-369-7,1967 2,-1819-17,-351 18,539-22,-243-5,-143 14,796-11,-833 24,60 15,126 1,-105-5,184-6,-266-9,-64 20,-77-18,109 14,-119-7,0-3,69-6,-23 1,80 13,-142-8,328 2,-196-8,78-7,-181 5,146-9,-174 11,42 2,-65 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E0C5B-130D-493D-9138-13D9FF224DAF}"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6BF1D-76A2-43B3-9EDC-200A36C0C686}" type="slidenum">
              <a:rPr lang="en-US" smtClean="0"/>
              <a:t>‹#›</a:t>
            </a:fld>
            <a:endParaRPr lang="en-US"/>
          </a:p>
        </p:txBody>
      </p:sp>
    </p:spTree>
    <p:extLst>
      <p:ext uri="{BB962C8B-B14F-4D97-AF65-F5344CB8AC3E}">
        <p14:creationId xmlns:p14="http://schemas.microsoft.com/office/powerpoint/2010/main" val="340729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6BF1D-76A2-43B3-9EDC-200A36C0C686}" type="slidenum">
              <a:rPr lang="en-US" smtClean="0"/>
              <a:t>17</a:t>
            </a:fld>
            <a:endParaRPr lang="en-US"/>
          </a:p>
        </p:txBody>
      </p:sp>
    </p:spTree>
    <p:extLst>
      <p:ext uri="{BB962C8B-B14F-4D97-AF65-F5344CB8AC3E}">
        <p14:creationId xmlns:p14="http://schemas.microsoft.com/office/powerpoint/2010/main" val="359095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6BF1D-76A2-43B3-9EDC-200A36C0C686}" type="slidenum">
              <a:rPr lang="en-US" smtClean="0"/>
              <a:t>18</a:t>
            </a:fld>
            <a:endParaRPr lang="en-US"/>
          </a:p>
        </p:txBody>
      </p:sp>
    </p:spTree>
    <p:extLst>
      <p:ext uri="{BB962C8B-B14F-4D97-AF65-F5344CB8AC3E}">
        <p14:creationId xmlns:p14="http://schemas.microsoft.com/office/powerpoint/2010/main" val="119739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sz="1800" dirty="0">
                <a:effectLst/>
                <a:latin typeface="Times New Roman" panose="02020603050405020304" pitchFamily="18" charset="0"/>
              </a:rPr>
              <a:t>Howard C. Hayden, Special Relativity: Problems and Alternatives, Physics Essays, Vol. 8, 3, 1995</a:t>
            </a:r>
            <a:endParaRPr lang="en-US" dirty="0"/>
          </a:p>
          <a:p>
            <a:r>
              <a:rPr lang="en-US" dirty="0"/>
              <a:t>2. Ching-</a:t>
            </a:r>
            <a:r>
              <a:rPr lang="en-US" dirty="0" err="1"/>
              <a:t>Chaun</a:t>
            </a:r>
            <a:r>
              <a:rPr lang="en-US" dirty="0"/>
              <a:t> </a:t>
            </a:r>
            <a:r>
              <a:rPr lang="en-US" dirty="0" err="1"/>
              <a:t>Su</a:t>
            </a:r>
            <a:r>
              <a:rPr lang="en-US" dirty="0"/>
              <a:t>, A Local-Ether Model of Wave Propagation Complying with the Sagnac Correction in the Global Positioning System, Antennas and Propagation Society International Symposium, 2000</a:t>
            </a:r>
          </a:p>
          <a:p>
            <a:r>
              <a:rPr lang="en-US" dirty="0"/>
              <a:t>3.Fig 3 and Fig 3.Ruyong Wang, Re-examine the Two Principles of Special Relativity and the Sagnac Effect Using GPS’ Range Measurement Equation, Pg. 3-4, 2000</a:t>
            </a:r>
          </a:p>
          <a:p>
            <a:endParaRPr lang="en-US" dirty="0"/>
          </a:p>
        </p:txBody>
      </p:sp>
      <p:sp>
        <p:nvSpPr>
          <p:cNvPr id="4" name="Slide Number Placeholder 3"/>
          <p:cNvSpPr>
            <a:spLocks noGrp="1"/>
          </p:cNvSpPr>
          <p:nvPr>
            <p:ph type="sldNum" sz="quarter" idx="5"/>
          </p:nvPr>
        </p:nvSpPr>
        <p:spPr/>
        <p:txBody>
          <a:bodyPr/>
          <a:lstStyle/>
          <a:p>
            <a:fld id="{D540E838-05B2-4689-A566-D1EC6A989274}" type="slidenum">
              <a:rPr lang="en-US" smtClean="0"/>
              <a:t>30</a:t>
            </a:fld>
            <a:endParaRPr lang="en-US"/>
          </a:p>
        </p:txBody>
      </p:sp>
    </p:spTree>
    <p:extLst>
      <p:ext uri="{BB962C8B-B14F-4D97-AF65-F5344CB8AC3E}">
        <p14:creationId xmlns:p14="http://schemas.microsoft.com/office/powerpoint/2010/main" val="40884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AFAD60A-77E5-4146-8B1C-471B9ACCDACD}"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372462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AD60A-77E5-4146-8B1C-471B9ACCDAC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175046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AD60A-77E5-4146-8B1C-471B9ACCDAC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3595680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AD60A-77E5-4146-8B1C-471B9ACCDAC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1DBD6-60DD-41FA-91F9-9048603B80CB}"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40487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AD60A-77E5-4146-8B1C-471B9ACCDAC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3418240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AFAD60A-77E5-4146-8B1C-471B9ACCDACD}"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2516035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AFAD60A-77E5-4146-8B1C-471B9ACCDACD}"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1601899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AD60A-77E5-4146-8B1C-471B9ACCDAC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85802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AD60A-77E5-4146-8B1C-471B9ACCDAC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2656603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AD60A-77E5-4146-8B1C-471B9ACCDAC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189755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FAD60A-77E5-4146-8B1C-471B9ACCDACD}"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53686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FAD60A-77E5-4146-8B1C-471B9ACCDAC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25359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FAD60A-77E5-4146-8B1C-471B9ACCDACD}"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327727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FAD60A-77E5-4146-8B1C-471B9ACCDACD}"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9237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FAD60A-77E5-4146-8B1C-471B9ACCDACD}"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389703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AD60A-77E5-4146-8B1C-471B9ACCDAC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209454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FAD60A-77E5-4146-8B1C-471B9ACCDACD}"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1DBD6-60DD-41FA-91F9-9048603B80CB}" type="slidenum">
              <a:rPr lang="en-US" smtClean="0"/>
              <a:t>‹#›</a:t>
            </a:fld>
            <a:endParaRPr lang="en-US"/>
          </a:p>
        </p:txBody>
      </p:sp>
    </p:spTree>
    <p:extLst>
      <p:ext uri="{BB962C8B-B14F-4D97-AF65-F5344CB8AC3E}">
        <p14:creationId xmlns:p14="http://schemas.microsoft.com/office/powerpoint/2010/main" val="308575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AFAD60A-77E5-4146-8B1C-471B9ACCDACD}" type="datetimeFigureOut">
              <a:rPr lang="en-US" smtClean="0"/>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A41DBD6-60DD-41FA-91F9-9048603B80CB}" type="slidenum">
              <a:rPr lang="en-US" smtClean="0"/>
              <a:t>‹#›</a:t>
            </a:fld>
            <a:endParaRPr lang="en-US"/>
          </a:p>
        </p:txBody>
      </p:sp>
    </p:spTree>
    <p:extLst>
      <p:ext uri="{BB962C8B-B14F-4D97-AF65-F5344CB8AC3E}">
        <p14:creationId xmlns:p14="http://schemas.microsoft.com/office/powerpoint/2010/main" val="250710205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customXml" Target="../ink/ink23.xml"/><Relationship Id="rId18" Type="http://schemas.openxmlformats.org/officeDocument/2006/relationships/image" Target="../media/image31.png"/><Relationship Id="rId26" Type="http://schemas.openxmlformats.org/officeDocument/2006/relationships/image" Target="../media/image35.png"/><Relationship Id="rId39" Type="http://schemas.openxmlformats.org/officeDocument/2006/relationships/customXml" Target="../ink/ink36.xml"/><Relationship Id="rId21" Type="http://schemas.openxmlformats.org/officeDocument/2006/relationships/customXml" Target="../ink/ink27.xml"/><Relationship Id="rId34" Type="http://schemas.openxmlformats.org/officeDocument/2006/relationships/image" Target="../media/image39.png"/><Relationship Id="rId42" Type="http://schemas.openxmlformats.org/officeDocument/2006/relationships/image" Target="../media/image43.png"/><Relationship Id="rId7" Type="http://schemas.openxmlformats.org/officeDocument/2006/relationships/customXml" Target="../ink/ink20.xml"/><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customXml" Target="../ink/ink31.xml"/><Relationship Id="rId41" Type="http://schemas.openxmlformats.org/officeDocument/2006/relationships/customXml" Target="../ink/ink37.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customXml" Target="../ink/ink22.xml"/><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customXml" Target="../ink/ink35.xml"/><Relationship Id="rId40" Type="http://schemas.openxmlformats.org/officeDocument/2006/relationships/image" Target="../media/image42.png"/><Relationship Id="rId5" Type="http://schemas.openxmlformats.org/officeDocument/2006/relationships/customXml" Target="../ink/ink19.xml"/><Relationship Id="rId15" Type="http://schemas.openxmlformats.org/officeDocument/2006/relationships/customXml" Target="../ink/ink24.xml"/><Relationship Id="rId23" Type="http://schemas.openxmlformats.org/officeDocument/2006/relationships/customXml" Target="../ink/ink28.xml"/><Relationship Id="rId28" Type="http://schemas.openxmlformats.org/officeDocument/2006/relationships/image" Target="../media/image36.png"/><Relationship Id="rId36"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customXml" Target="../ink/ink26.xml"/><Relationship Id="rId31" Type="http://schemas.openxmlformats.org/officeDocument/2006/relationships/customXml" Target="../ink/ink32.xml"/><Relationship Id="rId4" Type="http://schemas.openxmlformats.org/officeDocument/2006/relationships/image" Target="../media/image24.png"/><Relationship Id="rId9" Type="http://schemas.openxmlformats.org/officeDocument/2006/relationships/customXml" Target="../ink/ink21.xml"/><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customXml" Target="../ink/ink30.xml"/><Relationship Id="rId30" Type="http://schemas.openxmlformats.org/officeDocument/2006/relationships/image" Target="../media/image37.png"/><Relationship Id="rId35" Type="http://schemas.openxmlformats.org/officeDocument/2006/relationships/customXml" Target="../ink/ink34.xml"/><Relationship Id="rId8" Type="http://schemas.openxmlformats.org/officeDocument/2006/relationships/image" Target="../media/image26.png"/><Relationship Id="rId3" Type="http://schemas.openxmlformats.org/officeDocument/2006/relationships/customXml" Target="../ink/ink18.xml"/><Relationship Id="rId12" Type="http://schemas.openxmlformats.org/officeDocument/2006/relationships/image" Target="../media/image28.png"/><Relationship Id="rId17" Type="http://schemas.openxmlformats.org/officeDocument/2006/relationships/customXml" Target="../ink/ink25.xml"/><Relationship Id="rId25" Type="http://schemas.openxmlformats.org/officeDocument/2006/relationships/customXml" Target="../ink/ink29.xml"/><Relationship Id="rId33" Type="http://schemas.openxmlformats.org/officeDocument/2006/relationships/customXml" Target="../ink/ink33.xml"/><Relationship Id="rId38"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customXml" Target="../ink/ink40.xml"/><Relationship Id="rId13"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customXml" Target="../ink/ink4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ustomXml" Target="../ink/ink39.xml"/><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0.png"/><Relationship Id="rId10" Type="http://schemas.openxmlformats.org/officeDocument/2006/relationships/customXml" Target="../ink/ink41.xml"/><Relationship Id="rId4" Type="http://schemas.openxmlformats.org/officeDocument/2006/relationships/customXml" Target="../ink/ink38.xml"/><Relationship Id="rId9" Type="http://schemas.openxmlformats.org/officeDocument/2006/relationships/image" Target="../media/image47.png"/><Relationship Id="rId14" Type="http://schemas.openxmlformats.org/officeDocument/2006/relationships/customXml" Target="../ink/ink4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9.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12.png"/><Relationship Id="rId26" Type="http://schemas.openxmlformats.org/officeDocument/2006/relationships/image" Target="../media/image16.png"/><Relationship Id="rId21" Type="http://schemas.openxmlformats.org/officeDocument/2006/relationships/customXml" Target="../ink/ink9.xml"/><Relationship Id="rId34" Type="http://schemas.openxmlformats.org/officeDocument/2006/relationships/image" Target="../media/image20.png"/><Relationship Id="rId7" Type="http://schemas.openxmlformats.org/officeDocument/2006/relationships/customXml" Target="../ink/ink2.xml"/><Relationship Id="rId12" Type="http://schemas.openxmlformats.org/officeDocument/2006/relationships/image" Target="../media/image9.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22.pn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customXml" Target="../ink/ink4.xml"/><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customXml" Target="../ink/ink17.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7.png"/><Relationship Id="rId36"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5.png"/><Relationship Id="rId9" Type="http://schemas.openxmlformats.org/officeDocument/2006/relationships/customXml" Target="../ink/ink3.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2.xml"/><Relationship Id="rId30" Type="http://schemas.openxmlformats.org/officeDocument/2006/relationships/image" Target="../media/image18.png"/><Relationship Id="rId35" Type="http://schemas.openxmlformats.org/officeDocument/2006/relationships/customXml" Target="../ink/ink16.xml"/><Relationship Id="rId8" Type="http://schemas.openxmlformats.org/officeDocument/2006/relationships/image" Target="../media/image7.png"/><Relationship Id="rId3" Type="http://schemas.openxmlformats.org/officeDocument/2006/relationships/hyperlink" Target="https://en.wikipedia.org/wiki/Inertial_frame_of_referenc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E304-8300-5D0C-C9B6-EB87B296691E}"/>
              </a:ext>
            </a:extLst>
          </p:cNvPr>
          <p:cNvSpPr>
            <a:spLocks noGrp="1"/>
          </p:cNvSpPr>
          <p:nvPr>
            <p:ph type="ctrTitle"/>
          </p:nvPr>
        </p:nvSpPr>
        <p:spPr/>
        <p:txBody>
          <a:bodyPr>
            <a:normAutofit/>
          </a:bodyPr>
          <a:lstStyle/>
          <a:p>
            <a:r>
              <a:rPr lang="en-US" sz="2400" dirty="0"/>
              <a:t>Faster   East -&gt; West  Electromagnetic  Propagation</a:t>
            </a:r>
          </a:p>
        </p:txBody>
      </p:sp>
      <p:sp>
        <p:nvSpPr>
          <p:cNvPr id="3" name="Subtitle 2">
            <a:extLst>
              <a:ext uri="{FF2B5EF4-FFF2-40B4-BE49-F238E27FC236}">
                <a16:creationId xmlns:a16="http://schemas.microsoft.com/office/drawing/2014/main" id="{5BA21D97-4919-5E54-635E-8A00260C899C}"/>
              </a:ext>
            </a:extLst>
          </p:cNvPr>
          <p:cNvSpPr>
            <a:spLocks noGrp="1"/>
          </p:cNvSpPr>
          <p:nvPr>
            <p:ph type="subTitle" idx="1"/>
          </p:nvPr>
        </p:nvSpPr>
        <p:spPr/>
        <p:txBody>
          <a:bodyPr/>
          <a:lstStyle/>
          <a:p>
            <a:r>
              <a:rPr lang="en-US" dirty="0"/>
              <a:t>The Sagnac Effect in GPS</a:t>
            </a:r>
          </a:p>
        </p:txBody>
      </p:sp>
    </p:spTree>
    <p:extLst>
      <p:ext uri="{BB962C8B-B14F-4D97-AF65-F5344CB8AC3E}">
        <p14:creationId xmlns:p14="http://schemas.microsoft.com/office/powerpoint/2010/main" val="275033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46FF-FDD0-3B84-7F2C-21664B258A8F}"/>
              </a:ext>
            </a:extLst>
          </p:cNvPr>
          <p:cNvSpPr>
            <a:spLocks noGrp="1"/>
          </p:cNvSpPr>
          <p:nvPr>
            <p:ph type="title"/>
          </p:nvPr>
        </p:nvSpPr>
        <p:spPr>
          <a:xfrm>
            <a:off x="838200" y="365126"/>
            <a:ext cx="10515600" cy="297484"/>
          </a:xfrm>
        </p:spPr>
        <p:txBody>
          <a:bodyPr>
            <a:normAutofit fontScale="90000"/>
          </a:bodyPr>
          <a:lstStyle/>
          <a:p>
            <a:r>
              <a:rPr lang="en-US" sz="2400" dirty="0"/>
              <a:t>Transformations and Covariance  [non-invariant vs invariance]</a:t>
            </a:r>
          </a:p>
        </p:txBody>
      </p:sp>
      <p:pic>
        <p:nvPicPr>
          <p:cNvPr id="7" name="Content Placeholder 6" descr="A white paper with red text&#10;&#10;Description automatically generated">
            <a:extLst>
              <a:ext uri="{FF2B5EF4-FFF2-40B4-BE49-F238E27FC236}">
                <a16:creationId xmlns:a16="http://schemas.microsoft.com/office/drawing/2014/main" id="{6EDF4FBE-1051-3FE8-0EBC-C2127BB57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7182" y="988047"/>
            <a:ext cx="7586239" cy="5692498"/>
          </a:xfr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523E81C-C75E-F4B1-448B-EB364E1237C6}"/>
                  </a:ext>
                </a:extLst>
              </p14:cNvPr>
              <p14:cNvContentPartPr/>
              <p14:nvPr/>
            </p14:nvContentPartPr>
            <p14:xfrm>
              <a:off x="7293334" y="5074132"/>
              <a:ext cx="463680" cy="413640"/>
            </p14:xfrm>
          </p:contentPart>
        </mc:Choice>
        <mc:Fallback xmlns="">
          <p:pic>
            <p:nvPicPr>
              <p:cNvPr id="9" name="Ink 8">
                <a:extLst>
                  <a:ext uri="{FF2B5EF4-FFF2-40B4-BE49-F238E27FC236}">
                    <a16:creationId xmlns:a16="http://schemas.microsoft.com/office/drawing/2014/main" id="{9523E81C-C75E-F4B1-448B-EB364E1237C6}"/>
                  </a:ext>
                </a:extLst>
              </p:cNvPr>
              <p:cNvPicPr/>
              <p:nvPr/>
            </p:nvPicPr>
            <p:blipFill>
              <a:blip r:embed="rId4"/>
              <a:stretch>
                <a:fillRect/>
              </a:stretch>
            </p:blipFill>
            <p:spPr>
              <a:xfrm>
                <a:off x="7257334" y="5002492"/>
                <a:ext cx="535320" cy="557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1464CCE-D28B-161C-C547-AFBB3AA55E51}"/>
                  </a:ext>
                </a:extLst>
              </p14:cNvPr>
              <p14:cNvContentPartPr/>
              <p14:nvPr/>
            </p14:nvContentPartPr>
            <p14:xfrm>
              <a:off x="6259054" y="3239932"/>
              <a:ext cx="3389040" cy="2477520"/>
            </p14:xfrm>
          </p:contentPart>
        </mc:Choice>
        <mc:Fallback xmlns="">
          <p:pic>
            <p:nvPicPr>
              <p:cNvPr id="10" name="Ink 9">
                <a:extLst>
                  <a:ext uri="{FF2B5EF4-FFF2-40B4-BE49-F238E27FC236}">
                    <a16:creationId xmlns:a16="http://schemas.microsoft.com/office/drawing/2014/main" id="{C1464CCE-D28B-161C-C547-AFBB3AA55E51}"/>
                  </a:ext>
                </a:extLst>
              </p:cNvPr>
              <p:cNvPicPr/>
              <p:nvPr/>
            </p:nvPicPr>
            <p:blipFill>
              <a:blip r:embed="rId6"/>
              <a:stretch>
                <a:fillRect/>
              </a:stretch>
            </p:blipFill>
            <p:spPr>
              <a:xfrm>
                <a:off x="6223054" y="3167932"/>
                <a:ext cx="3460680" cy="2621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0E05FD29-09B4-5B15-28EE-DDC7D186EB73}"/>
                  </a:ext>
                </a:extLst>
              </p14:cNvPr>
              <p14:cNvContentPartPr/>
              <p14:nvPr/>
            </p14:nvContentPartPr>
            <p14:xfrm>
              <a:off x="4885920" y="5657295"/>
              <a:ext cx="1149480" cy="425520"/>
            </p14:xfrm>
          </p:contentPart>
        </mc:Choice>
        <mc:Fallback xmlns="">
          <p:pic>
            <p:nvPicPr>
              <p:cNvPr id="3" name="Ink 2">
                <a:extLst>
                  <a:ext uri="{FF2B5EF4-FFF2-40B4-BE49-F238E27FC236}">
                    <a16:creationId xmlns:a16="http://schemas.microsoft.com/office/drawing/2014/main" id="{0E05FD29-09B4-5B15-28EE-DDC7D186EB73}"/>
                  </a:ext>
                </a:extLst>
              </p:cNvPr>
              <p:cNvPicPr/>
              <p:nvPr/>
            </p:nvPicPr>
            <p:blipFill>
              <a:blip r:embed="rId8"/>
              <a:stretch>
                <a:fillRect/>
              </a:stretch>
            </p:blipFill>
            <p:spPr>
              <a:xfrm>
                <a:off x="4849920" y="5585295"/>
                <a:ext cx="1221120" cy="569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8D50AAEB-FB3F-9576-D444-E0249940D454}"/>
                  </a:ext>
                </a:extLst>
              </p14:cNvPr>
              <p14:cNvContentPartPr/>
              <p14:nvPr/>
            </p14:nvContentPartPr>
            <p14:xfrm>
              <a:off x="4919760" y="5551095"/>
              <a:ext cx="1211400" cy="664200"/>
            </p14:xfrm>
          </p:contentPart>
        </mc:Choice>
        <mc:Fallback xmlns="">
          <p:pic>
            <p:nvPicPr>
              <p:cNvPr id="4" name="Ink 3">
                <a:extLst>
                  <a:ext uri="{FF2B5EF4-FFF2-40B4-BE49-F238E27FC236}">
                    <a16:creationId xmlns:a16="http://schemas.microsoft.com/office/drawing/2014/main" id="{8D50AAEB-FB3F-9576-D444-E0249940D454}"/>
                  </a:ext>
                </a:extLst>
              </p:cNvPr>
              <p:cNvPicPr/>
              <p:nvPr/>
            </p:nvPicPr>
            <p:blipFill>
              <a:blip r:embed="rId10"/>
              <a:stretch>
                <a:fillRect/>
              </a:stretch>
            </p:blipFill>
            <p:spPr>
              <a:xfrm>
                <a:off x="4884120" y="5479095"/>
                <a:ext cx="1283040" cy="807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6FA100FC-22AC-5567-6856-5DB431B270A8}"/>
                  </a:ext>
                </a:extLst>
              </p14:cNvPr>
              <p14:cNvContentPartPr/>
              <p14:nvPr/>
            </p14:nvContentPartPr>
            <p14:xfrm>
              <a:off x="4123440" y="6170655"/>
              <a:ext cx="589680" cy="478800"/>
            </p14:xfrm>
          </p:contentPart>
        </mc:Choice>
        <mc:Fallback xmlns="">
          <p:pic>
            <p:nvPicPr>
              <p:cNvPr id="5" name="Ink 4">
                <a:extLst>
                  <a:ext uri="{FF2B5EF4-FFF2-40B4-BE49-F238E27FC236}">
                    <a16:creationId xmlns:a16="http://schemas.microsoft.com/office/drawing/2014/main" id="{6FA100FC-22AC-5567-6856-5DB431B270A8}"/>
                  </a:ext>
                </a:extLst>
              </p:cNvPr>
              <p:cNvPicPr/>
              <p:nvPr/>
            </p:nvPicPr>
            <p:blipFill>
              <a:blip r:embed="rId12"/>
              <a:stretch>
                <a:fillRect/>
              </a:stretch>
            </p:blipFill>
            <p:spPr>
              <a:xfrm>
                <a:off x="4087440" y="6098655"/>
                <a:ext cx="661320" cy="622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1DCCB226-1DA6-0A03-DA9F-C15B9DF03D14}"/>
                  </a:ext>
                </a:extLst>
              </p14:cNvPr>
              <p14:cNvContentPartPr/>
              <p14:nvPr/>
            </p14:nvContentPartPr>
            <p14:xfrm>
              <a:off x="4771440" y="6325815"/>
              <a:ext cx="450360" cy="329040"/>
            </p14:xfrm>
          </p:contentPart>
        </mc:Choice>
        <mc:Fallback xmlns="">
          <p:pic>
            <p:nvPicPr>
              <p:cNvPr id="6" name="Ink 5">
                <a:extLst>
                  <a:ext uri="{FF2B5EF4-FFF2-40B4-BE49-F238E27FC236}">
                    <a16:creationId xmlns:a16="http://schemas.microsoft.com/office/drawing/2014/main" id="{1DCCB226-1DA6-0A03-DA9F-C15B9DF03D14}"/>
                  </a:ext>
                </a:extLst>
              </p:cNvPr>
              <p:cNvPicPr/>
              <p:nvPr/>
            </p:nvPicPr>
            <p:blipFill>
              <a:blip r:embed="rId14"/>
              <a:stretch>
                <a:fillRect/>
              </a:stretch>
            </p:blipFill>
            <p:spPr>
              <a:xfrm>
                <a:off x="4735800" y="6254175"/>
                <a:ext cx="522000"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9FB97D80-9E66-01D3-67AE-E25EF7BCE5CD}"/>
                  </a:ext>
                </a:extLst>
              </p14:cNvPr>
              <p14:cNvContentPartPr/>
              <p14:nvPr/>
            </p14:nvContentPartPr>
            <p14:xfrm>
              <a:off x="5321880" y="6234375"/>
              <a:ext cx="417240" cy="343440"/>
            </p14:xfrm>
          </p:contentPart>
        </mc:Choice>
        <mc:Fallback xmlns="">
          <p:pic>
            <p:nvPicPr>
              <p:cNvPr id="8" name="Ink 7">
                <a:extLst>
                  <a:ext uri="{FF2B5EF4-FFF2-40B4-BE49-F238E27FC236}">
                    <a16:creationId xmlns:a16="http://schemas.microsoft.com/office/drawing/2014/main" id="{9FB97D80-9E66-01D3-67AE-E25EF7BCE5CD}"/>
                  </a:ext>
                </a:extLst>
              </p:cNvPr>
              <p:cNvPicPr/>
              <p:nvPr/>
            </p:nvPicPr>
            <p:blipFill>
              <a:blip r:embed="rId16"/>
              <a:stretch>
                <a:fillRect/>
              </a:stretch>
            </p:blipFill>
            <p:spPr>
              <a:xfrm>
                <a:off x="5286240" y="6162735"/>
                <a:ext cx="488880" cy="48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E3A2D384-39E0-B200-992B-310F4DFABCCD}"/>
                  </a:ext>
                </a:extLst>
              </p14:cNvPr>
              <p14:cNvContentPartPr/>
              <p14:nvPr/>
            </p14:nvContentPartPr>
            <p14:xfrm>
              <a:off x="5852160" y="6263895"/>
              <a:ext cx="504360" cy="344160"/>
            </p14:xfrm>
          </p:contentPart>
        </mc:Choice>
        <mc:Fallback xmlns="">
          <p:pic>
            <p:nvPicPr>
              <p:cNvPr id="16" name="Ink 15">
                <a:extLst>
                  <a:ext uri="{FF2B5EF4-FFF2-40B4-BE49-F238E27FC236}">
                    <a16:creationId xmlns:a16="http://schemas.microsoft.com/office/drawing/2014/main" id="{E3A2D384-39E0-B200-992B-310F4DFABCCD}"/>
                  </a:ext>
                </a:extLst>
              </p:cNvPr>
              <p:cNvPicPr/>
              <p:nvPr/>
            </p:nvPicPr>
            <p:blipFill>
              <a:blip r:embed="rId18"/>
              <a:stretch>
                <a:fillRect/>
              </a:stretch>
            </p:blipFill>
            <p:spPr>
              <a:xfrm>
                <a:off x="5816160" y="6192255"/>
                <a:ext cx="57600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7C8781D1-F317-1390-F744-291DCD194536}"/>
                  </a:ext>
                </a:extLst>
              </p14:cNvPr>
              <p14:cNvContentPartPr/>
              <p14:nvPr/>
            </p14:nvContentPartPr>
            <p14:xfrm>
              <a:off x="6494400" y="6182895"/>
              <a:ext cx="531720" cy="406440"/>
            </p14:xfrm>
          </p:contentPart>
        </mc:Choice>
        <mc:Fallback xmlns="">
          <p:pic>
            <p:nvPicPr>
              <p:cNvPr id="17" name="Ink 16">
                <a:extLst>
                  <a:ext uri="{FF2B5EF4-FFF2-40B4-BE49-F238E27FC236}">
                    <a16:creationId xmlns:a16="http://schemas.microsoft.com/office/drawing/2014/main" id="{7C8781D1-F317-1390-F744-291DCD194536}"/>
                  </a:ext>
                </a:extLst>
              </p:cNvPr>
              <p:cNvPicPr/>
              <p:nvPr/>
            </p:nvPicPr>
            <p:blipFill>
              <a:blip r:embed="rId20"/>
              <a:stretch>
                <a:fillRect/>
              </a:stretch>
            </p:blipFill>
            <p:spPr>
              <a:xfrm>
                <a:off x="6458760" y="6111255"/>
                <a:ext cx="603360" cy="550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D95146B5-605B-31E0-765B-B18C0EA00E97}"/>
                  </a:ext>
                </a:extLst>
              </p14:cNvPr>
              <p14:cNvContentPartPr/>
              <p14:nvPr/>
            </p14:nvContentPartPr>
            <p14:xfrm>
              <a:off x="7285680" y="5975895"/>
              <a:ext cx="173880" cy="581400"/>
            </p14:xfrm>
          </p:contentPart>
        </mc:Choice>
        <mc:Fallback xmlns="">
          <p:pic>
            <p:nvPicPr>
              <p:cNvPr id="18" name="Ink 17">
                <a:extLst>
                  <a:ext uri="{FF2B5EF4-FFF2-40B4-BE49-F238E27FC236}">
                    <a16:creationId xmlns:a16="http://schemas.microsoft.com/office/drawing/2014/main" id="{D95146B5-605B-31E0-765B-B18C0EA00E97}"/>
                  </a:ext>
                </a:extLst>
              </p:cNvPr>
              <p:cNvPicPr/>
              <p:nvPr/>
            </p:nvPicPr>
            <p:blipFill>
              <a:blip r:embed="rId22"/>
              <a:stretch>
                <a:fillRect/>
              </a:stretch>
            </p:blipFill>
            <p:spPr>
              <a:xfrm>
                <a:off x="7249680" y="5903895"/>
                <a:ext cx="245520" cy="725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F896313D-02FF-BCB4-1004-7EB4BCA8B858}"/>
                  </a:ext>
                </a:extLst>
              </p14:cNvPr>
              <p14:cNvContentPartPr/>
              <p14:nvPr/>
            </p14:nvContentPartPr>
            <p14:xfrm>
              <a:off x="7209360" y="6211695"/>
              <a:ext cx="436320" cy="65520"/>
            </p14:xfrm>
          </p:contentPart>
        </mc:Choice>
        <mc:Fallback xmlns="">
          <p:pic>
            <p:nvPicPr>
              <p:cNvPr id="19" name="Ink 18">
                <a:extLst>
                  <a:ext uri="{FF2B5EF4-FFF2-40B4-BE49-F238E27FC236}">
                    <a16:creationId xmlns:a16="http://schemas.microsoft.com/office/drawing/2014/main" id="{F896313D-02FF-BCB4-1004-7EB4BCA8B858}"/>
                  </a:ext>
                </a:extLst>
              </p:cNvPr>
              <p:cNvPicPr/>
              <p:nvPr/>
            </p:nvPicPr>
            <p:blipFill>
              <a:blip r:embed="rId24"/>
              <a:stretch>
                <a:fillRect/>
              </a:stretch>
            </p:blipFill>
            <p:spPr>
              <a:xfrm>
                <a:off x="7173720" y="6139695"/>
                <a:ext cx="50796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3E5F1736-95A4-86C7-3A01-894331AEEB09}"/>
                  </a:ext>
                </a:extLst>
              </p14:cNvPr>
              <p14:cNvContentPartPr/>
              <p14:nvPr/>
            </p14:nvContentPartPr>
            <p14:xfrm>
              <a:off x="7769160" y="6211695"/>
              <a:ext cx="631440" cy="361800"/>
            </p14:xfrm>
          </p:contentPart>
        </mc:Choice>
        <mc:Fallback xmlns="">
          <p:pic>
            <p:nvPicPr>
              <p:cNvPr id="20" name="Ink 19">
                <a:extLst>
                  <a:ext uri="{FF2B5EF4-FFF2-40B4-BE49-F238E27FC236}">
                    <a16:creationId xmlns:a16="http://schemas.microsoft.com/office/drawing/2014/main" id="{3E5F1736-95A4-86C7-3A01-894331AEEB09}"/>
                  </a:ext>
                </a:extLst>
              </p:cNvPr>
              <p:cNvPicPr/>
              <p:nvPr/>
            </p:nvPicPr>
            <p:blipFill>
              <a:blip r:embed="rId26"/>
              <a:stretch>
                <a:fillRect/>
              </a:stretch>
            </p:blipFill>
            <p:spPr>
              <a:xfrm>
                <a:off x="7733520" y="6140055"/>
                <a:ext cx="703080" cy="505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508C84B5-BA16-02BC-82B8-FA0D0FB91F03}"/>
                  </a:ext>
                </a:extLst>
              </p14:cNvPr>
              <p14:cNvContentPartPr/>
              <p14:nvPr/>
            </p14:nvContentPartPr>
            <p14:xfrm>
              <a:off x="7583400" y="6156255"/>
              <a:ext cx="162360" cy="55800"/>
            </p14:xfrm>
          </p:contentPart>
        </mc:Choice>
        <mc:Fallback xmlns="">
          <p:pic>
            <p:nvPicPr>
              <p:cNvPr id="21" name="Ink 20">
                <a:extLst>
                  <a:ext uri="{FF2B5EF4-FFF2-40B4-BE49-F238E27FC236}">
                    <a16:creationId xmlns:a16="http://schemas.microsoft.com/office/drawing/2014/main" id="{508C84B5-BA16-02BC-82B8-FA0D0FB91F03}"/>
                  </a:ext>
                </a:extLst>
              </p:cNvPr>
              <p:cNvPicPr/>
              <p:nvPr/>
            </p:nvPicPr>
            <p:blipFill>
              <a:blip r:embed="rId28"/>
              <a:stretch>
                <a:fillRect/>
              </a:stretch>
            </p:blipFill>
            <p:spPr>
              <a:xfrm>
                <a:off x="7547760" y="6084255"/>
                <a:ext cx="2340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17DE793A-4C74-C26F-A854-FB1FC8D1E6CF}"/>
                  </a:ext>
                </a:extLst>
              </p14:cNvPr>
              <p14:cNvContentPartPr/>
              <p14:nvPr/>
            </p14:nvContentPartPr>
            <p14:xfrm>
              <a:off x="7661880" y="1102935"/>
              <a:ext cx="1199160" cy="341640"/>
            </p14:xfrm>
          </p:contentPart>
        </mc:Choice>
        <mc:Fallback xmlns="">
          <p:pic>
            <p:nvPicPr>
              <p:cNvPr id="23" name="Ink 22">
                <a:extLst>
                  <a:ext uri="{FF2B5EF4-FFF2-40B4-BE49-F238E27FC236}">
                    <a16:creationId xmlns:a16="http://schemas.microsoft.com/office/drawing/2014/main" id="{17DE793A-4C74-C26F-A854-FB1FC8D1E6CF}"/>
                  </a:ext>
                </a:extLst>
              </p:cNvPr>
              <p:cNvPicPr/>
              <p:nvPr/>
            </p:nvPicPr>
            <p:blipFill>
              <a:blip r:embed="rId30"/>
              <a:stretch>
                <a:fillRect/>
              </a:stretch>
            </p:blipFill>
            <p:spPr>
              <a:xfrm>
                <a:off x="7626240" y="1030935"/>
                <a:ext cx="1270800" cy="4852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4" name="Ink 23">
                <a:extLst>
                  <a:ext uri="{FF2B5EF4-FFF2-40B4-BE49-F238E27FC236}">
                    <a16:creationId xmlns:a16="http://schemas.microsoft.com/office/drawing/2014/main" id="{052F57D1-74B5-4991-7553-7797558207E1}"/>
                  </a:ext>
                </a:extLst>
              </p14:cNvPr>
              <p14:cNvContentPartPr/>
              <p14:nvPr/>
            </p14:nvContentPartPr>
            <p14:xfrm>
              <a:off x="7946280" y="1120575"/>
              <a:ext cx="1009080" cy="478800"/>
            </p14:xfrm>
          </p:contentPart>
        </mc:Choice>
        <mc:Fallback xmlns="">
          <p:pic>
            <p:nvPicPr>
              <p:cNvPr id="24" name="Ink 23">
                <a:extLst>
                  <a:ext uri="{FF2B5EF4-FFF2-40B4-BE49-F238E27FC236}">
                    <a16:creationId xmlns:a16="http://schemas.microsoft.com/office/drawing/2014/main" id="{052F57D1-74B5-4991-7553-7797558207E1}"/>
                  </a:ext>
                </a:extLst>
              </p:cNvPr>
              <p:cNvPicPr/>
              <p:nvPr/>
            </p:nvPicPr>
            <p:blipFill>
              <a:blip r:embed="rId32"/>
              <a:stretch>
                <a:fillRect/>
              </a:stretch>
            </p:blipFill>
            <p:spPr>
              <a:xfrm>
                <a:off x="7910280" y="1048575"/>
                <a:ext cx="1080720" cy="622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94223F2D-E247-2A8F-8B28-71026BCE08DE}"/>
                  </a:ext>
                </a:extLst>
              </p14:cNvPr>
              <p14:cNvContentPartPr/>
              <p14:nvPr/>
            </p14:nvContentPartPr>
            <p14:xfrm>
              <a:off x="8754480" y="1326855"/>
              <a:ext cx="1263240" cy="5079600"/>
            </p14:xfrm>
          </p:contentPart>
        </mc:Choice>
        <mc:Fallback xmlns="">
          <p:pic>
            <p:nvPicPr>
              <p:cNvPr id="28" name="Ink 27">
                <a:extLst>
                  <a:ext uri="{FF2B5EF4-FFF2-40B4-BE49-F238E27FC236}">
                    <a16:creationId xmlns:a16="http://schemas.microsoft.com/office/drawing/2014/main" id="{94223F2D-E247-2A8F-8B28-71026BCE08DE}"/>
                  </a:ext>
                </a:extLst>
              </p:cNvPr>
              <p:cNvPicPr/>
              <p:nvPr/>
            </p:nvPicPr>
            <p:blipFill>
              <a:blip r:embed="rId34"/>
              <a:stretch>
                <a:fillRect/>
              </a:stretch>
            </p:blipFill>
            <p:spPr>
              <a:xfrm>
                <a:off x="8718480" y="1255215"/>
                <a:ext cx="1334880" cy="52232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E977A91B-CC36-4CC0-7096-90835A6FF2D9}"/>
                  </a:ext>
                </a:extLst>
              </p14:cNvPr>
              <p14:cNvContentPartPr/>
              <p14:nvPr/>
            </p14:nvContentPartPr>
            <p14:xfrm>
              <a:off x="8724960" y="6135735"/>
              <a:ext cx="119520" cy="252000"/>
            </p14:xfrm>
          </p:contentPart>
        </mc:Choice>
        <mc:Fallback xmlns="">
          <p:pic>
            <p:nvPicPr>
              <p:cNvPr id="29" name="Ink 28">
                <a:extLst>
                  <a:ext uri="{FF2B5EF4-FFF2-40B4-BE49-F238E27FC236}">
                    <a16:creationId xmlns:a16="http://schemas.microsoft.com/office/drawing/2014/main" id="{E977A91B-CC36-4CC0-7096-90835A6FF2D9}"/>
                  </a:ext>
                </a:extLst>
              </p:cNvPr>
              <p:cNvPicPr/>
              <p:nvPr/>
            </p:nvPicPr>
            <p:blipFill>
              <a:blip r:embed="rId36"/>
              <a:stretch>
                <a:fillRect/>
              </a:stretch>
            </p:blipFill>
            <p:spPr>
              <a:xfrm>
                <a:off x="8688960" y="6063735"/>
                <a:ext cx="191160" cy="395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0" name="Ink 29">
                <a:extLst>
                  <a:ext uri="{FF2B5EF4-FFF2-40B4-BE49-F238E27FC236}">
                    <a16:creationId xmlns:a16="http://schemas.microsoft.com/office/drawing/2014/main" id="{12F18CF5-6D57-A3B8-A5D0-D71ACBBE4292}"/>
                  </a:ext>
                </a:extLst>
              </p14:cNvPr>
              <p14:cNvContentPartPr/>
              <p14:nvPr/>
            </p14:nvContentPartPr>
            <p14:xfrm>
              <a:off x="8724960" y="6424095"/>
              <a:ext cx="171360" cy="129960"/>
            </p14:xfrm>
          </p:contentPart>
        </mc:Choice>
        <mc:Fallback xmlns="">
          <p:pic>
            <p:nvPicPr>
              <p:cNvPr id="30" name="Ink 29">
                <a:extLst>
                  <a:ext uri="{FF2B5EF4-FFF2-40B4-BE49-F238E27FC236}">
                    <a16:creationId xmlns:a16="http://schemas.microsoft.com/office/drawing/2014/main" id="{12F18CF5-6D57-A3B8-A5D0-D71ACBBE4292}"/>
                  </a:ext>
                </a:extLst>
              </p:cNvPr>
              <p:cNvPicPr/>
              <p:nvPr/>
            </p:nvPicPr>
            <p:blipFill>
              <a:blip r:embed="rId38"/>
              <a:stretch>
                <a:fillRect/>
              </a:stretch>
            </p:blipFill>
            <p:spPr>
              <a:xfrm>
                <a:off x="8688960" y="6352095"/>
                <a:ext cx="24300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1" name="Ink 30">
                <a:extLst>
                  <a:ext uri="{FF2B5EF4-FFF2-40B4-BE49-F238E27FC236}">
                    <a16:creationId xmlns:a16="http://schemas.microsoft.com/office/drawing/2014/main" id="{5E8BB3FB-4075-395E-5D13-D802FE9E9D9D}"/>
                  </a:ext>
                </a:extLst>
              </p14:cNvPr>
              <p14:cNvContentPartPr/>
              <p14:nvPr/>
            </p14:nvContentPartPr>
            <p14:xfrm>
              <a:off x="8872560" y="1350615"/>
              <a:ext cx="63000" cy="324000"/>
            </p14:xfrm>
          </p:contentPart>
        </mc:Choice>
        <mc:Fallback xmlns="">
          <p:pic>
            <p:nvPicPr>
              <p:cNvPr id="31" name="Ink 30">
                <a:extLst>
                  <a:ext uri="{FF2B5EF4-FFF2-40B4-BE49-F238E27FC236}">
                    <a16:creationId xmlns:a16="http://schemas.microsoft.com/office/drawing/2014/main" id="{5E8BB3FB-4075-395E-5D13-D802FE9E9D9D}"/>
                  </a:ext>
                </a:extLst>
              </p:cNvPr>
              <p:cNvPicPr/>
              <p:nvPr/>
            </p:nvPicPr>
            <p:blipFill>
              <a:blip r:embed="rId40"/>
              <a:stretch>
                <a:fillRect/>
              </a:stretch>
            </p:blipFill>
            <p:spPr>
              <a:xfrm>
                <a:off x="8836560" y="1278615"/>
                <a:ext cx="134640" cy="4676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F12EDCEC-D0F8-8937-8F27-038A0BA4E9E6}"/>
                  </a:ext>
                </a:extLst>
              </p14:cNvPr>
              <p14:cNvContentPartPr/>
              <p14:nvPr/>
            </p14:nvContentPartPr>
            <p14:xfrm>
              <a:off x="8895960" y="1291575"/>
              <a:ext cx="377280" cy="71280"/>
            </p14:xfrm>
          </p:contentPart>
        </mc:Choice>
        <mc:Fallback xmlns="">
          <p:pic>
            <p:nvPicPr>
              <p:cNvPr id="34" name="Ink 33">
                <a:extLst>
                  <a:ext uri="{FF2B5EF4-FFF2-40B4-BE49-F238E27FC236}">
                    <a16:creationId xmlns:a16="http://schemas.microsoft.com/office/drawing/2014/main" id="{F12EDCEC-D0F8-8937-8F27-038A0BA4E9E6}"/>
                  </a:ext>
                </a:extLst>
              </p:cNvPr>
              <p:cNvPicPr/>
              <p:nvPr/>
            </p:nvPicPr>
            <p:blipFill>
              <a:blip r:embed="rId42"/>
              <a:stretch>
                <a:fillRect/>
              </a:stretch>
            </p:blipFill>
            <p:spPr>
              <a:xfrm>
                <a:off x="8860320" y="1219935"/>
                <a:ext cx="448920" cy="214920"/>
              </a:xfrm>
              <a:prstGeom prst="rect">
                <a:avLst/>
              </a:prstGeom>
            </p:spPr>
          </p:pic>
        </mc:Fallback>
      </mc:AlternateContent>
    </p:spTree>
    <p:extLst>
      <p:ext uri="{BB962C8B-B14F-4D97-AF65-F5344CB8AC3E}">
        <p14:creationId xmlns:p14="http://schemas.microsoft.com/office/powerpoint/2010/main" val="29260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a:xfrm>
            <a:off x="838201" y="365125"/>
            <a:ext cx="3435625" cy="1325563"/>
          </a:xfrm>
        </p:spPr>
        <p:txBody>
          <a:bodyPr>
            <a:normAutofit fontScale="90000"/>
          </a:bodyPr>
          <a:lstStyle/>
          <a:p>
            <a:r>
              <a:rPr lang="en-US" sz="4000" dirty="0">
                <a:gradFill flip="none" rotWithShape="1">
                  <a:gsLst>
                    <a:gs pos="28000">
                      <a:srgbClr val="EDEDED"/>
                    </a:gs>
                    <a:gs pos="0">
                      <a:srgbClr val="BFBFBF"/>
                    </a:gs>
                    <a:gs pos="100000">
                      <a:srgbClr val="FFFFFF"/>
                    </a:gs>
                  </a:gsLst>
                  <a:lin ang="4800000" scaled="0"/>
                  <a:tileRect/>
                </a:gradFill>
              </a:rPr>
              <a:t>Mathematic structure violation </a:t>
            </a:r>
          </a:p>
        </p:txBody>
      </p:sp>
      <p:sp>
        <p:nvSpPr>
          <p:cNvPr id="8" name="Content Placeholder 8">
            <a:extLst>
              <a:ext uri="{FF2B5EF4-FFF2-40B4-BE49-F238E27FC236}">
                <a16:creationId xmlns:a16="http://schemas.microsoft.com/office/drawing/2014/main" id="{65FD303F-9CFD-78B9-D2D4-822440816353}"/>
              </a:ext>
            </a:extLst>
          </p:cNvPr>
          <p:cNvSpPr>
            <a:spLocks noGrp="1"/>
          </p:cNvSpPr>
          <p:nvPr>
            <p:ph idx="1"/>
          </p:nvPr>
        </p:nvSpPr>
        <p:spPr>
          <a:xfrm>
            <a:off x="666974" y="1825625"/>
            <a:ext cx="3606853" cy="4351338"/>
          </a:xfrm>
        </p:spPr>
        <p:txBody>
          <a:bodyPr>
            <a:normAutofit fontScale="92500" lnSpcReduction="10000"/>
          </a:bodyPr>
          <a:lstStyle/>
          <a:p>
            <a:endParaRPr lang="en-US" sz="2000" dirty="0">
              <a:gradFill>
                <a:gsLst>
                  <a:gs pos="34000">
                    <a:srgbClr val="EDEDED"/>
                  </a:gs>
                  <a:gs pos="0">
                    <a:srgbClr val="BFBFBF"/>
                  </a:gs>
                  <a:gs pos="100000">
                    <a:srgbClr val="FFFFFF"/>
                  </a:gs>
                </a:gsLst>
                <a:lin ang="4800000" scaled="0"/>
              </a:gradFill>
            </a:endParaRPr>
          </a:p>
          <a:p>
            <a:pPr marL="0" indent="0">
              <a:buNone/>
            </a:pPr>
            <a:r>
              <a:rPr lang="en-US" sz="2000" dirty="0">
                <a:gradFill>
                  <a:gsLst>
                    <a:gs pos="34000">
                      <a:srgbClr val="EDEDED"/>
                    </a:gs>
                    <a:gs pos="0">
                      <a:srgbClr val="BFBFBF"/>
                    </a:gs>
                    <a:gs pos="100000">
                      <a:srgbClr val="FFFFFF"/>
                    </a:gs>
                  </a:gsLst>
                  <a:lin ang="4800000" scaled="0"/>
                </a:gradFill>
              </a:rPr>
              <a:t>The </a:t>
            </a:r>
            <a:r>
              <a:rPr lang="en-US" sz="2000" i="1" dirty="0">
                <a:gradFill>
                  <a:gsLst>
                    <a:gs pos="34000">
                      <a:srgbClr val="EDEDED"/>
                    </a:gs>
                    <a:gs pos="0">
                      <a:srgbClr val="BFBFBF"/>
                    </a:gs>
                    <a:gs pos="100000">
                      <a:srgbClr val="FFFFFF"/>
                    </a:gs>
                  </a:gsLst>
                  <a:lin ang="4800000" scaled="0"/>
                </a:gradFill>
              </a:rPr>
              <a:t>c</a:t>
            </a:r>
            <a:r>
              <a:rPr lang="en-US" sz="2000" dirty="0">
                <a:gradFill>
                  <a:gsLst>
                    <a:gs pos="34000">
                      <a:srgbClr val="EDEDED"/>
                    </a:gs>
                    <a:gs pos="0">
                      <a:srgbClr val="BFBFBF"/>
                    </a:gs>
                    <a:gs pos="100000">
                      <a:srgbClr val="FFFFFF"/>
                    </a:gs>
                  </a:gsLst>
                  <a:lin ang="4800000" scaled="0"/>
                </a:gradFill>
              </a:rPr>
              <a:t> in the ECI shown to not be the same c when transferred to other coordinate systems when it should be invariant under transformations according to Lorentz covariance.</a:t>
            </a:r>
          </a:p>
          <a:p>
            <a:pPr marL="0" indent="0">
              <a:buNone/>
            </a:pPr>
            <a:endParaRPr lang="en-US" sz="2000" dirty="0">
              <a:gradFill>
                <a:gsLst>
                  <a:gs pos="34000">
                    <a:srgbClr val="EDEDED"/>
                  </a:gs>
                  <a:gs pos="0">
                    <a:srgbClr val="BFBFBF"/>
                  </a:gs>
                  <a:gs pos="100000">
                    <a:srgbClr val="FFFFFF"/>
                  </a:gs>
                </a:gsLst>
                <a:lin ang="4800000" scaled="0"/>
              </a:gradFill>
            </a:endParaRPr>
          </a:p>
          <a:p>
            <a:pPr marL="0" indent="0">
              <a:buNone/>
            </a:pPr>
            <a:r>
              <a:rPr lang="en-US" sz="2000" dirty="0">
                <a:gradFill>
                  <a:gsLst>
                    <a:gs pos="34000">
                      <a:srgbClr val="EDEDED"/>
                    </a:gs>
                    <a:gs pos="0">
                      <a:srgbClr val="BFBFBF"/>
                    </a:gs>
                    <a:gs pos="100000">
                      <a:srgbClr val="FFFFFF"/>
                    </a:gs>
                  </a:gsLst>
                  <a:lin ang="4800000" scaled="0"/>
                </a:gradFill>
              </a:rPr>
              <a:t>Going all the way back to Michelson-Morley, this non-invariance issue invalidates the justification to assume </a:t>
            </a:r>
            <a:r>
              <a:rPr lang="en-US" sz="2000" i="1" dirty="0">
                <a:gradFill>
                  <a:gsLst>
                    <a:gs pos="34000">
                      <a:srgbClr val="EDEDED"/>
                    </a:gs>
                    <a:gs pos="0">
                      <a:srgbClr val="BFBFBF"/>
                    </a:gs>
                    <a:gs pos="100000">
                      <a:srgbClr val="FFFFFF"/>
                    </a:gs>
                  </a:gsLst>
                  <a:lin ang="4800000" scaled="0"/>
                </a:gradFill>
              </a:rPr>
              <a:t>c </a:t>
            </a:r>
            <a:r>
              <a:rPr lang="en-US" sz="2000" dirty="0">
                <a:gradFill>
                  <a:gsLst>
                    <a:gs pos="34000">
                      <a:srgbClr val="EDEDED"/>
                    </a:gs>
                    <a:gs pos="0">
                      <a:srgbClr val="BFBFBF"/>
                    </a:gs>
                    <a:gs pos="100000">
                      <a:srgbClr val="FFFFFF"/>
                    </a:gs>
                  </a:gsLst>
                  <a:lin ang="4800000" scaled="0"/>
                </a:gradFill>
              </a:rPr>
              <a:t>and then transform to a new reference frame to ad-hoc explain the variance shown in the Michelson-Morley experiment.</a:t>
            </a:r>
            <a:endParaRPr lang="en-US" sz="2000" i="1" dirty="0">
              <a:gradFill>
                <a:gsLst>
                  <a:gs pos="34000">
                    <a:srgbClr val="EDEDED"/>
                  </a:gs>
                  <a:gs pos="0">
                    <a:srgbClr val="BFBFBF"/>
                  </a:gs>
                  <a:gs pos="100000">
                    <a:srgbClr val="FFFFFF"/>
                  </a:gs>
                </a:gsLst>
                <a:lin ang="4800000" scaled="0"/>
              </a:gradFill>
            </a:endParaRPr>
          </a:p>
        </p:txBody>
      </p:sp>
      <p:pic>
        <p:nvPicPr>
          <p:cNvPr id="5" name="Content Placeholder 4">
            <a:extLst>
              <a:ext uri="{FF2B5EF4-FFF2-40B4-BE49-F238E27FC236}">
                <a16:creationId xmlns:a16="http://schemas.microsoft.com/office/drawing/2014/main" id="{24902831-D436-E0A7-7762-817C1F52A9DD}"/>
              </a:ext>
            </a:extLst>
          </p:cNvPr>
          <p:cNvPicPr>
            <a:picLocks noChangeAspect="1"/>
          </p:cNvPicPr>
          <p:nvPr/>
        </p:nvPicPr>
        <p:blipFill rotWithShape="1">
          <a:blip r:embed="rId3"/>
          <a:srcRect r="941"/>
          <a:stretch/>
        </p:blipFill>
        <p:spPr>
          <a:xfrm>
            <a:off x="5739580" y="643464"/>
            <a:ext cx="5491127" cy="557107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6988628-5320-C887-0196-F4B482BF2D28}"/>
                  </a:ext>
                </a:extLst>
              </p14:cNvPr>
              <p14:cNvContentPartPr/>
              <p14:nvPr/>
            </p14:nvContentPartPr>
            <p14:xfrm>
              <a:off x="10480255" y="2221394"/>
              <a:ext cx="785160" cy="18000"/>
            </p14:xfrm>
          </p:contentPart>
        </mc:Choice>
        <mc:Fallback xmlns="">
          <p:pic>
            <p:nvPicPr>
              <p:cNvPr id="4" name="Ink 3">
                <a:extLst>
                  <a:ext uri="{FF2B5EF4-FFF2-40B4-BE49-F238E27FC236}">
                    <a16:creationId xmlns:a16="http://schemas.microsoft.com/office/drawing/2014/main" id="{C6988628-5320-C887-0196-F4B482BF2D28}"/>
                  </a:ext>
                </a:extLst>
              </p:cNvPr>
              <p:cNvPicPr/>
              <p:nvPr/>
            </p:nvPicPr>
            <p:blipFill>
              <a:blip r:embed="rId5"/>
              <a:stretch>
                <a:fillRect/>
              </a:stretch>
            </p:blipFill>
            <p:spPr>
              <a:xfrm>
                <a:off x="10444255" y="2150806"/>
                <a:ext cx="856800" cy="15882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359AFAC-C7E9-196F-F69A-D886D9230E2E}"/>
                  </a:ext>
                </a:extLst>
              </p14:cNvPr>
              <p14:cNvContentPartPr/>
              <p14:nvPr/>
            </p14:nvContentPartPr>
            <p14:xfrm>
              <a:off x="8557495" y="2308874"/>
              <a:ext cx="2660760" cy="77400"/>
            </p14:xfrm>
          </p:contentPart>
        </mc:Choice>
        <mc:Fallback xmlns="">
          <p:pic>
            <p:nvPicPr>
              <p:cNvPr id="6" name="Ink 5">
                <a:extLst>
                  <a:ext uri="{FF2B5EF4-FFF2-40B4-BE49-F238E27FC236}">
                    <a16:creationId xmlns:a16="http://schemas.microsoft.com/office/drawing/2014/main" id="{9359AFAC-C7E9-196F-F69A-D886D9230E2E}"/>
                  </a:ext>
                </a:extLst>
              </p:cNvPr>
              <p:cNvPicPr/>
              <p:nvPr/>
            </p:nvPicPr>
            <p:blipFill>
              <a:blip r:embed="rId7"/>
              <a:stretch>
                <a:fillRect/>
              </a:stretch>
            </p:blipFill>
            <p:spPr>
              <a:xfrm>
                <a:off x="8521495" y="2236874"/>
                <a:ext cx="273240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6129EF8E-2ADE-5745-5350-A455383049EC}"/>
                  </a:ext>
                </a:extLst>
              </p14:cNvPr>
              <p14:cNvContentPartPr/>
              <p14:nvPr/>
            </p14:nvContentPartPr>
            <p14:xfrm>
              <a:off x="8510695" y="2448914"/>
              <a:ext cx="2637360" cy="78120"/>
            </p14:xfrm>
          </p:contentPart>
        </mc:Choice>
        <mc:Fallback xmlns="">
          <p:pic>
            <p:nvPicPr>
              <p:cNvPr id="7" name="Ink 6">
                <a:extLst>
                  <a:ext uri="{FF2B5EF4-FFF2-40B4-BE49-F238E27FC236}">
                    <a16:creationId xmlns:a16="http://schemas.microsoft.com/office/drawing/2014/main" id="{6129EF8E-2ADE-5745-5350-A455383049EC}"/>
                  </a:ext>
                </a:extLst>
              </p:cNvPr>
              <p:cNvPicPr/>
              <p:nvPr/>
            </p:nvPicPr>
            <p:blipFill>
              <a:blip r:embed="rId9"/>
              <a:stretch>
                <a:fillRect/>
              </a:stretch>
            </p:blipFill>
            <p:spPr>
              <a:xfrm>
                <a:off x="8474695" y="2376914"/>
                <a:ext cx="27090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8B3550E1-B07D-B0C3-C6FC-D4BE3C07231F}"/>
                  </a:ext>
                </a:extLst>
              </p14:cNvPr>
              <p14:cNvContentPartPr/>
              <p14:nvPr/>
            </p14:nvContentPartPr>
            <p14:xfrm>
              <a:off x="8557495" y="2619914"/>
              <a:ext cx="2635200" cy="24120"/>
            </p14:xfrm>
          </p:contentPart>
        </mc:Choice>
        <mc:Fallback xmlns="">
          <p:pic>
            <p:nvPicPr>
              <p:cNvPr id="9" name="Ink 8">
                <a:extLst>
                  <a:ext uri="{FF2B5EF4-FFF2-40B4-BE49-F238E27FC236}">
                    <a16:creationId xmlns:a16="http://schemas.microsoft.com/office/drawing/2014/main" id="{8B3550E1-B07D-B0C3-C6FC-D4BE3C07231F}"/>
                  </a:ext>
                </a:extLst>
              </p:cNvPr>
              <p:cNvPicPr/>
              <p:nvPr/>
            </p:nvPicPr>
            <p:blipFill>
              <a:blip r:embed="rId11"/>
              <a:stretch>
                <a:fillRect/>
              </a:stretch>
            </p:blipFill>
            <p:spPr>
              <a:xfrm>
                <a:off x="8521495" y="2547914"/>
                <a:ext cx="270684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0B90D1B7-833C-8F4B-245E-20D7C365B1F0}"/>
                  </a:ext>
                </a:extLst>
              </p14:cNvPr>
              <p14:cNvContentPartPr/>
              <p14:nvPr/>
            </p14:nvContentPartPr>
            <p14:xfrm>
              <a:off x="8528335" y="2753834"/>
              <a:ext cx="803160" cy="4680"/>
            </p14:xfrm>
          </p:contentPart>
        </mc:Choice>
        <mc:Fallback xmlns="">
          <p:pic>
            <p:nvPicPr>
              <p:cNvPr id="10" name="Ink 9">
                <a:extLst>
                  <a:ext uri="{FF2B5EF4-FFF2-40B4-BE49-F238E27FC236}">
                    <a16:creationId xmlns:a16="http://schemas.microsoft.com/office/drawing/2014/main" id="{0B90D1B7-833C-8F4B-245E-20D7C365B1F0}"/>
                  </a:ext>
                </a:extLst>
              </p:cNvPr>
              <p:cNvPicPr/>
              <p:nvPr/>
            </p:nvPicPr>
            <p:blipFill>
              <a:blip r:embed="rId13"/>
              <a:stretch>
                <a:fillRect/>
              </a:stretch>
            </p:blipFill>
            <p:spPr>
              <a:xfrm>
                <a:off x="8492335" y="2681834"/>
                <a:ext cx="8748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9735F266-FE68-8086-A64F-39794B451F1E}"/>
                  </a:ext>
                </a:extLst>
              </p14:cNvPr>
              <p14:cNvContentPartPr/>
              <p14:nvPr/>
            </p14:nvContentPartPr>
            <p14:xfrm>
              <a:off x="5645095" y="4515314"/>
              <a:ext cx="2815200" cy="443520"/>
            </p14:xfrm>
          </p:contentPart>
        </mc:Choice>
        <mc:Fallback xmlns="">
          <p:pic>
            <p:nvPicPr>
              <p:cNvPr id="11" name="Ink 10">
                <a:extLst>
                  <a:ext uri="{FF2B5EF4-FFF2-40B4-BE49-F238E27FC236}">
                    <a16:creationId xmlns:a16="http://schemas.microsoft.com/office/drawing/2014/main" id="{9735F266-FE68-8086-A64F-39794B451F1E}"/>
                  </a:ext>
                </a:extLst>
              </p:cNvPr>
              <p:cNvPicPr/>
              <p:nvPr/>
            </p:nvPicPr>
            <p:blipFill>
              <a:blip r:embed="rId15"/>
              <a:stretch>
                <a:fillRect/>
              </a:stretch>
            </p:blipFill>
            <p:spPr>
              <a:xfrm>
                <a:off x="5609095" y="4443372"/>
                <a:ext cx="2886840" cy="587044"/>
              </a:xfrm>
              <a:prstGeom prst="rect">
                <a:avLst/>
              </a:prstGeom>
            </p:spPr>
          </p:pic>
        </mc:Fallback>
      </mc:AlternateContent>
    </p:spTree>
    <p:extLst>
      <p:ext uri="{BB962C8B-B14F-4D97-AF65-F5344CB8AC3E}">
        <p14:creationId xmlns:p14="http://schemas.microsoft.com/office/powerpoint/2010/main" val="355014024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99FA-D1C0-3BE3-3A1B-1213CCFBB794}"/>
              </a:ext>
            </a:extLst>
          </p:cNvPr>
          <p:cNvSpPr>
            <a:spLocks noGrp="1"/>
          </p:cNvSpPr>
          <p:nvPr>
            <p:ph type="title"/>
          </p:nvPr>
        </p:nvSpPr>
        <p:spPr>
          <a:xfrm>
            <a:off x="838200" y="365125"/>
            <a:ext cx="10515600" cy="584671"/>
          </a:xfrm>
        </p:spPr>
        <p:txBody>
          <a:bodyPr>
            <a:normAutofit fontScale="90000"/>
          </a:bodyPr>
          <a:lstStyle/>
          <a:p>
            <a:r>
              <a:rPr lang="en-US" dirty="0"/>
              <a:t>Reference Frames: ECI and ECEF</a:t>
            </a:r>
          </a:p>
        </p:txBody>
      </p:sp>
      <p:sp>
        <p:nvSpPr>
          <p:cNvPr id="5" name="TextBox 4">
            <a:extLst>
              <a:ext uri="{FF2B5EF4-FFF2-40B4-BE49-F238E27FC236}">
                <a16:creationId xmlns:a16="http://schemas.microsoft.com/office/drawing/2014/main" id="{DA113047-65C7-71DB-F389-148543A9A239}"/>
              </a:ext>
            </a:extLst>
          </p:cNvPr>
          <p:cNvSpPr txBox="1"/>
          <p:nvPr/>
        </p:nvSpPr>
        <p:spPr>
          <a:xfrm>
            <a:off x="790513" y="1799304"/>
            <a:ext cx="4135448" cy="1200329"/>
          </a:xfrm>
          <a:prstGeom prst="rect">
            <a:avLst/>
          </a:prstGeom>
          <a:noFill/>
        </p:spPr>
        <p:txBody>
          <a:bodyPr wrap="square" rtlCol="0">
            <a:spAutoFit/>
          </a:bodyPr>
          <a:lstStyle/>
          <a:p>
            <a:endParaRPr lang="en-US" sz="2400" dirty="0"/>
          </a:p>
          <a:p>
            <a:endParaRPr lang="en-US" sz="2400" dirty="0"/>
          </a:p>
          <a:p>
            <a:endParaRPr lang="en-US" sz="2400" dirty="0"/>
          </a:p>
        </p:txBody>
      </p:sp>
      <p:pic>
        <p:nvPicPr>
          <p:cNvPr id="8" name="Orbital Frames of Reference (1080p_24fps_H264-128kbit_AAC)">
            <a:hlinkClick r:id="" action="ppaction://media"/>
            <a:extLst>
              <a:ext uri="{FF2B5EF4-FFF2-40B4-BE49-F238E27FC236}">
                <a16:creationId xmlns:a16="http://schemas.microsoft.com/office/drawing/2014/main" id="{5470906E-8191-FD17-ADFA-C5AA8134E9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1634" y="1391448"/>
            <a:ext cx="9069410" cy="5101427"/>
          </a:xfrm>
        </p:spPr>
      </p:pic>
    </p:spTree>
    <p:extLst>
      <p:ext uri="{BB962C8B-B14F-4D97-AF65-F5344CB8AC3E}">
        <p14:creationId xmlns:p14="http://schemas.microsoft.com/office/powerpoint/2010/main" val="257919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99FA-D1C0-3BE3-3A1B-1213CCFBB794}"/>
              </a:ext>
            </a:extLst>
          </p:cNvPr>
          <p:cNvSpPr>
            <a:spLocks noGrp="1"/>
          </p:cNvSpPr>
          <p:nvPr>
            <p:ph type="title"/>
          </p:nvPr>
        </p:nvSpPr>
        <p:spPr/>
        <p:txBody>
          <a:bodyPr/>
          <a:lstStyle/>
          <a:p>
            <a:r>
              <a:rPr lang="en-US" dirty="0"/>
              <a:t>Reference Frames: ECI and ECEF</a:t>
            </a:r>
          </a:p>
        </p:txBody>
      </p:sp>
      <p:sp>
        <p:nvSpPr>
          <p:cNvPr id="6" name="Content Placeholder 5">
            <a:extLst>
              <a:ext uri="{FF2B5EF4-FFF2-40B4-BE49-F238E27FC236}">
                <a16:creationId xmlns:a16="http://schemas.microsoft.com/office/drawing/2014/main" id="{E70EB7FD-097B-2A32-6223-BB995362E70C}"/>
              </a:ext>
            </a:extLst>
          </p:cNvPr>
          <p:cNvSpPr>
            <a:spLocks noGrp="1"/>
          </p:cNvSpPr>
          <p:nvPr>
            <p:ph idx="1"/>
          </p:nvPr>
        </p:nvSpPr>
        <p:spPr>
          <a:xfrm>
            <a:off x="702023" y="1421745"/>
            <a:ext cx="10651777" cy="4755218"/>
          </a:xfrm>
        </p:spPr>
        <p:txBody>
          <a:bodyPr>
            <a:normAutofit/>
          </a:bodyPr>
          <a:lstStyle/>
          <a:p>
            <a:pPr marL="0" indent="0">
              <a:buNone/>
            </a:pPr>
            <a:r>
              <a:rPr lang="en-US" sz="2800" dirty="0"/>
              <a:t>ECI = Stationary non-rotating (fixed) earth with respect to a rotating sky (ether).  Motion in this frame is absolute because it's with respect to a fixed position.</a:t>
            </a:r>
          </a:p>
          <a:p>
            <a:pPr marL="0" indent="0">
              <a:buNone/>
            </a:pPr>
            <a:endParaRPr lang="en-US" dirty="0"/>
          </a:p>
          <a:p>
            <a:pPr marL="0" indent="0">
              <a:buNone/>
            </a:pPr>
            <a:r>
              <a:rPr lang="en-US" sz="2800" dirty="0"/>
              <a:t>It is in the ECI reference frame that the speed of light (EM propagation) has a preferred direction and is received by the observer with a delay that’s directly proportional to the observer’s velocity.</a:t>
            </a:r>
          </a:p>
          <a:p>
            <a:pPr marL="0" indent="0">
              <a:buNone/>
            </a:pPr>
            <a:endParaRPr lang="en-US" dirty="0"/>
          </a:p>
          <a:p>
            <a:pPr marL="0" indent="0">
              <a:buNone/>
            </a:pPr>
            <a:r>
              <a:rPr lang="en-US" sz="2800" dirty="0"/>
              <a:t>ECEF = Rotating frame where motion is relative to the Earth's rotation with respect to the fixed stars</a:t>
            </a:r>
          </a:p>
          <a:p>
            <a:pPr marL="0" indent="0">
              <a:buNone/>
            </a:pPr>
            <a:endParaRPr lang="en-US" dirty="0"/>
          </a:p>
          <a:p>
            <a:pPr marL="0" indent="0">
              <a:buNone/>
            </a:pPr>
            <a:endParaRPr lang="en-US" sz="2800" dirty="0"/>
          </a:p>
          <a:p>
            <a:endParaRPr lang="en-US" sz="2800" dirty="0"/>
          </a:p>
          <a:p>
            <a:endParaRPr lang="en-US" dirty="0"/>
          </a:p>
        </p:txBody>
      </p:sp>
    </p:spTree>
    <p:extLst>
      <p:ext uri="{BB962C8B-B14F-4D97-AF65-F5344CB8AC3E}">
        <p14:creationId xmlns:p14="http://schemas.microsoft.com/office/powerpoint/2010/main" val="3160968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D6B8-AE70-DBCD-A0DE-FCFF5A96A0BF}"/>
              </a:ext>
            </a:extLst>
          </p:cNvPr>
          <p:cNvSpPr>
            <a:spLocks noGrp="1"/>
          </p:cNvSpPr>
          <p:nvPr>
            <p:ph type="title"/>
          </p:nvPr>
        </p:nvSpPr>
        <p:spPr/>
        <p:txBody>
          <a:bodyPr/>
          <a:lstStyle/>
          <a:p>
            <a:r>
              <a:rPr lang="en-US" dirty="0"/>
              <a:t>ECEF</a:t>
            </a:r>
          </a:p>
        </p:txBody>
      </p:sp>
      <p:pic>
        <p:nvPicPr>
          <p:cNvPr id="5" name="Content Placeholder 4">
            <a:extLst>
              <a:ext uri="{FF2B5EF4-FFF2-40B4-BE49-F238E27FC236}">
                <a16:creationId xmlns:a16="http://schemas.microsoft.com/office/drawing/2014/main" id="{42751CBA-83A2-9D22-B3A8-A31BD4E3E91E}"/>
              </a:ext>
            </a:extLst>
          </p:cNvPr>
          <p:cNvPicPr>
            <a:picLocks noGrp="1" noChangeAspect="1"/>
          </p:cNvPicPr>
          <p:nvPr>
            <p:ph idx="1"/>
          </p:nvPr>
        </p:nvPicPr>
        <p:blipFill rotWithShape="1">
          <a:blip r:embed="rId2"/>
          <a:srcRect l="7676"/>
          <a:stretch/>
        </p:blipFill>
        <p:spPr>
          <a:xfrm>
            <a:off x="7282070" y="1927160"/>
            <a:ext cx="4861194" cy="3622049"/>
          </a:xfrm>
        </p:spPr>
      </p:pic>
      <p:sp>
        <p:nvSpPr>
          <p:cNvPr id="6" name="TextBox 5">
            <a:extLst>
              <a:ext uri="{FF2B5EF4-FFF2-40B4-BE49-F238E27FC236}">
                <a16:creationId xmlns:a16="http://schemas.microsoft.com/office/drawing/2014/main" id="{4E748043-B0A2-A1C5-0B9C-6A836FAEA008}"/>
              </a:ext>
            </a:extLst>
          </p:cNvPr>
          <p:cNvSpPr txBox="1"/>
          <p:nvPr/>
        </p:nvSpPr>
        <p:spPr>
          <a:xfrm>
            <a:off x="311427" y="1308791"/>
            <a:ext cx="6831495" cy="2031325"/>
          </a:xfrm>
          <a:prstGeom prst="rect">
            <a:avLst/>
          </a:prstGeom>
          <a:noFill/>
        </p:spPr>
        <p:txBody>
          <a:bodyPr wrap="square" rtlCol="0">
            <a:spAutoFit/>
          </a:bodyPr>
          <a:lstStyle/>
          <a:p>
            <a:r>
              <a:rPr lang="en-US" dirty="0"/>
              <a:t>A three-dimensional cartesian coordinate system with the origin at the Earth’s center of mass and rotates with Earth’s surface, with respect to the fixed stars. This coordinate system can be used to </a:t>
            </a:r>
          </a:p>
          <a:p>
            <a:r>
              <a:rPr lang="en-US" dirty="0"/>
              <a:t>define a location on the surface of the Earth or in space, i.e. the location of a satellite relative to Earth’s rotating surface.</a:t>
            </a:r>
          </a:p>
          <a:p>
            <a:endParaRPr lang="en-US" dirty="0"/>
          </a:p>
          <a:p>
            <a:r>
              <a:rPr lang="en-US" dirty="0"/>
              <a:t>Equatorial plane is the x-axis intersecting with the center of the ECEF.</a:t>
            </a:r>
          </a:p>
        </p:txBody>
      </p:sp>
    </p:spTree>
    <p:extLst>
      <p:ext uri="{BB962C8B-B14F-4D97-AF65-F5344CB8AC3E}">
        <p14:creationId xmlns:p14="http://schemas.microsoft.com/office/powerpoint/2010/main" val="309424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2DA1-E470-DE65-01FE-B689B263D43C}"/>
              </a:ext>
            </a:extLst>
          </p:cNvPr>
          <p:cNvSpPr>
            <a:spLocks noGrp="1"/>
          </p:cNvSpPr>
          <p:nvPr>
            <p:ph type="title"/>
          </p:nvPr>
        </p:nvSpPr>
        <p:spPr>
          <a:xfrm>
            <a:off x="838200" y="365125"/>
            <a:ext cx="10515600" cy="369333"/>
          </a:xfrm>
        </p:spPr>
        <p:txBody>
          <a:bodyPr>
            <a:normAutofit fontScale="90000"/>
          </a:bodyPr>
          <a:lstStyle/>
          <a:p>
            <a:r>
              <a:rPr lang="en-US" dirty="0"/>
              <a:t>Variance of </a:t>
            </a:r>
            <a:r>
              <a:rPr lang="en-US" i="1" dirty="0"/>
              <a:t>c</a:t>
            </a:r>
          </a:p>
        </p:txBody>
      </p:sp>
      <p:pic>
        <p:nvPicPr>
          <p:cNvPr id="5" name="Content Placeholder 4">
            <a:extLst>
              <a:ext uri="{FF2B5EF4-FFF2-40B4-BE49-F238E27FC236}">
                <a16:creationId xmlns:a16="http://schemas.microsoft.com/office/drawing/2014/main" id="{C2335EAB-0DED-0FE8-6F64-C10E300E3C24}"/>
              </a:ext>
            </a:extLst>
          </p:cNvPr>
          <p:cNvPicPr>
            <a:picLocks noGrp="1" noChangeAspect="1"/>
          </p:cNvPicPr>
          <p:nvPr>
            <p:ph idx="1"/>
          </p:nvPr>
        </p:nvPicPr>
        <p:blipFill>
          <a:blip r:embed="rId2"/>
          <a:stretch>
            <a:fillRect/>
          </a:stretch>
        </p:blipFill>
        <p:spPr>
          <a:xfrm>
            <a:off x="6732105" y="460921"/>
            <a:ext cx="4480118" cy="5936158"/>
          </a:xfrm>
        </p:spPr>
      </p:pic>
      <p:sp>
        <p:nvSpPr>
          <p:cNvPr id="6" name="TextBox 5">
            <a:extLst>
              <a:ext uri="{FF2B5EF4-FFF2-40B4-BE49-F238E27FC236}">
                <a16:creationId xmlns:a16="http://schemas.microsoft.com/office/drawing/2014/main" id="{43BF6307-6C3A-9C60-4D3A-EFA1422AD499}"/>
              </a:ext>
            </a:extLst>
          </p:cNvPr>
          <p:cNvSpPr txBox="1"/>
          <p:nvPr/>
        </p:nvSpPr>
        <p:spPr>
          <a:xfrm>
            <a:off x="304800" y="1053549"/>
            <a:ext cx="5791200" cy="2862322"/>
          </a:xfrm>
          <a:prstGeom prst="rect">
            <a:avLst/>
          </a:prstGeom>
          <a:noFill/>
        </p:spPr>
        <p:txBody>
          <a:bodyPr wrap="square" rtlCol="0">
            <a:spAutoFit/>
          </a:bodyPr>
          <a:lstStyle/>
          <a:p>
            <a:r>
              <a:rPr lang="en-US" dirty="0"/>
              <a:t>Recalling that GPS is a time interval system that derives distance by using an assumed fixed value for </a:t>
            </a:r>
            <a:r>
              <a:rPr lang="en-US" i="1" dirty="0"/>
              <a:t>c,</a:t>
            </a:r>
            <a:r>
              <a:rPr lang="en-US" dirty="0"/>
              <a:t> the time difference between signal transmission time and signal reception  time difference is multiplied by </a:t>
            </a:r>
            <a:r>
              <a:rPr lang="en-US" i="1" dirty="0"/>
              <a:t>c. </a:t>
            </a:r>
            <a:r>
              <a:rPr lang="en-US" dirty="0"/>
              <a:t>In its respective coordinate system, </a:t>
            </a:r>
            <a:r>
              <a:rPr lang="en-US" i="1" dirty="0"/>
              <a:t>c</a:t>
            </a:r>
            <a:r>
              <a:rPr lang="en-US" dirty="0"/>
              <a:t> is shown to have a preferred direction of propagation, east -&gt; west [west -&gt; east on a globe]. This effect is attributed to the Sagnac effect and is said to be the equivalent of the signal receiver rotating into or away from the transmitted signal, which is causing the varying speed.</a:t>
            </a:r>
            <a:endParaRPr lang="en-US" i="1" dirty="0"/>
          </a:p>
        </p:txBody>
      </p:sp>
    </p:spTree>
    <p:extLst>
      <p:ext uri="{BB962C8B-B14F-4D97-AF65-F5344CB8AC3E}">
        <p14:creationId xmlns:p14="http://schemas.microsoft.com/office/powerpoint/2010/main" val="274407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Formulae written on a blackboard">
            <a:extLst>
              <a:ext uri="{FF2B5EF4-FFF2-40B4-BE49-F238E27FC236}">
                <a16:creationId xmlns:a16="http://schemas.microsoft.com/office/drawing/2014/main" id="{A322A5BA-38C7-E087-6BEF-4E273F433BD8}"/>
              </a:ext>
            </a:extLst>
          </p:cNvPr>
          <p:cNvPicPr>
            <a:picLocks noChangeAspect="1"/>
          </p:cNvPicPr>
          <p:nvPr/>
        </p:nvPicPr>
        <p:blipFill rotWithShape="1">
          <a:blip r:embed="rId3">
            <a:alphaModFix amt="12000"/>
            <a:grayscl/>
          </a:blip>
          <a:srcRect t="22892" b="4135"/>
          <a:stretch/>
        </p:blipFill>
        <p:spPr>
          <a:xfrm>
            <a:off x="20" y="1"/>
            <a:ext cx="12191980" cy="593868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a:xfrm>
            <a:off x="838200" y="365125"/>
            <a:ext cx="10515600" cy="1325563"/>
          </a:xfrm>
        </p:spPr>
        <p:txBody>
          <a:bodyPr>
            <a:normAutofit/>
          </a:bodyPr>
          <a:lstStyle/>
          <a:p>
            <a:r>
              <a:rPr lang="en-US" sz="5000"/>
              <a:t>How distance is traditionally derived:</a:t>
            </a:r>
          </a:p>
        </p:txBody>
      </p:sp>
      <p:sp>
        <p:nvSpPr>
          <p:cNvPr id="3" name="Content Placeholder 2">
            <a:extLst>
              <a:ext uri="{FF2B5EF4-FFF2-40B4-BE49-F238E27FC236}">
                <a16:creationId xmlns:a16="http://schemas.microsoft.com/office/drawing/2014/main" id="{14D28FBA-0784-6D3D-84A2-307366A7727E}"/>
              </a:ext>
            </a:extLst>
          </p:cNvPr>
          <p:cNvSpPr>
            <a:spLocks noGrp="1"/>
          </p:cNvSpPr>
          <p:nvPr>
            <p:ph idx="1"/>
          </p:nvPr>
        </p:nvSpPr>
        <p:spPr>
          <a:xfrm>
            <a:off x="1120000" y="1825625"/>
            <a:ext cx="10233800" cy="4351338"/>
          </a:xfrm>
        </p:spPr>
        <p:txBody>
          <a:bodyPr>
            <a:normAutofit/>
          </a:bodyPr>
          <a:lstStyle/>
          <a:p>
            <a:pPr marL="0" indent="0">
              <a:buNone/>
            </a:pPr>
            <a:r>
              <a:rPr lang="en-US" sz="2000" dirty="0">
                <a:effectLst/>
                <a:latin typeface="Times New Roman" panose="02020603050405020304" pitchFamily="18" charset="0"/>
              </a:rPr>
              <a:t>Traditional distance </a:t>
            </a:r>
            <a:r>
              <a:rPr lang="en-US" sz="2000" dirty="0">
                <a:latin typeface="Times New Roman" panose="02020603050405020304" pitchFamily="18" charset="0"/>
              </a:rPr>
              <a:t>e</a:t>
            </a:r>
            <a:r>
              <a:rPr lang="en-US" sz="2000" dirty="0">
                <a:effectLst/>
                <a:latin typeface="Times New Roman" panose="02020603050405020304" pitchFamily="18" charset="0"/>
              </a:rPr>
              <a:t>quation D</a:t>
            </a:r>
            <a:r>
              <a:rPr lang="en-US" sz="2000" baseline="-25000" dirty="0">
                <a:effectLst/>
                <a:latin typeface="Times New Roman" panose="02020603050405020304" pitchFamily="18" charset="0"/>
              </a:rPr>
              <a:t>1 </a:t>
            </a:r>
            <a:r>
              <a:rPr lang="en-US" sz="2000" dirty="0">
                <a:effectLst/>
                <a:latin typeface="Times New Roman" panose="02020603050405020304" pitchFamily="18" charset="0"/>
              </a:rPr>
              <a:t>= |r</a:t>
            </a:r>
            <a:r>
              <a:rPr lang="en-US" sz="2000" baseline="-25000" dirty="0">
                <a:effectLst/>
                <a:latin typeface="Times New Roman" panose="02020603050405020304" pitchFamily="18" charset="0"/>
              </a:rPr>
              <a:t>A</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 - r</a:t>
            </a:r>
            <a:r>
              <a:rPr lang="en-US" sz="2000" baseline="-25000" dirty="0">
                <a:effectLst/>
                <a:latin typeface="Times New Roman" panose="02020603050405020304" pitchFamily="18" charset="0"/>
              </a:rPr>
              <a:t>B</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a:t>
            </a:r>
            <a:endParaRPr lang="en-US" sz="2000" dirty="0">
              <a:latin typeface="Times New Roman" panose="02020603050405020304" pitchFamily="18" charset="0"/>
            </a:endParaRPr>
          </a:p>
          <a:p>
            <a:r>
              <a:rPr lang="en-US" sz="2000" dirty="0">
                <a:effectLst/>
                <a:latin typeface="Times New Roman" panose="02020603050405020304" pitchFamily="18" charset="0"/>
              </a:rPr>
              <a:t>D</a:t>
            </a:r>
            <a:r>
              <a:rPr lang="en-US" sz="2000" baseline="-25000" dirty="0">
                <a:effectLst/>
                <a:latin typeface="Times New Roman" panose="02020603050405020304" pitchFamily="18" charset="0"/>
              </a:rPr>
              <a:t>1 </a:t>
            </a:r>
            <a:r>
              <a:rPr lang="en-US" sz="2000" dirty="0">
                <a:effectLst/>
                <a:latin typeface="Times New Roman" panose="02020603050405020304" pitchFamily="18" charset="0"/>
              </a:rPr>
              <a:t>=</a:t>
            </a:r>
            <a:r>
              <a:rPr lang="en-US" sz="2000" dirty="0">
                <a:latin typeface="Times New Roman" panose="02020603050405020304" pitchFamily="18" charset="0"/>
              </a:rPr>
              <a:t> Distance between A and B at time represented by </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a:t>
            </a:r>
          </a:p>
          <a:p>
            <a:r>
              <a:rPr lang="en-US" sz="2000" dirty="0">
                <a:effectLst/>
                <a:latin typeface="Times New Roman" panose="02020603050405020304" pitchFamily="18" charset="0"/>
              </a:rPr>
              <a:t>r</a:t>
            </a:r>
            <a:r>
              <a:rPr lang="en-US" sz="2000" baseline="-25000" dirty="0">
                <a:effectLst/>
                <a:latin typeface="Times New Roman" panose="02020603050405020304" pitchFamily="18" charset="0"/>
              </a:rPr>
              <a:t>A</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 = The </a:t>
            </a:r>
            <a:r>
              <a:rPr lang="en-US" sz="2000" dirty="0"/>
              <a:t>position vector of point A at time </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t>. The position vector typically consists of three components (</a:t>
            </a:r>
            <a:r>
              <a:rPr lang="en-US" sz="2000" i="1" dirty="0"/>
              <a:t>x</a:t>
            </a:r>
            <a:r>
              <a:rPr lang="en-US" sz="2000" dirty="0"/>
              <a:t>, </a:t>
            </a:r>
            <a:r>
              <a:rPr lang="en-US" sz="2000" i="1" dirty="0"/>
              <a:t>y</a:t>
            </a:r>
            <a:r>
              <a:rPr lang="en-US" sz="2000" dirty="0"/>
              <a:t>, and </a:t>
            </a:r>
            <a:r>
              <a:rPr lang="en-US" sz="2000" i="1" dirty="0"/>
              <a:t>z</a:t>
            </a:r>
            <a:r>
              <a:rPr lang="en-US" sz="2000" dirty="0"/>
              <a:t>) representing the coordinates of point A in a three-dimensional space.</a:t>
            </a:r>
          </a:p>
          <a:p>
            <a:r>
              <a:rPr lang="en-US" sz="2000" dirty="0">
                <a:effectLst/>
                <a:latin typeface="Times New Roman" panose="02020603050405020304" pitchFamily="18" charset="0"/>
              </a:rPr>
              <a:t>r</a:t>
            </a:r>
            <a:r>
              <a:rPr lang="en-US" sz="2000" baseline="-25000" dirty="0">
                <a:effectLst/>
                <a:latin typeface="Times New Roman" panose="02020603050405020304" pitchFamily="18" charset="0"/>
              </a:rPr>
              <a:t>B</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a:t>
            </a:r>
            <a:r>
              <a:rPr lang="en-US" sz="2000" dirty="0"/>
              <a:t> = The position vector of point B at time </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t>. Similarly, to </a:t>
            </a:r>
            <a:r>
              <a:rPr lang="en-US" sz="2000" dirty="0">
                <a:effectLst/>
                <a:latin typeface="Times New Roman" panose="02020603050405020304" pitchFamily="18" charset="0"/>
              </a:rPr>
              <a:t>r</a:t>
            </a:r>
            <a:r>
              <a:rPr lang="en-US" sz="2000" baseline="-25000" dirty="0">
                <a:effectLst/>
                <a:latin typeface="Times New Roman" panose="02020603050405020304" pitchFamily="18" charset="0"/>
              </a:rPr>
              <a:t>A</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a:t>
            </a:r>
            <a:r>
              <a:rPr lang="en-US" sz="2000" dirty="0"/>
              <a:t>, it consists of three components (</a:t>
            </a:r>
            <a:r>
              <a:rPr lang="en-US" sz="2000" i="1" dirty="0"/>
              <a:t>x</a:t>
            </a:r>
            <a:r>
              <a:rPr lang="en-US" sz="2000" dirty="0"/>
              <a:t>, </a:t>
            </a:r>
            <a:r>
              <a:rPr lang="en-US" sz="2000" i="1" dirty="0"/>
              <a:t>y</a:t>
            </a:r>
            <a:r>
              <a:rPr lang="en-US" sz="2000" dirty="0"/>
              <a:t>, and </a:t>
            </a:r>
            <a:r>
              <a:rPr lang="en-US" sz="2000" i="1" dirty="0"/>
              <a:t>z</a:t>
            </a:r>
            <a:r>
              <a:rPr lang="en-US" sz="2000" dirty="0"/>
              <a:t>) representing the coordinates of point B in a three-dimensional space.</a:t>
            </a:r>
          </a:p>
          <a:p>
            <a:r>
              <a:rPr lang="en-US" sz="2000" dirty="0">
                <a:effectLst/>
                <a:latin typeface="Times New Roman" panose="02020603050405020304" pitchFamily="18" charset="0"/>
              </a:rPr>
              <a:t>r</a:t>
            </a:r>
            <a:r>
              <a:rPr lang="en-US" sz="2000" baseline="-25000" dirty="0">
                <a:effectLst/>
                <a:latin typeface="Times New Roman" panose="02020603050405020304" pitchFamily="18" charset="0"/>
              </a:rPr>
              <a:t>A</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 - r</a:t>
            </a:r>
            <a:r>
              <a:rPr lang="en-US" sz="2000" baseline="-25000" dirty="0">
                <a:effectLst/>
                <a:latin typeface="Times New Roman" panose="02020603050405020304" pitchFamily="18" charset="0"/>
              </a:rPr>
              <a:t>B</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 = The </a:t>
            </a:r>
            <a:r>
              <a:rPr lang="en-US" sz="2000" dirty="0">
                <a:latin typeface="Times New Roman" panose="02020603050405020304" pitchFamily="18" charset="0"/>
              </a:rPr>
              <a:t>difference between the two position vectors of point A and B.</a:t>
            </a:r>
          </a:p>
          <a:p>
            <a:pPr marL="0" indent="0">
              <a:buNone/>
            </a:pPr>
            <a:r>
              <a:rPr lang="en-US" sz="2000" dirty="0">
                <a:latin typeface="Times New Roman" panose="02020603050405020304" pitchFamily="18" charset="0"/>
              </a:rPr>
              <a:t>This derives distance between two points at the same time. T</a:t>
            </a:r>
            <a:r>
              <a:rPr lang="en-US" sz="2000" dirty="0"/>
              <a:t>he traditional distance equation </a:t>
            </a:r>
            <a:r>
              <a:rPr lang="en-US" sz="2000" dirty="0">
                <a:effectLst/>
                <a:latin typeface="Times New Roman" panose="02020603050405020304" pitchFamily="18" charset="0"/>
              </a:rPr>
              <a:t>D</a:t>
            </a:r>
            <a:r>
              <a:rPr lang="en-US" sz="2000" baseline="-25000" dirty="0">
                <a:effectLst/>
                <a:latin typeface="Times New Roman" panose="02020603050405020304" pitchFamily="18" charset="0"/>
              </a:rPr>
              <a:t>1 </a:t>
            </a:r>
            <a:r>
              <a:rPr lang="en-US" sz="2000" dirty="0">
                <a:effectLst/>
                <a:latin typeface="Times New Roman" panose="02020603050405020304" pitchFamily="18" charset="0"/>
              </a:rPr>
              <a:t>=</a:t>
            </a:r>
            <a:r>
              <a:rPr lang="en-US" sz="2000" dirty="0">
                <a:latin typeface="Times New Roman" panose="02020603050405020304" pitchFamily="18" charset="0"/>
              </a:rPr>
              <a:t> </a:t>
            </a:r>
            <a:r>
              <a:rPr lang="en-US" sz="2000" dirty="0">
                <a:effectLst/>
                <a:latin typeface="Times New Roman" panose="02020603050405020304" pitchFamily="18" charset="0"/>
              </a:rPr>
              <a:t>|r</a:t>
            </a:r>
            <a:r>
              <a:rPr lang="en-US" sz="2000" baseline="-25000" dirty="0">
                <a:effectLst/>
                <a:latin typeface="Times New Roman" panose="02020603050405020304" pitchFamily="18" charset="0"/>
              </a:rPr>
              <a:t>A</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 - r</a:t>
            </a:r>
            <a:r>
              <a:rPr lang="en-US" sz="2000" baseline="-25000" dirty="0">
                <a:effectLst/>
                <a:latin typeface="Times New Roman" panose="02020603050405020304" pitchFamily="18" charset="0"/>
              </a:rPr>
              <a:t>B</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effectLst/>
                <a:latin typeface="Times New Roman" panose="02020603050405020304" pitchFamily="18" charset="0"/>
              </a:rPr>
              <a:t>)|</a:t>
            </a:r>
            <a:r>
              <a:rPr lang="en-US" sz="2000" dirty="0"/>
              <a:t> calculates the distance between two points (</a:t>
            </a:r>
            <a:r>
              <a:rPr lang="en-US" sz="2000" dirty="0">
                <a:effectLst/>
                <a:latin typeface="Times New Roman" panose="02020603050405020304" pitchFamily="18" charset="0"/>
              </a:rPr>
              <a:t>r</a:t>
            </a:r>
            <a:r>
              <a:rPr lang="en-US" sz="2000" baseline="-25000" dirty="0">
                <a:effectLst/>
                <a:latin typeface="Times New Roman" panose="02020603050405020304" pitchFamily="18" charset="0"/>
              </a:rPr>
              <a:t>A</a:t>
            </a:r>
            <a:r>
              <a:rPr lang="en-US" sz="2000" dirty="0"/>
              <a:t> and </a:t>
            </a:r>
            <a:r>
              <a:rPr lang="en-US" sz="2000" dirty="0">
                <a:effectLst/>
                <a:latin typeface="Times New Roman" panose="02020603050405020304" pitchFamily="18" charset="0"/>
              </a:rPr>
              <a:t>r</a:t>
            </a:r>
            <a:r>
              <a:rPr lang="en-US" sz="2000" baseline="-25000" dirty="0">
                <a:effectLst/>
                <a:latin typeface="Times New Roman" panose="02020603050405020304" pitchFamily="18" charset="0"/>
              </a:rPr>
              <a:t>B</a:t>
            </a:r>
            <a:r>
              <a:rPr lang="en-US" sz="2000" dirty="0"/>
              <a:t>) at the same time (</a:t>
            </a:r>
            <a:r>
              <a:rPr lang="en-US" sz="2000" dirty="0">
                <a:effectLst/>
                <a:latin typeface="Times New Roman" panose="02020603050405020304" pitchFamily="18" charset="0"/>
              </a:rPr>
              <a:t>t</a:t>
            </a:r>
            <a:r>
              <a:rPr lang="en-US" sz="2000" baseline="-25000" dirty="0">
                <a:effectLst/>
                <a:latin typeface="Times New Roman" panose="02020603050405020304" pitchFamily="18" charset="0"/>
              </a:rPr>
              <a:t>1</a:t>
            </a:r>
            <a:r>
              <a:rPr lang="en-US" sz="2000" dirty="0"/>
              <a:t>). It does not involve measuring the time difference between events like the GPS range equation does.</a:t>
            </a:r>
          </a:p>
        </p:txBody>
      </p:sp>
    </p:spTree>
    <p:extLst>
      <p:ext uri="{BB962C8B-B14F-4D97-AF65-F5344CB8AC3E}">
        <p14:creationId xmlns:p14="http://schemas.microsoft.com/office/powerpoint/2010/main" val="364425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a:xfrm>
            <a:off x="838200" y="270997"/>
            <a:ext cx="10515600" cy="367740"/>
          </a:xfrm>
        </p:spPr>
        <p:txBody>
          <a:bodyPr>
            <a:noAutofit/>
          </a:bodyPr>
          <a:lstStyle/>
          <a:p>
            <a:pPr algn="ctr"/>
            <a:r>
              <a:rPr lang="en-US" sz="2800" dirty="0"/>
              <a:t>Range Measurement Equation</a:t>
            </a:r>
          </a:p>
        </p:txBody>
      </p:sp>
      <p:sp>
        <p:nvSpPr>
          <p:cNvPr id="3" name="Content Placeholder 2">
            <a:extLst>
              <a:ext uri="{FF2B5EF4-FFF2-40B4-BE49-F238E27FC236}">
                <a16:creationId xmlns:a16="http://schemas.microsoft.com/office/drawing/2014/main" id="{14D28FBA-0784-6D3D-84A2-307366A7727E}"/>
              </a:ext>
            </a:extLst>
          </p:cNvPr>
          <p:cNvSpPr>
            <a:spLocks noGrp="1"/>
          </p:cNvSpPr>
          <p:nvPr>
            <p:ph idx="1"/>
          </p:nvPr>
        </p:nvSpPr>
        <p:spPr>
          <a:xfrm>
            <a:off x="430306" y="1055594"/>
            <a:ext cx="9406218" cy="5593977"/>
          </a:xfrm>
        </p:spPr>
        <p:txBody>
          <a:bodyPr>
            <a:normAutofit fontScale="92500" lnSpcReduction="10000"/>
          </a:bodyPr>
          <a:lstStyle/>
          <a:p>
            <a:pPr marL="0" indent="0">
              <a:buNone/>
            </a:pP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GPS’ Range Measurement Equation:</a:t>
            </a:r>
            <a:r>
              <a:rPr lang="en-US" sz="1400" dirty="0">
                <a:gradFill>
                  <a:gsLst>
                    <a:gs pos="34000">
                      <a:schemeClr val="tx1">
                        <a:lumMod val="93000"/>
                      </a:schemeClr>
                    </a:gs>
                    <a:gs pos="0">
                      <a:schemeClr val="bg1">
                        <a:lumMod val="25000"/>
                        <a:lumOff val="75000"/>
                      </a:schemeClr>
                    </a:gs>
                    <a:gs pos="100000">
                      <a:schemeClr val="tx1"/>
                    </a:gs>
                  </a:gsLst>
                  <a:lin ang="4800000" scaled="0"/>
                </a:gradFill>
                <a:latin typeface="Times New Roman" panose="02020603050405020304" pitchFamily="18" charset="0"/>
              </a:rPr>
              <a:t>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a:t>
            </a:r>
            <a:r>
              <a:rPr lang="en-US" sz="1400" i="1"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a:t>
            </a:r>
          </a:p>
          <a:p>
            <a:pPr marL="0" indent="0">
              <a:buNone/>
            </a:pPr>
            <a:r>
              <a:rPr lang="en-US" sz="1400" dirty="0">
                <a:gradFill>
                  <a:gsLst>
                    <a:gs pos="34000">
                      <a:schemeClr val="tx1">
                        <a:lumMod val="93000"/>
                      </a:schemeClr>
                    </a:gs>
                    <a:gs pos="0">
                      <a:schemeClr val="bg1">
                        <a:lumMod val="25000"/>
                        <a:lumOff val="75000"/>
                      </a:schemeClr>
                    </a:gs>
                    <a:gs pos="100000">
                      <a:schemeClr val="tx1"/>
                    </a:gs>
                  </a:gsLst>
                  <a:lin ang="4800000" scaled="0"/>
                </a:gradFill>
                <a:latin typeface="Times New Roman" panose="02020603050405020304" pitchFamily="18" charset="0"/>
              </a:rPr>
              <a:t>This derives distance by measuring the time difference between  two events (i.e., transmission time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latin typeface="Times New Roman" panose="02020603050405020304" pitchFamily="18" charset="0"/>
              </a:rPr>
              <a:t>) and receiver time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latin typeface="Times New Roman" panose="02020603050405020304" pitchFamily="18" charset="0"/>
              </a:rPr>
              <a:t>)</a:t>
            </a:r>
          </a:p>
          <a:p>
            <a:pPr marL="0" indent="0">
              <a:buNone/>
            </a:pPr>
            <a:r>
              <a:rPr lang="en-US" sz="1400" dirty="0">
                <a:gradFill>
                  <a:gsLst>
                    <a:gs pos="34000">
                      <a:schemeClr val="tx1">
                        <a:lumMod val="93000"/>
                      </a:schemeClr>
                    </a:gs>
                    <a:gs pos="0">
                      <a:schemeClr val="bg1">
                        <a:lumMod val="25000"/>
                        <a:lumOff val="75000"/>
                      </a:schemeClr>
                    </a:gs>
                    <a:gs pos="100000">
                      <a:schemeClr val="tx1"/>
                    </a:gs>
                  </a:gsLst>
                  <a:lin ang="4800000" scaled="0"/>
                </a:gradFill>
              </a:rPr>
              <a:t>GPS range equation considers the time delay between transmission and reception to determine distance, while the traditional distance equation measures the spatial separation between two points at a specific moment in time.</a:t>
            </a:r>
          </a:p>
          <a:p>
            <a:pPr marL="0" indent="0">
              <a:buNone/>
            </a:pPr>
            <a:endParaRPr lang="en-US" sz="1400" dirty="0">
              <a:gradFill>
                <a:gsLst>
                  <a:gs pos="34000">
                    <a:schemeClr val="tx1">
                      <a:lumMod val="93000"/>
                    </a:schemeClr>
                  </a:gs>
                  <a:gs pos="0">
                    <a:schemeClr val="bg1">
                      <a:lumMod val="25000"/>
                      <a:lumOff val="75000"/>
                    </a:schemeClr>
                  </a:gs>
                  <a:gs pos="100000">
                    <a:schemeClr val="tx1"/>
                  </a:gs>
                </a:gsLst>
                <a:lin ang="4800000" scaled="0"/>
              </a:gradFill>
              <a:latin typeface="Times New Roman" panose="02020603050405020304" pitchFamily="18" charset="0"/>
            </a:endParaRPr>
          </a:p>
          <a:p>
            <a:pPr marL="0" marR="0">
              <a:spcBef>
                <a:spcPts val="0"/>
              </a:spcBef>
              <a:spcAft>
                <a:spcPts val="0"/>
              </a:spcAft>
            </a:pP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Time of transmission of the signal from source</a:t>
            </a:r>
          </a:p>
          <a:p>
            <a:pPr marL="0" marR="0">
              <a:spcBef>
                <a:spcPts val="0"/>
              </a:spcBef>
              <a:spcAft>
                <a:spcPts val="0"/>
              </a:spcAft>
            </a:pP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Time of reception at the receiver</a:t>
            </a:r>
          </a:p>
          <a:p>
            <a:pPr marL="0" marR="0">
              <a:spcBef>
                <a:spcPts val="0"/>
              </a:spcBef>
              <a:spcAft>
                <a:spcPts val="0"/>
              </a:spcAft>
            </a:pP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ECI </a:t>
            </a:r>
            <a:r>
              <a:rPr lang="en-US" sz="1400" dirty="0">
                <a:gradFill>
                  <a:gsLst>
                    <a:gs pos="34000">
                      <a:schemeClr val="tx1">
                        <a:lumMod val="93000"/>
                      </a:schemeClr>
                    </a:gs>
                    <a:gs pos="0">
                      <a:schemeClr val="bg1">
                        <a:lumMod val="25000"/>
                        <a:lumOff val="75000"/>
                      </a:schemeClr>
                    </a:gs>
                    <a:gs pos="100000">
                      <a:schemeClr val="tx1"/>
                    </a:gs>
                  </a:gsLst>
                  <a:lin ang="4800000" scaled="0"/>
                </a:gradFill>
                <a:latin typeface="Times New Roman" panose="02020603050405020304" pitchFamily="18" charset="0"/>
              </a:rPr>
              <a:t>coordinate system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position of the source at the transmission time</a:t>
            </a:r>
          </a:p>
          <a:p>
            <a:pPr marL="0" marR="0">
              <a:spcBef>
                <a:spcPts val="0"/>
              </a:spcBef>
              <a:spcAft>
                <a:spcPts val="0"/>
              </a:spcAft>
            </a:pP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ECI coordinate system position of the receiver at reception time</a:t>
            </a:r>
          </a:p>
          <a:p>
            <a:pPr marL="0" marR="0">
              <a:spcBef>
                <a:spcPts val="0"/>
              </a:spcBef>
              <a:spcAft>
                <a:spcPts val="0"/>
              </a:spcAft>
            </a:pPr>
            <a:r>
              <a:rPr lang="en-US" sz="1400" i="1"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the invariant speed of light; independent of source of receiver; ~300,000 km/s</a:t>
            </a:r>
          </a:p>
          <a:p>
            <a:pPr marL="0" marR="0" indent="0">
              <a:spcBef>
                <a:spcPts val="0"/>
              </a:spcBef>
              <a:spcAft>
                <a:spcPts val="0"/>
              </a:spcAft>
              <a:buNone/>
            </a:pPr>
            <a:endPar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endParaRPr>
          </a:p>
          <a:p>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a:t>
            </a:r>
            <a:r>
              <a:rPr lang="en-US" sz="1400" dirty="0">
                <a:gradFill>
                  <a:gsLst>
                    <a:gs pos="34000">
                      <a:schemeClr val="tx1">
                        <a:lumMod val="93000"/>
                      </a:schemeClr>
                    </a:gs>
                    <a:gs pos="0">
                      <a:schemeClr val="bg1">
                        <a:lumMod val="25000"/>
                        <a:lumOff val="75000"/>
                      </a:schemeClr>
                    </a:gs>
                    <a:gs pos="100000">
                      <a:schemeClr val="tx1"/>
                    </a:gs>
                  </a:gsLst>
                  <a:lin ang="4800000" scaled="0"/>
                </a:gradFill>
              </a:rPr>
              <a:t>represents the range, which is the distance between the position of the receiver at reception time: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a:t>
            </a:r>
            <a:r>
              <a:rPr lang="en-US" sz="1400" dirty="0">
                <a:gradFill>
                  <a:gsLst>
                    <a:gs pos="34000">
                      <a:schemeClr val="tx1">
                        <a:lumMod val="93000"/>
                      </a:schemeClr>
                    </a:gs>
                    <a:gs pos="0">
                      <a:schemeClr val="bg1">
                        <a:lumMod val="25000"/>
                        <a:lumOff val="75000"/>
                      </a:schemeClr>
                    </a:gs>
                    <a:gs pos="100000">
                      <a:schemeClr val="tx1"/>
                    </a:gs>
                  </a:gsLst>
                  <a:lin ang="4800000" scaled="0"/>
                </a:gradFill>
              </a:rPr>
              <a:t> and the position of the source (satellite) at transmission time: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a:t>
            </a:r>
            <a:endParaRPr lang="en-US" sz="1400" dirty="0">
              <a:gradFill>
                <a:gsLst>
                  <a:gs pos="34000">
                    <a:schemeClr val="tx1">
                      <a:lumMod val="93000"/>
                    </a:schemeClr>
                  </a:gs>
                  <a:gs pos="0">
                    <a:schemeClr val="bg1">
                      <a:lumMod val="25000"/>
                      <a:lumOff val="75000"/>
                    </a:schemeClr>
                  </a:gs>
                  <a:gs pos="100000">
                    <a:schemeClr val="tx1"/>
                  </a:gs>
                </a:gsLst>
                <a:lin ang="4800000" scaled="0"/>
              </a:gradFill>
            </a:endParaRPr>
          </a:p>
          <a:p>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a:t>
            </a:r>
            <a:r>
              <a:rPr lang="en-US" sz="1400" i="1"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a:t>
            </a:r>
            <a:r>
              <a:rPr lang="en-US" sz="1400" dirty="0">
                <a:gradFill>
                  <a:gsLst>
                    <a:gs pos="34000">
                      <a:schemeClr val="tx1">
                        <a:lumMod val="93000"/>
                      </a:schemeClr>
                    </a:gs>
                    <a:gs pos="0">
                      <a:schemeClr val="bg1">
                        <a:lumMod val="25000"/>
                        <a:lumOff val="75000"/>
                      </a:schemeClr>
                    </a:gs>
                    <a:gs pos="100000">
                      <a:schemeClr val="tx1"/>
                    </a:gs>
                  </a:gsLst>
                  <a:lin ang="4800000" scaled="0"/>
                </a:gradFill>
              </a:rPr>
              <a:t>The range is directly proportional to the time difference </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r</a:t>
            </a:r>
            <a:r>
              <a:rPr lang="en-US" sz="14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 - t</a:t>
            </a:r>
            <a:r>
              <a:rPr lang="en-US" sz="1400" baseline="-25000" dirty="0">
                <a:gradFill>
                  <a:gsLst>
                    <a:gs pos="34000">
                      <a:schemeClr val="tx1">
                        <a:lumMod val="93000"/>
                      </a:schemeClr>
                    </a:gs>
                    <a:gs pos="0">
                      <a:schemeClr val="bg1">
                        <a:lumMod val="25000"/>
                        <a:lumOff val="75000"/>
                      </a:schemeClr>
                    </a:gs>
                    <a:gs pos="100000">
                      <a:schemeClr val="tx1"/>
                    </a:gs>
                  </a:gsLst>
                  <a:lin ang="4800000" scaled="0"/>
                </a:gradFill>
                <a:effectLst/>
                <a:latin typeface="Times New Roman" panose="02020603050405020304" pitchFamily="18" charset="0"/>
              </a:rPr>
              <a:t>s</a:t>
            </a:r>
            <a:r>
              <a:rPr lang="en-US" sz="1400" dirty="0">
                <a:gradFill>
                  <a:gsLst>
                    <a:gs pos="34000">
                      <a:schemeClr val="tx1">
                        <a:lumMod val="93000"/>
                      </a:schemeClr>
                    </a:gs>
                    <a:gs pos="0">
                      <a:schemeClr val="bg1">
                        <a:lumMod val="25000"/>
                        <a:lumOff val="75000"/>
                      </a:schemeClr>
                    </a:gs>
                    <a:gs pos="100000">
                      <a:schemeClr val="tx1"/>
                    </a:gs>
                  </a:gsLst>
                  <a:lin ang="4800000" scaled="0"/>
                </a:gradFill>
              </a:rPr>
              <a:t> and the speed of light, </a:t>
            </a:r>
            <a:r>
              <a:rPr lang="en-US" sz="1400" i="1" dirty="0">
                <a:gradFill>
                  <a:gsLst>
                    <a:gs pos="34000">
                      <a:schemeClr val="tx1">
                        <a:lumMod val="93000"/>
                      </a:schemeClr>
                    </a:gs>
                    <a:gs pos="0">
                      <a:schemeClr val="bg1">
                        <a:lumMod val="25000"/>
                        <a:lumOff val="75000"/>
                      </a:schemeClr>
                    </a:gs>
                    <a:gs pos="100000">
                      <a:schemeClr val="tx1"/>
                    </a:gs>
                  </a:gsLst>
                  <a:lin ang="4800000" scaled="0"/>
                </a:gradFill>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rPr>
              <a:t>.</a:t>
            </a:r>
          </a:p>
          <a:p>
            <a:endParaRPr lang="en-US" sz="1400"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r>
              <a:rPr lang="en-US" sz="1400" dirty="0">
                <a:gradFill>
                  <a:gsLst>
                    <a:gs pos="34000">
                      <a:schemeClr val="tx1">
                        <a:lumMod val="93000"/>
                      </a:schemeClr>
                    </a:gs>
                    <a:gs pos="0">
                      <a:schemeClr val="bg1">
                        <a:lumMod val="25000"/>
                        <a:lumOff val="75000"/>
                      </a:schemeClr>
                    </a:gs>
                    <a:gs pos="100000">
                      <a:schemeClr val="tx1"/>
                    </a:gs>
                  </a:gsLst>
                  <a:lin ang="4800000" scaled="0"/>
                </a:gradFill>
              </a:rPr>
              <a:t>Here the ECI serves as a stationary non-rotating reference frame for the relative speed of electromagnetic propagation to be measured so that distance can be derived by determining the absolute values of the locations and time of the signal source and signal receiver in the ECI coordinate system and subtracting the time difference from </a:t>
            </a:r>
            <a:r>
              <a:rPr lang="en-US" sz="1400" i="1" dirty="0">
                <a:gradFill>
                  <a:gsLst>
                    <a:gs pos="34000">
                      <a:schemeClr val="tx1">
                        <a:lumMod val="93000"/>
                      </a:schemeClr>
                    </a:gs>
                    <a:gs pos="0">
                      <a:schemeClr val="bg1">
                        <a:lumMod val="25000"/>
                        <a:lumOff val="75000"/>
                      </a:schemeClr>
                    </a:gs>
                    <a:gs pos="100000">
                      <a:schemeClr val="tx1"/>
                    </a:gs>
                  </a:gsLst>
                  <a:lin ang="4800000" scaled="0"/>
                </a:gradFill>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rPr>
              <a:t>. Using the ECI reference frame, the variance of </a:t>
            </a:r>
            <a:r>
              <a:rPr lang="en-US" sz="1400" i="1" dirty="0">
                <a:gradFill>
                  <a:gsLst>
                    <a:gs pos="34000">
                      <a:schemeClr val="tx1">
                        <a:lumMod val="93000"/>
                      </a:schemeClr>
                    </a:gs>
                    <a:gs pos="0">
                      <a:schemeClr val="bg1">
                        <a:lumMod val="25000"/>
                        <a:lumOff val="75000"/>
                      </a:schemeClr>
                    </a:gs>
                    <a:gs pos="100000">
                      <a:schemeClr val="tx1"/>
                    </a:gs>
                  </a:gsLst>
                  <a:lin ang="4800000" scaled="0"/>
                </a:gradFill>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rPr>
              <a:t> can be used to determine distance in this coordinate system. In this equation with the ECI, the relative velocity of </a:t>
            </a:r>
            <a:r>
              <a:rPr lang="en-US" sz="1400" i="1" dirty="0">
                <a:gradFill>
                  <a:gsLst>
                    <a:gs pos="34000">
                      <a:schemeClr val="tx1">
                        <a:lumMod val="93000"/>
                      </a:schemeClr>
                    </a:gs>
                    <a:gs pos="0">
                      <a:schemeClr val="bg1">
                        <a:lumMod val="25000"/>
                        <a:lumOff val="75000"/>
                      </a:schemeClr>
                    </a:gs>
                    <a:gs pos="100000">
                      <a:schemeClr val="tx1"/>
                    </a:gs>
                  </a:gsLst>
                  <a:lin ang="4800000" scaled="0"/>
                </a:gradFill>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rPr>
              <a:t> is being measured with respect to an absolute frame.</a:t>
            </a:r>
            <a:endParaRPr lang="en-US" sz="1400" i="1"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r>
              <a:rPr lang="en-US" sz="1400" dirty="0">
                <a:gradFill>
                  <a:gsLst>
                    <a:gs pos="34000">
                      <a:schemeClr val="tx1">
                        <a:lumMod val="93000"/>
                      </a:schemeClr>
                    </a:gs>
                    <a:gs pos="0">
                      <a:schemeClr val="bg1">
                        <a:lumMod val="25000"/>
                        <a:lumOff val="75000"/>
                      </a:schemeClr>
                    </a:gs>
                    <a:gs pos="100000">
                      <a:schemeClr val="tx1"/>
                    </a:gs>
                  </a:gsLst>
                  <a:lin ang="4800000" scaled="0"/>
                </a:gradFill>
              </a:rPr>
              <a:t>If all reference frames were truly equally valid as per the postulates of Special Relativity; then the distance derived from the range measurement equation in the  ECI, being proportional to an invariant speed of light  (c), should be invariant when transferred to another coordinate system that uses </a:t>
            </a:r>
            <a:r>
              <a:rPr lang="en-US" sz="1400" i="1" dirty="0">
                <a:gradFill>
                  <a:gsLst>
                    <a:gs pos="34000">
                      <a:schemeClr val="tx1">
                        <a:lumMod val="93000"/>
                      </a:schemeClr>
                    </a:gs>
                    <a:gs pos="0">
                      <a:schemeClr val="bg1">
                        <a:lumMod val="25000"/>
                        <a:lumOff val="75000"/>
                      </a:schemeClr>
                    </a:gs>
                    <a:gs pos="100000">
                      <a:schemeClr val="tx1"/>
                    </a:gs>
                  </a:gsLst>
                  <a:lin ang="4800000" scaled="0"/>
                </a:gradFill>
              </a:rPr>
              <a:t>c</a:t>
            </a:r>
            <a:r>
              <a:rPr lang="en-US" sz="1400" dirty="0">
                <a:gradFill>
                  <a:gsLst>
                    <a:gs pos="34000">
                      <a:schemeClr val="tx1">
                        <a:lumMod val="93000"/>
                      </a:schemeClr>
                    </a:gs>
                    <a:gs pos="0">
                      <a:schemeClr val="bg1">
                        <a:lumMod val="25000"/>
                        <a:lumOff val="75000"/>
                      </a:schemeClr>
                    </a:gs>
                    <a:gs pos="100000">
                      <a:schemeClr val="tx1"/>
                    </a:gs>
                  </a:gsLst>
                  <a:lin ang="4800000" scaled="0"/>
                </a:gradFill>
              </a:rPr>
              <a:t> as invariant. However, it shown that when transferring to another coordinate system distance must be again corrected, this time within the confines of relativistic effects, i.e., time dilation, length contraction, etc.</a:t>
            </a:r>
          </a:p>
          <a:p>
            <a:pPr marL="0" indent="0">
              <a:buNone/>
            </a:pPr>
            <a:r>
              <a:rPr lang="en-US" sz="1400" dirty="0">
                <a:gradFill>
                  <a:gsLst>
                    <a:gs pos="34000">
                      <a:schemeClr val="tx1">
                        <a:lumMod val="93000"/>
                      </a:schemeClr>
                    </a:gs>
                    <a:gs pos="0">
                      <a:schemeClr val="bg1">
                        <a:lumMod val="25000"/>
                        <a:lumOff val="75000"/>
                      </a:schemeClr>
                    </a:gs>
                    <a:gs pos="100000">
                      <a:schemeClr val="tx1"/>
                    </a:gs>
                  </a:gsLst>
                  <a:lin ang="4800000" scaled="0"/>
                </a:gradFill>
              </a:rPr>
              <a:t>The accuracy of GPS is dependent on absolute reference frame to measure the relative speed of electromagnetic propagation against. The preferred reference frame (stationary, non-rotating) is the frame which all other frames are derived. The variance of </a:t>
            </a:r>
            <a:r>
              <a:rPr lang="en-US" sz="1400" i="1" dirty="0">
                <a:gradFill>
                  <a:gsLst>
                    <a:gs pos="34000">
                      <a:schemeClr val="tx1">
                        <a:lumMod val="93000"/>
                      </a:schemeClr>
                    </a:gs>
                    <a:gs pos="0">
                      <a:schemeClr val="bg1">
                        <a:lumMod val="25000"/>
                        <a:lumOff val="75000"/>
                      </a:schemeClr>
                    </a:gs>
                    <a:gs pos="100000">
                      <a:schemeClr val="tx1"/>
                    </a:gs>
                  </a:gsLst>
                  <a:lin ang="4800000" scaled="0"/>
                </a:gradFill>
              </a:rPr>
              <a:t>c </a:t>
            </a:r>
            <a:r>
              <a:rPr lang="en-US" sz="1400" dirty="0">
                <a:gradFill>
                  <a:gsLst>
                    <a:gs pos="34000">
                      <a:schemeClr val="tx1">
                        <a:lumMod val="93000"/>
                      </a:schemeClr>
                    </a:gs>
                    <a:gs pos="0">
                      <a:schemeClr val="bg1">
                        <a:lumMod val="25000"/>
                        <a:lumOff val="75000"/>
                      </a:schemeClr>
                    </a:gs>
                    <a:gs pos="100000">
                      <a:schemeClr val="tx1"/>
                    </a:gs>
                  </a:gsLst>
                  <a:lin ang="4800000" scaled="0"/>
                </a:gradFill>
              </a:rPr>
              <a:t>shows that there is an absolute background that  sets the speed of propagation for light and is shown in the preferred direction West -&gt; East.</a:t>
            </a:r>
            <a:endParaRPr lang="en-US" sz="1400" i="1"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869413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a:xfrm>
            <a:off x="838200" y="270997"/>
            <a:ext cx="10515600" cy="367740"/>
          </a:xfrm>
        </p:spPr>
        <p:txBody>
          <a:bodyPr>
            <a:noAutofit/>
          </a:bodyPr>
          <a:lstStyle/>
          <a:p>
            <a:pPr algn="ctr"/>
            <a:r>
              <a:rPr lang="en-US" sz="2800" dirty="0"/>
              <a:t>Visual difference between a time interval system and traditional distance derivation</a:t>
            </a:r>
          </a:p>
        </p:txBody>
      </p:sp>
      <p:pic>
        <p:nvPicPr>
          <p:cNvPr id="7" name="Content Placeholder 6">
            <a:extLst>
              <a:ext uri="{FF2B5EF4-FFF2-40B4-BE49-F238E27FC236}">
                <a16:creationId xmlns:a16="http://schemas.microsoft.com/office/drawing/2014/main" id="{45C447EB-2E0A-C71D-A5F2-C2284C0BE334}"/>
              </a:ext>
            </a:extLst>
          </p:cNvPr>
          <p:cNvPicPr>
            <a:picLocks noGrp="1" noChangeAspect="1"/>
          </p:cNvPicPr>
          <p:nvPr>
            <p:ph idx="1"/>
          </p:nvPr>
        </p:nvPicPr>
        <p:blipFill>
          <a:blip r:embed="rId4"/>
          <a:stretch>
            <a:fillRect/>
          </a:stretch>
        </p:blipFill>
        <p:spPr>
          <a:xfrm>
            <a:off x="3159081" y="992653"/>
            <a:ext cx="5975782" cy="5594350"/>
          </a:xfrm>
          <a:solidFill>
            <a:schemeClr val="accent2"/>
          </a:solidFill>
        </p:spPr>
      </p:pic>
      <p:sp>
        <p:nvSpPr>
          <p:cNvPr id="9" name="Rectangle 8">
            <a:extLst>
              <a:ext uri="{FF2B5EF4-FFF2-40B4-BE49-F238E27FC236}">
                <a16:creationId xmlns:a16="http://schemas.microsoft.com/office/drawing/2014/main" id="{D7179352-788C-E82B-F46C-03851993B3A5}"/>
              </a:ext>
            </a:extLst>
          </p:cNvPr>
          <p:cNvSpPr/>
          <p:nvPr/>
        </p:nvSpPr>
        <p:spPr>
          <a:xfrm>
            <a:off x="4890565" y="5073445"/>
            <a:ext cx="631231" cy="6312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C241B00-EC3A-7E2D-3926-33D8929A1A54}"/>
              </a:ext>
            </a:extLst>
          </p:cNvPr>
          <p:cNvSpPr/>
          <p:nvPr/>
        </p:nvSpPr>
        <p:spPr>
          <a:xfrm>
            <a:off x="6790157" y="3197450"/>
            <a:ext cx="613533" cy="6194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BD5303D4-3157-FAB9-E9EC-061D96F6C74E}"/>
              </a:ext>
            </a:extLst>
          </p:cNvPr>
          <p:cNvCxnSpPr/>
          <p:nvPr/>
        </p:nvCxnSpPr>
        <p:spPr>
          <a:xfrm flipV="1">
            <a:off x="5604387" y="3928970"/>
            <a:ext cx="1097280" cy="1032387"/>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27306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9562-6F86-C882-750A-CE43556AEA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42BA99F-E95E-4BDA-8DF1-EFA174DB97BE}"/>
              </a:ext>
            </a:extLst>
          </p:cNvPr>
          <p:cNvPicPr>
            <a:picLocks noGrp="1" noChangeAspect="1"/>
          </p:cNvPicPr>
          <p:nvPr>
            <p:ph idx="1"/>
          </p:nvPr>
        </p:nvPicPr>
        <p:blipFill rotWithShape="1">
          <a:blip r:embed="rId2"/>
          <a:srcRect l="3175" r="1315" b="3868"/>
          <a:stretch/>
        </p:blipFill>
        <p:spPr>
          <a:xfrm>
            <a:off x="192157" y="129208"/>
            <a:ext cx="5777947" cy="6599583"/>
          </a:xfrm>
        </p:spPr>
      </p:pic>
      <p:pic>
        <p:nvPicPr>
          <p:cNvPr id="7" name="Picture 6">
            <a:extLst>
              <a:ext uri="{FF2B5EF4-FFF2-40B4-BE49-F238E27FC236}">
                <a16:creationId xmlns:a16="http://schemas.microsoft.com/office/drawing/2014/main" id="{A44C055E-D60E-17E7-3ACD-083115C91875}"/>
              </a:ext>
            </a:extLst>
          </p:cNvPr>
          <p:cNvPicPr>
            <a:picLocks noChangeAspect="1"/>
          </p:cNvPicPr>
          <p:nvPr/>
        </p:nvPicPr>
        <p:blipFill rotWithShape="1">
          <a:blip r:embed="rId3"/>
          <a:srcRect l="2732" r="1742"/>
          <a:stretch/>
        </p:blipFill>
        <p:spPr>
          <a:xfrm>
            <a:off x="5970104" y="318052"/>
            <a:ext cx="6157778" cy="6116412"/>
          </a:xfrm>
          <a:prstGeom prst="rect">
            <a:avLst/>
          </a:prstGeom>
        </p:spPr>
      </p:pic>
    </p:spTree>
    <p:extLst>
      <p:ext uri="{BB962C8B-B14F-4D97-AF65-F5344CB8AC3E}">
        <p14:creationId xmlns:p14="http://schemas.microsoft.com/office/powerpoint/2010/main" val="280613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3ED3-729C-9F90-A88F-4C4E10C71E9A}"/>
              </a:ext>
            </a:extLst>
          </p:cNvPr>
          <p:cNvSpPr>
            <a:spLocks noGrp="1"/>
          </p:cNvSpPr>
          <p:nvPr>
            <p:ph type="title"/>
          </p:nvPr>
        </p:nvSpPr>
        <p:spPr/>
        <p:txBody>
          <a:bodyPr>
            <a:normAutofit/>
          </a:bodyPr>
          <a:lstStyle/>
          <a:p>
            <a:r>
              <a:rPr lang="en-US" sz="1600" dirty="0"/>
              <a:t>Summary of the Argument Before Breaking Down the Components</a:t>
            </a:r>
          </a:p>
        </p:txBody>
      </p:sp>
      <p:sp>
        <p:nvSpPr>
          <p:cNvPr id="3" name="Content Placeholder 2">
            <a:extLst>
              <a:ext uri="{FF2B5EF4-FFF2-40B4-BE49-F238E27FC236}">
                <a16:creationId xmlns:a16="http://schemas.microsoft.com/office/drawing/2014/main" id="{9F9B0C9D-6F43-DAB7-47A4-D81A0EBFFAC8}"/>
              </a:ext>
            </a:extLst>
          </p:cNvPr>
          <p:cNvSpPr>
            <a:spLocks noGrp="1"/>
          </p:cNvSpPr>
          <p:nvPr>
            <p:ph idx="1"/>
          </p:nvPr>
        </p:nvSpPr>
        <p:spPr/>
        <p:txBody>
          <a:bodyPr>
            <a:normAutofit fontScale="55000" lnSpcReduction="20000"/>
          </a:bodyPr>
          <a:lstStyle/>
          <a:p>
            <a:pPr marL="0" indent="0">
              <a:buNone/>
            </a:pPr>
            <a:r>
              <a:rPr lang="en-US" u="sng" dirty="0"/>
              <a:t>Variance of </a:t>
            </a:r>
            <a:r>
              <a:rPr lang="en-US" i="1" u="sng" dirty="0"/>
              <a:t>c</a:t>
            </a:r>
            <a:r>
              <a:rPr lang="en-US" i="1" dirty="0"/>
              <a:t>:</a:t>
            </a:r>
            <a:endParaRPr lang="en-US" dirty="0"/>
          </a:p>
          <a:p>
            <a:r>
              <a:rPr lang="en-US" dirty="0"/>
              <a:t>The variance of </a:t>
            </a:r>
            <a:r>
              <a:rPr lang="en-US" i="1" dirty="0"/>
              <a:t>c</a:t>
            </a:r>
            <a:r>
              <a:rPr lang="en-US" dirty="0"/>
              <a:t> is revealed when measured in a preferred reference frame, which is the ECI: a frame that’s stationary and non-rotating with respect to rotation on Earth’s surface (or ether wind). This measurement is performed using a range measurement equation and a time interval system, such as GPS.</a:t>
            </a:r>
          </a:p>
          <a:p>
            <a:pPr marL="0" indent="0">
              <a:buNone/>
            </a:pPr>
            <a:r>
              <a:rPr lang="en-US" u="sng" dirty="0"/>
              <a:t>Preferred reference frame</a:t>
            </a:r>
            <a:r>
              <a:rPr lang="en-US" dirty="0"/>
              <a:t>:</a:t>
            </a:r>
          </a:p>
          <a:p>
            <a:r>
              <a:rPr lang="en-US" dirty="0"/>
              <a:t>The discrepancy arises when transforming distance derived from the range measurement equation in the ECI to the ECEF. It shows that the value of </a:t>
            </a:r>
            <a:r>
              <a:rPr lang="en-US" i="1" dirty="0"/>
              <a:t>c</a:t>
            </a:r>
            <a:r>
              <a:rPr lang="en-US" dirty="0"/>
              <a:t> in the ECI is not equal to the value of </a:t>
            </a:r>
            <a:r>
              <a:rPr lang="en-US" i="1" dirty="0"/>
              <a:t>c</a:t>
            </a:r>
            <a:r>
              <a:rPr lang="en-US" dirty="0"/>
              <a:t> in the ECEF. If </a:t>
            </a:r>
            <a:r>
              <a:rPr lang="en-US" i="1" dirty="0"/>
              <a:t>c</a:t>
            </a:r>
            <a:r>
              <a:rPr lang="en-US" dirty="0"/>
              <a:t> were truly invariant in all reference frames, the distance derived would also be invariant under transformation as well.</a:t>
            </a:r>
          </a:p>
          <a:p>
            <a:pPr marL="0" indent="0">
              <a:buNone/>
            </a:pPr>
            <a:r>
              <a:rPr lang="en-US" u="sng" dirty="0"/>
              <a:t>The General Principles of Covariance</a:t>
            </a:r>
            <a:r>
              <a:rPr lang="en-US" dirty="0"/>
              <a:t>:</a:t>
            </a:r>
          </a:p>
          <a:p>
            <a:r>
              <a:rPr lang="en-US" dirty="0"/>
              <a:t>A violation of Lorentz covariance contradicts the mathematical framework and rules therein which govern the laws of physics during coordinate system transformations. Consequently, such a violation falsifies the first two postulates of Special Relativity and undermines any philosophical explanations derived from the mathematics, such as length contraction and time dilation. These explanations become unnecessarily and revealed to be reifications anyways.</a:t>
            </a:r>
          </a:p>
          <a:p>
            <a:r>
              <a:rPr lang="en-US" u="sng" dirty="0"/>
              <a:t>Principle of Relative Simultaneity invalidated</a:t>
            </a:r>
            <a:r>
              <a:rPr lang="en-US" dirty="0"/>
              <a:t>:</a:t>
            </a:r>
          </a:p>
          <a:p>
            <a:r>
              <a:rPr lang="en-US" dirty="0"/>
              <a:t>There’s the conflict between so-called “Global” Simultaneity and so-called Relative Simultaneity. Another Special Relativity principle by which GPS’ accuracy explicitly functions on by violating it.</a:t>
            </a:r>
          </a:p>
        </p:txBody>
      </p:sp>
    </p:spTree>
    <p:extLst>
      <p:ext uri="{BB962C8B-B14F-4D97-AF65-F5344CB8AC3E}">
        <p14:creationId xmlns:p14="http://schemas.microsoft.com/office/powerpoint/2010/main" val="3790801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B14044-B48E-676A-7E84-D47FF73DC104}"/>
              </a:ext>
            </a:extLst>
          </p:cNvPr>
          <p:cNvPicPr>
            <a:picLocks noGrp="1" noChangeAspect="1"/>
          </p:cNvPicPr>
          <p:nvPr>
            <p:ph idx="1"/>
          </p:nvPr>
        </p:nvPicPr>
        <p:blipFill>
          <a:blip r:embed="rId2"/>
          <a:stretch>
            <a:fillRect/>
          </a:stretch>
        </p:blipFill>
        <p:spPr>
          <a:xfrm>
            <a:off x="1254935" y="185401"/>
            <a:ext cx="9415942" cy="6483446"/>
          </a:xfrm>
        </p:spPr>
      </p:pic>
    </p:spTree>
    <p:extLst>
      <p:ext uri="{BB962C8B-B14F-4D97-AF65-F5344CB8AC3E}">
        <p14:creationId xmlns:p14="http://schemas.microsoft.com/office/powerpoint/2010/main" val="1848590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A5C5-DA67-FC51-88C2-764FBA7FDA5C}"/>
              </a:ext>
            </a:extLst>
          </p:cNvPr>
          <p:cNvSpPr>
            <a:spLocks noGrp="1"/>
          </p:cNvSpPr>
          <p:nvPr>
            <p:ph type="title"/>
          </p:nvPr>
        </p:nvSpPr>
        <p:spPr/>
        <p:txBody>
          <a:bodyPr/>
          <a:lstStyle/>
          <a:p>
            <a:r>
              <a:rPr lang="en-US" dirty="0"/>
              <a:t>GPS Time and Atomic Clocks</a:t>
            </a:r>
          </a:p>
        </p:txBody>
      </p:sp>
      <p:sp>
        <p:nvSpPr>
          <p:cNvPr id="3" name="Content Placeholder 2">
            <a:extLst>
              <a:ext uri="{FF2B5EF4-FFF2-40B4-BE49-F238E27FC236}">
                <a16:creationId xmlns:a16="http://schemas.microsoft.com/office/drawing/2014/main" id="{95A506B8-5ABB-3707-C026-B9A7D8AE9210}"/>
              </a:ext>
            </a:extLst>
          </p:cNvPr>
          <p:cNvSpPr>
            <a:spLocks noGrp="1"/>
          </p:cNvSpPr>
          <p:nvPr>
            <p:ph idx="1"/>
          </p:nvPr>
        </p:nvSpPr>
        <p:spPr/>
        <p:txBody>
          <a:bodyPr>
            <a:normAutofit fontScale="85000" lnSpcReduction="10000"/>
          </a:bodyPr>
          <a:lstStyle/>
          <a:p>
            <a:r>
              <a:rPr lang="en-US" dirty="0"/>
              <a:t>Do atomic clocks account for relativistic effects? What is a relativistic effect?</a:t>
            </a:r>
          </a:p>
          <a:p>
            <a:endParaRPr lang="en-US" dirty="0"/>
          </a:p>
          <a:p>
            <a:r>
              <a:rPr lang="en-US" dirty="0"/>
              <a:t>Atomic clocks account for electromagnetic retardation. They’re calibrated to a specific rate of oscillation by microwaves being focused on the cesium and then along with the magnetic field, a “known” oscillation rate can be artificially maintained so that a very precise measurement of time can be made. </a:t>
            </a:r>
          </a:p>
          <a:p>
            <a:pPr marL="0" indent="0">
              <a:buNone/>
            </a:pPr>
            <a:endParaRPr lang="en-US" dirty="0"/>
          </a:p>
          <a:p>
            <a:r>
              <a:rPr lang="en-US" dirty="0"/>
              <a:t>GPS uses its own timing system called GPS time. Atomic clocks have nothing to do with “time dilation”. In fact, in Hafele-Keating, the clocks going with the rotation of the sky became of out sync at higher rates than going opposite. If anything, that experiment also shows a preferred direction.</a:t>
            </a:r>
          </a:p>
          <a:p>
            <a:endParaRPr lang="en-US" dirty="0"/>
          </a:p>
        </p:txBody>
      </p:sp>
    </p:spTree>
    <p:extLst>
      <p:ext uri="{BB962C8B-B14F-4D97-AF65-F5344CB8AC3E}">
        <p14:creationId xmlns:p14="http://schemas.microsoft.com/office/powerpoint/2010/main" val="354402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p:txBody>
          <a:bodyPr/>
          <a:lstStyle/>
          <a:p>
            <a:r>
              <a:rPr lang="en-US" dirty="0"/>
              <a:t>The Sagnac Effect</a:t>
            </a:r>
          </a:p>
        </p:txBody>
      </p:sp>
      <p:pic>
        <p:nvPicPr>
          <p:cNvPr id="5" name="Content Placeholder 4">
            <a:extLst>
              <a:ext uri="{FF2B5EF4-FFF2-40B4-BE49-F238E27FC236}">
                <a16:creationId xmlns:a16="http://schemas.microsoft.com/office/drawing/2014/main" id="{636D594E-49AF-CAE9-C70E-F8364F72C11B}"/>
              </a:ext>
            </a:extLst>
          </p:cNvPr>
          <p:cNvPicPr>
            <a:picLocks noGrp="1" noChangeAspect="1"/>
          </p:cNvPicPr>
          <p:nvPr>
            <p:ph idx="1"/>
          </p:nvPr>
        </p:nvPicPr>
        <p:blipFill rotWithShape="1">
          <a:blip r:embed="rId2"/>
          <a:srcRect l="9761" r="1"/>
          <a:stretch/>
        </p:blipFill>
        <p:spPr>
          <a:xfrm>
            <a:off x="7898294" y="269158"/>
            <a:ext cx="3601279" cy="4741319"/>
          </a:xfrm>
        </p:spPr>
      </p:pic>
      <p:pic>
        <p:nvPicPr>
          <p:cNvPr id="7" name="Picture 6">
            <a:extLst>
              <a:ext uri="{FF2B5EF4-FFF2-40B4-BE49-F238E27FC236}">
                <a16:creationId xmlns:a16="http://schemas.microsoft.com/office/drawing/2014/main" id="{CCCC7FF0-43FD-BC12-B2D1-EDAB412BF3E5}"/>
              </a:ext>
            </a:extLst>
          </p:cNvPr>
          <p:cNvPicPr>
            <a:picLocks noChangeAspect="1"/>
          </p:cNvPicPr>
          <p:nvPr/>
        </p:nvPicPr>
        <p:blipFill>
          <a:blip r:embed="rId3"/>
          <a:stretch>
            <a:fillRect/>
          </a:stretch>
        </p:blipFill>
        <p:spPr>
          <a:xfrm>
            <a:off x="7898294" y="5010477"/>
            <a:ext cx="3601278" cy="1385107"/>
          </a:xfrm>
          <a:prstGeom prst="rect">
            <a:avLst/>
          </a:prstGeom>
        </p:spPr>
      </p:pic>
    </p:spTree>
    <p:extLst>
      <p:ext uri="{BB962C8B-B14F-4D97-AF65-F5344CB8AC3E}">
        <p14:creationId xmlns:p14="http://schemas.microsoft.com/office/powerpoint/2010/main" val="3658671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7563-593F-38B2-D0D6-71DE8CDAAD8C}"/>
              </a:ext>
            </a:extLst>
          </p:cNvPr>
          <p:cNvSpPr>
            <a:spLocks noGrp="1"/>
          </p:cNvSpPr>
          <p:nvPr>
            <p:ph type="title"/>
          </p:nvPr>
        </p:nvSpPr>
        <p:spPr/>
        <p:txBody>
          <a:bodyPr>
            <a:normAutofit fontScale="90000"/>
          </a:bodyPr>
          <a:lstStyle/>
          <a:p>
            <a:r>
              <a:rPr lang="en-US" dirty="0"/>
              <a:t>Sagnac Effect Derived from the RME [no relativistic effects here]</a:t>
            </a:r>
          </a:p>
        </p:txBody>
      </p:sp>
      <p:pic>
        <p:nvPicPr>
          <p:cNvPr id="5" name="Content Placeholder 4">
            <a:extLst>
              <a:ext uri="{FF2B5EF4-FFF2-40B4-BE49-F238E27FC236}">
                <a16:creationId xmlns:a16="http://schemas.microsoft.com/office/drawing/2014/main" id="{A8B39E9E-56F6-45C0-38B7-C251814B3CDD}"/>
              </a:ext>
            </a:extLst>
          </p:cNvPr>
          <p:cNvPicPr>
            <a:picLocks noGrp="1" noChangeAspect="1"/>
          </p:cNvPicPr>
          <p:nvPr>
            <p:ph idx="1"/>
          </p:nvPr>
        </p:nvPicPr>
        <p:blipFill>
          <a:blip r:embed="rId2"/>
          <a:stretch>
            <a:fillRect/>
          </a:stretch>
        </p:blipFill>
        <p:spPr>
          <a:xfrm>
            <a:off x="268324" y="1690688"/>
            <a:ext cx="4076154" cy="4351338"/>
          </a:xfrm>
        </p:spPr>
      </p:pic>
      <p:pic>
        <p:nvPicPr>
          <p:cNvPr id="9" name="Picture 8">
            <a:extLst>
              <a:ext uri="{FF2B5EF4-FFF2-40B4-BE49-F238E27FC236}">
                <a16:creationId xmlns:a16="http://schemas.microsoft.com/office/drawing/2014/main" id="{23CE0CFA-D274-EF10-4427-B9FA17FDA6DD}"/>
              </a:ext>
            </a:extLst>
          </p:cNvPr>
          <p:cNvPicPr>
            <a:picLocks noChangeAspect="1"/>
          </p:cNvPicPr>
          <p:nvPr/>
        </p:nvPicPr>
        <p:blipFill rotWithShape="1">
          <a:blip r:embed="rId3"/>
          <a:srcRect l="5232" t="795" r="3868" b="4509"/>
          <a:stretch/>
        </p:blipFill>
        <p:spPr>
          <a:xfrm>
            <a:off x="4448045" y="1690688"/>
            <a:ext cx="2019428" cy="2574771"/>
          </a:xfrm>
          <a:prstGeom prst="rect">
            <a:avLst/>
          </a:prstGeom>
        </p:spPr>
      </p:pic>
      <p:pic>
        <p:nvPicPr>
          <p:cNvPr id="11" name="Picture 10">
            <a:extLst>
              <a:ext uri="{FF2B5EF4-FFF2-40B4-BE49-F238E27FC236}">
                <a16:creationId xmlns:a16="http://schemas.microsoft.com/office/drawing/2014/main" id="{81357253-A1B3-720B-22A6-18F92165EAE5}"/>
              </a:ext>
            </a:extLst>
          </p:cNvPr>
          <p:cNvPicPr>
            <a:picLocks noChangeAspect="1"/>
          </p:cNvPicPr>
          <p:nvPr/>
        </p:nvPicPr>
        <p:blipFill rotWithShape="1">
          <a:blip r:embed="rId4"/>
          <a:srcRect l="6315"/>
          <a:stretch/>
        </p:blipFill>
        <p:spPr>
          <a:xfrm>
            <a:off x="6571040" y="1690688"/>
            <a:ext cx="5352636" cy="4522524"/>
          </a:xfrm>
          <a:prstGeom prst="rect">
            <a:avLst/>
          </a:prstGeom>
        </p:spPr>
      </p:pic>
    </p:spTree>
    <p:extLst>
      <p:ext uri="{BB962C8B-B14F-4D97-AF65-F5344CB8AC3E}">
        <p14:creationId xmlns:p14="http://schemas.microsoft.com/office/powerpoint/2010/main" val="1536920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7563-593F-38B2-D0D6-71DE8CDAAD8C}"/>
              </a:ext>
            </a:extLst>
          </p:cNvPr>
          <p:cNvSpPr>
            <a:spLocks noGrp="1"/>
          </p:cNvSpPr>
          <p:nvPr>
            <p:ph type="title"/>
          </p:nvPr>
        </p:nvSpPr>
        <p:spPr/>
        <p:txBody>
          <a:bodyPr>
            <a:normAutofit/>
          </a:bodyPr>
          <a:lstStyle/>
          <a:p>
            <a:r>
              <a:rPr lang="en-US" dirty="0"/>
              <a:t>Sagnac Effect Linearized </a:t>
            </a:r>
          </a:p>
        </p:txBody>
      </p:sp>
      <p:pic>
        <p:nvPicPr>
          <p:cNvPr id="4" name="GPS system engineering docs showing sagnac effect is not caused by Earth rotation.EU conference (1814p_30fps_VP9 LQ-160kbit_Opus)">
            <a:hlinkClick r:id="" action="ppaction://media"/>
            <a:extLst>
              <a:ext uri="{FF2B5EF4-FFF2-40B4-BE49-F238E27FC236}">
                <a16:creationId xmlns:a16="http://schemas.microsoft.com/office/drawing/2014/main" id="{EE548767-2F62-7043-BBA3-BD8E0E7B9F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1950" y="1825625"/>
            <a:ext cx="9210675" cy="4351338"/>
          </a:xfrm>
        </p:spPr>
      </p:pic>
    </p:spTree>
    <p:extLst>
      <p:ext uri="{BB962C8B-B14F-4D97-AF65-F5344CB8AC3E}">
        <p14:creationId xmlns:p14="http://schemas.microsoft.com/office/powerpoint/2010/main" val="389190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7563-593F-38B2-D0D6-71DE8CDAAD8C}"/>
              </a:ext>
            </a:extLst>
          </p:cNvPr>
          <p:cNvSpPr>
            <a:spLocks noGrp="1"/>
          </p:cNvSpPr>
          <p:nvPr>
            <p:ph type="title"/>
          </p:nvPr>
        </p:nvSpPr>
        <p:spPr>
          <a:xfrm>
            <a:off x="838200" y="201002"/>
            <a:ext cx="10515600" cy="1325563"/>
          </a:xfrm>
        </p:spPr>
        <p:txBody>
          <a:bodyPr>
            <a:normAutofit/>
          </a:bodyPr>
          <a:lstStyle/>
          <a:p>
            <a:pPr algn="ctr"/>
            <a:r>
              <a:rPr lang="en-US" dirty="0"/>
              <a:t>Sagnac Effect Linearized </a:t>
            </a:r>
          </a:p>
        </p:txBody>
      </p:sp>
      <p:sp>
        <p:nvSpPr>
          <p:cNvPr id="5" name="Content Placeholder 4">
            <a:extLst>
              <a:ext uri="{FF2B5EF4-FFF2-40B4-BE49-F238E27FC236}">
                <a16:creationId xmlns:a16="http://schemas.microsoft.com/office/drawing/2014/main" id="{7C2ACF42-40EE-F47E-F0C2-B57D229EBC7A}"/>
              </a:ext>
            </a:extLst>
          </p:cNvPr>
          <p:cNvSpPr>
            <a:spLocks noGrp="1"/>
          </p:cNvSpPr>
          <p:nvPr>
            <p:ph idx="1"/>
          </p:nvPr>
        </p:nvSpPr>
        <p:spPr>
          <a:xfrm>
            <a:off x="328246" y="1825625"/>
            <a:ext cx="11025554" cy="4351338"/>
          </a:xfrm>
        </p:spPr>
        <p:txBody>
          <a:bodyPr>
            <a:normAutofit fontScale="85000" lnSpcReduction="20000"/>
          </a:bodyPr>
          <a:lstStyle/>
          <a:p>
            <a:pPr marL="0" indent="0">
              <a:buNone/>
            </a:pPr>
            <a:r>
              <a:rPr lang="en-US" sz="8000" b="1" dirty="0"/>
              <a:t>Circular: </a:t>
            </a:r>
          </a:p>
          <a:p>
            <a:pPr marL="0" indent="0">
              <a:buNone/>
            </a:pPr>
            <a:r>
              <a:rPr lang="en-US" sz="8000" b="1" dirty="0"/>
              <a:t>∆t = 4Ω</a:t>
            </a:r>
            <a:r>
              <a:rPr lang="en-US" sz="8000" b="1" i="1" dirty="0"/>
              <a:t>A</a:t>
            </a:r>
            <a:r>
              <a:rPr lang="en-US" sz="8000" b="1" i="1"/>
              <a:t>/</a:t>
            </a:r>
            <a:r>
              <a:rPr lang="en-US" sz="8000">
                <a:effectLst/>
                <a:latin typeface="Times New Roman" panose="02020603050405020304" pitchFamily="18" charset="0"/>
              </a:rPr>
              <a:t>c</a:t>
            </a:r>
            <a:r>
              <a:rPr lang="el-GR" sz="6000" b="0" i="0">
                <a:solidFill>
                  <a:srgbClr val="E8EAED"/>
                </a:solidFill>
                <a:effectLst/>
                <a:latin typeface="Google Sans"/>
              </a:rPr>
              <a:t>λ</a:t>
            </a:r>
            <a:r>
              <a:rPr lang="en-US" sz="8000" dirty="0">
                <a:effectLst/>
                <a:latin typeface="Times New Roman" panose="02020603050405020304" pitchFamily="18" charset="0"/>
              </a:rPr>
              <a:t> </a:t>
            </a:r>
          </a:p>
          <a:p>
            <a:endParaRPr lang="en-US" sz="8000" b="1" dirty="0"/>
          </a:p>
          <a:p>
            <a:pPr marL="0" indent="0">
              <a:buNone/>
            </a:pPr>
            <a:r>
              <a:rPr lang="en-US" sz="8000" b="1" dirty="0"/>
              <a:t>Linear: </a:t>
            </a:r>
          </a:p>
          <a:p>
            <a:pPr marL="0" indent="0">
              <a:buNone/>
            </a:pPr>
            <a:r>
              <a:rPr lang="en-US" sz="8000" b="1" dirty="0"/>
              <a:t>∆t = 2vl/</a:t>
            </a:r>
            <a:r>
              <a:rPr lang="en-US" sz="8000" dirty="0">
                <a:effectLst/>
                <a:latin typeface="Times New Roman" panose="02020603050405020304" pitchFamily="18" charset="0"/>
              </a:rPr>
              <a:t>c</a:t>
            </a:r>
            <a:r>
              <a:rPr lang="el-GR" sz="6000" b="0" i="0" dirty="0">
                <a:solidFill>
                  <a:srgbClr val="E8EAED"/>
                </a:solidFill>
                <a:effectLst/>
                <a:latin typeface="Google Sans"/>
              </a:rPr>
              <a:t>λ</a:t>
            </a:r>
            <a:endParaRPr lang="en-US" sz="8000" i="1" dirty="0"/>
          </a:p>
        </p:txBody>
      </p:sp>
      <p:pic>
        <p:nvPicPr>
          <p:cNvPr id="7" name="Picture 6">
            <a:extLst>
              <a:ext uri="{FF2B5EF4-FFF2-40B4-BE49-F238E27FC236}">
                <a16:creationId xmlns:a16="http://schemas.microsoft.com/office/drawing/2014/main" id="{6ABCBD74-AAB9-2B93-A478-25360B82B645}"/>
              </a:ext>
            </a:extLst>
          </p:cNvPr>
          <p:cNvPicPr>
            <a:picLocks noChangeAspect="1"/>
          </p:cNvPicPr>
          <p:nvPr/>
        </p:nvPicPr>
        <p:blipFill>
          <a:blip r:embed="rId2"/>
          <a:stretch>
            <a:fillRect/>
          </a:stretch>
        </p:blipFill>
        <p:spPr>
          <a:xfrm>
            <a:off x="5230814" y="2723322"/>
            <a:ext cx="6808786" cy="2183664"/>
          </a:xfrm>
          <a:prstGeom prst="rect">
            <a:avLst/>
          </a:prstGeom>
        </p:spPr>
      </p:pic>
    </p:spTree>
    <p:extLst>
      <p:ext uri="{BB962C8B-B14F-4D97-AF65-F5344CB8AC3E}">
        <p14:creationId xmlns:p14="http://schemas.microsoft.com/office/powerpoint/2010/main" val="4008879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7563-593F-38B2-D0D6-71DE8CDAAD8C}"/>
              </a:ext>
            </a:extLst>
          </p:cNvPr>
          <p:cNvSpPr>
            <a:spLocks noGrp="1"/>
          </p:cNvSpPr>
          <p:nvPr>
            <p:ph type="title"/>
          </p:nvPr>
        </p:nvSpPr>
        <p:spPr/>
        <p:txBody>
          <a:bodyPr>
            <a:normAutofit/>
          </a:bodyPr>
          <a:lstStyle/>
          <a:p>
            <a:r>
              <a:rPr lang="en-US" sz="4400" dirty="0"/>
              <a:t>Sagnac effect is a non-relativistic effect. The Sagnac effect is directionally dependent.</a:t>
            </a:r>
          </a:p>
        </p:txBody>
      </p:sp>
      <p:sp>
        <p:nvSpPr>
          <p:cNvPr id="3" name="Content Placeholder 2">
            <a:extLst>
              <a:ext uri="{FF2B5EF4-FFF2-40B4-BE49-F238E27FC236}">
                <a16:creationId xmlns:a16="http://schemas.microsoft.com/office/drawing/2014/main" id="{C2DFE0CA-D664-0DCF-0004-D6D6A066BDE3}"/>
              </a:ext>
            </a:extLst>
          </p:cNvPr>
          <p:cNvSpPr>
            <a:spLocks noGrp="1"/>
          </p:cNvSpPr>
          <p:nvPr>
            <p:ph idx="1"/>
          </p:nvPr>
        </p:nvSpPr>
        <p:spPr/>
        <p:txBody>
          <a:bodyPr>
            <a:normAutofit fontScale="62500" lnSpcReduction="20000"/>
          </a:bodyPr>
          <a:lstStyle/>
          <a:p>
            <a:r>
              <a:rPr lang="en-US" dirty="0"/>
              <a:t>The Sagnac effect is not an effect due to angular rotation. The confines by which General Relativity attempts to co-opt the Sagnac effect is invalidated. Without GR’s angular rotation solution provided by, there’s no mechanism to explain the effect within relativistic means.</a:t>
            </a:r>
          </a:p>
          <a:p>
            <a:endParaRPr lang="en-US" dirty="0"/>
          </a:p>
          <a:p>
            <a:r>
              <a:rPr lang="en-US" dirty="0"/>
              <a:t>Wang demonstrates that in an inertial reference frame, there’s a varying speed of light. This violation of  Special Relativity’s postulates renders the framework untenable and unable to answer the Sagnac effect without ignoring the fact that </a:t>
            </a:r>
            <a:r>
              <a:rPr lang="en-US" i="1" dirty="0"/>
              <a:t>c</a:t>
            </a:r>
            <a:r>
              <a:rPr lang="en-US" dirty="0"/>
              <a:t> objectively varies in a preferred reference frame.</a:t>
            </a:r>
          </a:p>
          <a:p>
            <a:endParaRPr lang="en-US" i="1" dirty="0"/>
          </a:p>
          <a:p>
            <a:r>
              <a:rPr lang="en-US" dirty="0"/>
              <a:t>This means that the Michelson-Morley experiment was not a null result or instrumental error. The velocity scale in which they applied to the fringe patterns was off. Michelson-Gale and Sagnac are essentially the same experiment as Michelson-Morley. If Michelson-Gale and Sagnac detected a fringe corresponding to the sidereal rotation, then Michelson-Morley must also be a valid detection. The only difference here is the scale invoked to interpret the result for an orbital velocity.</a:t>
            </a:r>
          </a:p>
          <a:p>
            <a:r>
              <a:rPr lang="en-US" dirty="0"/>
              <a:t>Therefore:  It’s completely unjustified to Lorentz transform to a reference frame of an observer on the sun to theoretically explain length contraction that would have already happened in our frame to derive the correction needed to infer Earth’s alleged orbital velocity of 30kms/s from a 5km/s reading and then to turn and use the  same fringe reading as 15°/h and correlate it to Earth’s alleged rotation relative to the latitude.</a:t>
            </a:r>
          </a:p>
        </p:txBody>
      </p:sp>
    </p:spTree>
    <p:extLst>
      <p:ext uri="{BB962C8B-B14F-4D97-AF65-F5344CB8AC3E}">
        <p14:creationId xmlns:p14="http://schemas.microsoft.com/office/powerpoint/2010/main" val="1858152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B7C1-057D-3D74-A1A3-2F79A52DD5FD}"/>
              </a:ext>
            </a:extLst>
          </p:cNvPr>
          <p:cNvSpPr>
            <a:spLocks noGrp="1"/>
          </p:cNvSpPr>
          <p:nvPr>
            <p:ph type="title"/>
          </p:nvPr>
        </p:nvSpPr>
        <p:spPr>
          <a:xfrm>
            <a:off x="838200" y="365126"/>
            <a:ext cx="5562600" cy="310736"/>
          </a:xfrm>
        </p:spPr>
        <p:txBody>
          <a:bodyPr>
            <a:normAutofit fontScale="90000"/>
          </a:bodyPr>
          <a:lstStyle/>
          <a:p>
            <a:r>
              <a:rPr lang="en-US" sz="2000" dirty="0"/>
              <a:t>Relative  Simultaneity vs “Global” Simultaneity</a:t>
            </a:r>
          </a:p>
        </p:txBody>
      </p:sp>
      <p:pic>
        <p:nvPicPr>
          <p:cNvPr id="5" name="Content Placeholder 4">
            <a:extLst>
              <a:ext uri="{FF2B5EF4-FFF2-40B4-BE49-F238E27FC236}">
                <a16:creationId xmlns:a16="http://schemas.microsoft.com/office/drawing/2014/main" id="{2021BC96-10C1-9F0F-4D66-6A1D0157DE6F}"/>
              </a:ext>
            </a:extLst>
          </p:cNvPr>
          <p:cNvPicPr>
            <a:picLocks noGrp="1" noChangeAspect="1"/>
          </p:cNvPicPr>
          <p:nvPr>
            <p:ph idx="1"/>
          </p:nvPr>
        </p:nvPicPr>
        <p:blipFill>
          <a:blip r:embed="rId2"/>
          <a:stretch>
            <a:fillRect/>
          </a:stretch>
        </p:blipFill>
        <p:spPr>
          <a:xfrm>
            <a:off x="838200" y="879598"/>
            <a:ext cx="4774807" cy="1601871"/>
          </a:xfrm>
        </p:spPr>
      </p:pic>
      <p:pic>
        <p:nvPicPr>
          <p:cNvPr id="9" name="Picture 8">
            <a:extLst>
              <a:ext uri="{FF2B5EF4-FFF2-40B4-BE49-F238E27FC236}">
                <a16:creationId xmlns:a16="http://schemas.microsoft.com/office/drawing/2014/main" id="{3E692306-51E1-927B-FFC2-22C097D9DCCC}"/>
              </a:ext>
            </a:extLst>
          </p:cNvPr>
          <p:cNvPicPr>
            <a:picLocks noChangeAspect="1"/>
          </p:cNvPicPr>
          <p:nvPr/>
        </p:nvPicPr>
        <p:blipFill>
          <a:blip r:embed="rId3"/>
          <a:stretch>
            <a:fillRect/>
          </a:stretch>
        </p:blipFill>
        <p:spPr>
          <a:xfrm>
            <a:off x="6882179" y="0"/>
            <a:ext cx="4471621" cy="6858000"/>
          </a:xfrm>
          <a:prstGeom prst="rect">
            <a:avLst/>
          </a:prstGeom>
        </p:spPr>
      </p:pic>
    </p:spTree>
    <p:extLst>
      <p:ext uri="{BB962C8B-B14F-4D97-AF65-F5344CB8AC3E}">
        <p14:creationId xmlns:p14="http://schemas.microsoft.com/office/powerpoint/2010/main" val="622983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7ECD-6D1A-D1AF-845A-162F3A1C0D3D}"/>
              </a:ext>
            </a:extLst>
          </p:cNvPr>
          <p:cNvSpPr>
            <a:spLocks noGrp="1"/>
          </p:cNvSpPr>
          <p:nvPr>
            <p:ph type="title"/>
          </p:nvPr>
        </p:nvSpPr>
        <p:spPr>
          <a:xfrm>
            <a:off x="106018" y="80205"/>
            <a:ext cx="7419975" cy="456510"/>
          </a:xfrm>
        </p:spPr>
        <p:txBody>
          <a:bodyPr>
            <a:normAutofit fontScale="90000"/>
          </a:bodyPr>
          <a:lstStyle/>
          <a:p>
            <a:r>
              <a:rPr lang="en-US" sz="2800" dirty="0"/>
              <a:t>Michelson-Gale-Pearson [1923]</a:t>
            </a:r>
          </a:p>
        </p:txBody>
      </p:sp>
      <p:sp>
        <p:nvSpPr>
          <p:cNvPr id="9" name="Content Placeholder 8">
            <a:extLst>
              <a:ext uri="{FF2B5EF4-FFF2-40B4-BE49-F238E27FC236}">
                <a16:creationId xmlns:a16="http://schemas.microsoft.com/office/drawing/2014/main" id="{8F3A8DEB-8F76-A277-9871-59F7BCB576DA}"/>
              </a:ext>
            </a:extLst>
          </p:cNvPr>
          <p:cNvSpPr>
            <a:spLocks noGrp="1"/>
          </p:cNvSpPr>
          <p:nvPr>
            <p:ph idx="1"/>
          </p:nvPr>
        </p:nvSpPr>
        <p:spPr>
          <a:xfrm>
            <a:off x="106018" y="536715"/>
            <a:ext cx="6553200" cy="6241080"/>
          </a:xfrm>
        </p:spPr>
        <p:txBody>
          <a:bodyPr>
            <a:normAutofit/>
          </a:bodyPr>
          <a:lstStyle/>
          <a:p>
            <a:pPr marL="0" indent="0">
              <a:buNone/>
            </a:pPr>
            <a:r>
              <a:rPr lang="en-US" sz="2400" dirty="0"/>
              <a:t>The speed of light relative to what? The Center of Earth’s or the ether vortex?</a:t>
            </a:r>
            <a:br>
              <a:rPr lang="en-US" sz="2400" dirty="0"/>
            </a:br>
            <a:br>
              <a:rPr lang="en-US" sz="2400" dirty="0"/>
            </a:br>
            <a:r>
              <a:rPr lang="en-US" sz="2400" dirty="0"/>
              <a:t>The varying speed of light is shown here in Michelson-Gale to mathematically derive the results by measuring the difference in c in the N/S and E/W pipes, relative to one another, respectively.</a:t>
            </a:r>
            <a:br>
              <a:rPr lang="en-US" sz="2400" dirty="0"/>
            </a:br>
            <a:br>
              <a:rPr lang="en-US" sz="2400" dirty="0"/>
            </a:br>
            <a:r>
              <a:rPr lang="en-US" sz="2400" dirty="0"/>
              <a:t>The implication of a preferred  frame to measure the relative velocities against that produces the accurate measurement of the variance speed of light, as it’s the only one that produces the results</a:t>
            </a:r>
          </a:p>
          <a:p>
            <a:pPr marL="0" indent="0">
              <a:buNone/>
            </a:pPr>
            <a:endParaRPr lang="en-US" sz="2400" dirty="0"/>
          </a:p>
          <a:p>
            <a:pPr marL="0" indent="0">
              <a:buNone/>
            </a:pPr>
            <a:r>
              <a:rPr lang="en-US" sz="2400" dirty="0"/>
              <a:t>Does relativity predict a varying speed of relative to the translation motion of the observer?</a:t>
            </a:r>
          </a:p>
        </p:txBody>
      </p:sp>
      <p:pic>
        <p:nvPicPr>
          <p:cNvPr id="4" name="Picture 3">
            <a:extLst>
              <a:ext uri="{FF2B5EF4-FFF2-40B4-BE49-F238E27FC236}">
                <a16:creationId xmlns:a16="http://schemas.microsoft.com/office/drawing/2014/main" id="{EFB033EE-DEE8-AE35-C4DD-C51C2A693BB9}"/>
              </a:ext>
            </a:extLst>
          </p:cNvPr>
          <p:cNvPicPr>
            <a:picLocks noChangeAspect="1"/>
          </p:cNvPicPr>
          <p:nvPr/>
        </p:nvPicPr>
        <p:blipFill rotWithShape="1">
          <a:blip r:embed="rId3"/>
          <a:srcRect l="2922" r="1800" b="3"/>
          <a:stretch/>
        </p:blipFill>
        <p:spPr>
          <a:xfrm>
            <a:off x="6749031" y="4548369"/>
            <a:ext cx="5433692" cy="2309631"/>
          </a:xfrm>
          <a:prstGeom prst="rect">
            <a:avLst/>
          </a:prstGeom>
        </p:spPr>
      </p:pic>
      <p:pic>
        <p:nvPicPr>
          <p:cNvPr id="5" name="Content Placeholder 4" descr="A text on a page&#10;&#10;Description automatically generated">
            <a:extLst>
              <a:ext uri="{FF2B5EF4-FFF2-40B4-BE49-F238E27FC236}">
                <a16:creationId xmlns:a16="http://schemas.microsoft.com/office/drawing/2014/main" id="{722E33B1-2434-5C65-B885-87006E90A9AF}"/>
              </a:ext>
            </a:extLst>
          </p:cNvPr>
          <p:cNvPicPr>
            <a:picLocks noChangeAspect="1"/>
          </p:cNvPicPr>
          <p:nvPr/>
        </p:nvPicPr>
        <p:blipFill rotWithShape="1">
          <a:blip r:embed="rId4"/>
          <a:srcRect l="7901"/>
          <a:stretch/>
        </p:blipFill>
        <p:spPr>
          <a:xfrm>
            <a:off x="7524584" y="0"/>
            <a:ext cx="4667416" cy="4548369"/>
          </a:xfrm>
          <a:prstGeom prst="rect">
            <a:avLst/>
          </a:prstGeom>
        </p:spPr>
      </p:pic>
      <p:cxnSp>
        <p:nvCxnSpPr>
          <p:cNvPr id="15" name="Straight Arrow Connector 14">
            <a:extLst>
              <a:ext uri="{FF2B5EF4-FFF2-40B4-BE49-F238E27FC236}">
                <a16:creationId xmlns:a16="http://schemas.microsoft.com/office/drawing/2014/main" id="{F3393071-D034-0940-42C2-FD220FB1FF32}"/>
              </a:ext>
            </a:extLst>
          </p:cNvPr>
          <p:cNvCxnSpPr>
            <a:cxnSpLocks/>
          </p:cNvCxnSpPr>
          <p:nvPr/>
        </p:nvCxnSpPr>
        <p:spPr>
          <a:xfrm flipH="1">
            <a:off x="949569" y="4771292"/>
            <a:ext cx="6025662" cy="6682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677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p:txBody>
          <a:bodyPr>
            <a:normAutofit fontScale="90000"/>
          </a:bodyPr>
          <a:lstStyle/>
          <a:p>
            <a:r>
              <a:rPr lang="en-US" dirty="0"/>
              <a:t>What is responsible for </a:t>
            </a:r>
            <a:r>
              <a:rPr lang="en-US" i="1" dirty="0"/>
              <a:t>c</a:t>
            </a:r>
            <a:r>
              <a:rPr lang="en-US" dirty="0"/>
              <a:t>’s Variance: Orbital Velocity vs Earth Rotation</a:t>
            </a:r>
          </a:p>
        </p:txBody>
      </p:sp>
      <p:sp>
        <p:nvSpPr>
          <p:cNvPr id="3" name="Content Placeholder 2">
            <a:extLst>
              <a:ext uri="{FF2B5EF4-FFF2-40B4-BE49-F238E27FC236}">
                <a16:creationId xmlns:a16="http://schemas.microsoft.com/office/drawing/2014/main" id="{14D28FBA-0784-6D3D-84A2-307366A7727E}"/>
              </a:ext>
            </a:extLst>
          </p:cNvPr>
          <p:cNvSpPr>
            <a:spLocks noGrp="1"/>
          </p:cNvSpPr>
          <p:nvPr>
            <p:ph idx="1"/>
          </p:nvPr>
        </p:nvSpPr>
        <p:spPr/>
        <p:txBody>
          <a:bodyPr/>
          <a:lstStyle/>
          <a:p>
            <a:pPr marL="0" indent="0">
              <a:buNone/>
            </a:pPr>
            <a:r>
              <a:rPr lang="en-US" dirty="0"/>
              <a:t>Another complete failure for the Heliocentric model is that Earth’s orbital velocity isn’t added to compensate for the linear motion experienced when the Earth is rotating into its orbit around the sun. If the claim is that the linear motion of Earth’s rotation what’s being accounted for, then Earth’s  orbital motion must also be accounted for.</a:t>
            </a:r>
          </a:p>
        </p:txBody>
      </p:sp>
    </p:spTree>
    <p:extLst>
      <p:ext uri="{BB962C8B-B14F-4D97-AF65-F5344CB8AC3E}">
        <p14:creationId xmlns:p14="http://schemas.microsoft.com/office/powerpoint/2010/main" val="194166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3340-F9D7-482E-0AEE-15FADE6327D8}"/>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F2F5B492-AEC1-1151-2EC0-A4DBB2B45245}"/>
              </a:ext>
            </a:extLst>
          </p:cNvPr>
          <p:cNvSpPr>
            <a:spLocks noGrp="1"/>
          </p:cNvSpPr>
          <p:nvPr>
            <p:ph idx="1"/>
          </p:nvPr>
        </p:nvSpPr>
        <p:spPr/>
        <p:txBody>
          <a:bodyPr/>
          <a:lstStyle/>
          <a:p>
            <a:r>
              <a:rPr lang="en-US" dirty="0"/>
              <a:t>Sidereal – Earth’s daily rotation with respect to the </a:t>
            </a:r>
            <a:r>
              <a:rPr lang="en-US"/>
              <a:t>fixed stars</a:t>
            </a:r>
          </a:p>
        </p:txBody>
      </p:sp>
    </p:spTree>
    <p:extLst>
      <p:ext uri="{BB962C8B-B14F-4D97-AF65-F5344CB8AC3E}">
        <p14:creationId xmlns:p14="http://schemas.microsoft.com/office/powerpoint/2010/main" val="1811048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E2A6-D5D5-22F1-01BA-BD90980C2E39}"/>
              </a:ext>
            </a:extLst>
          </p:cNvPr>
          <p:cNvSpPr>
            <a:spLocks noGrp="1"/>
          </p:cNvSpPr>
          <p:nvPr>
            <p:ph type="title"/>
          </p:nvPr>
        </p:nvSpPr>
        <p:spPr>
          <a:xfrm>
            <a:off x="6033208" y="-5121"/>
            <a:ext cx="6158792" cy="255734"/>
          </a:xfrm>
        </p:spPr>
        <p:txBody>
          <a:bodyPr vert="horz" lIns="91440" tIns="45720" rIns="91440" bIns="45720" rtlCol="0" anchor="ctr">
            <a:normAutofit fontScale="90000"/>
          </a:bodyPr>
          <a:lstStyle/>
          <a:p>
            <a:r>
              <a:rPr lang="en-US" sz="1600" dirty="0"/>
              <a:t>Earth’s Nonexistent orbital velocity</a:t>
            </a:r>
          </a:p>
        </p:txBody>
      </p:sp>
      <p:pic>
        <p:nvPicPr>
          <p:cNvPr id="11" name="Picture 10" descr="A picture containing text, screenshot, colorfulness, green&#10;&#10;Description automatically generated">
            <a:extLst>
              <a:ext uri="{FF2B5EF4-FFF2-40B4-BE49-F238E27FC236}">
                <a16:creationId xmlns:a16="http://schemas.microsoft.com/office/drawing/2014/main" id="{6B77E7F3-4004-39CF-382F-64EC5EB63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11" y="3266761"/>
            <a:ext cx="3104913" cy="2926379"/>
          </a:xfrm>
          <a:prstGeom prst="rect">
            <a:avLst/>
          </a:prstGeom>
        </p:spPr>
      </p:pic>
      <p:pic>
        <p:nvPicPr>
          <p:cNvPr id="13" name="Picture 12">
            <a:extLst>
              <a:ext uri="{FF2B5EF4-FFF2-40B4-BE49-F238E27FC236}">
                <a16:creationId xmlns:a16="http://schemas.microsoft.com/office/drawing/2014/main" id="{48DE013F-F14B-A33C-D7A5-C64D79F685BB}"/>
              </a:ext>
            </a:extLst>
          </p:cNvPr>
          <p:cNvPicPr>
            <a:picLocks noChangeAspect="1"/>
          </p:cNvPicPr>
          <p:nvPr/>
        </p:nvPicPr>
        <p:blipFill>
          <a:blip r:embed="rId4"/>
          <a:stretch>
            <a:fillRect/>
          </a:stretch>
        </p:blipFill>
        <p:spPr>
          <a:xfrm>
            <a:off x="3382212" y="3525163"/>
            <a:ext cx="3678742" cy="2409574"/>
          </a:xfrm>
          <a:prstGeom prst="rect">
            <a:avLst/>
          </a:prstGeom>
        </p:spPr>
      </p:pic>
      <p:sp>
        <p:nvSpPr>
          <p:cNvPr id="4" name="TextBox 3">
            <a:extLst>
              <a:ext uri="{FF2B5EF4-FFF2-40B4-BE49-F238E27FC236}">
                <a16:creationId xmlns:a16="http://schemas.microsoft.com/office/drawing/2014/main" id="{5158DA48-81BD-0EEF-A5DD-7E3D899010F5}"/>
              </a:ext>
            </a:extLst>
          </p:cNvPr>
          <p:cNvSpPr txBox="1"/>
          <p:nvPr/>
        </p:nvSpPr>
        <p:spPr>
          <a:xfrm>
            <a:off x="7060954" y="250613"/>
            <a:ext cx="4797279" cy="3615111"/>
          </a:xfrm>
          <a:prstGeom prst="rect">
            <a:avLst/>
          </a:prstGeom>
        </p:spPr>
        <p:txBody>
          <a:bodyPr vert="horz" lIns="91440" tIns="45720" rIns="91440" bIns="45720" rtlCol="0" anchor="t">
            <a:normAutofit/>
          </a:bodyPr>
          <a:lstStyle/>
          <a:p>
            <a:pPr>
              <a:spcBef>
                <a:spcPct val="20000"/>
              </a:spcBef>
              <a:spcAft>
                <a:spcPts val="600"/>
              </a:spcAft>
              <a:buClr>
                <a:schemeClr val="tx1"/>
              </a:buClr>
              <a:buSzPct val="100000"/>
            </a:pPr>
            <a:r>
              <a:rPr lang="en-US" cap="small" dirty="0">
                <a:ln>
                  <a:solidFill>
                    <a:schemeClr val="bg1">
                      <a:lumMod val="75000"/>
                      <a:lumOff val="25000"/>
                      <a:alpha val="10000"/>
                    </a:schemeClr>
                  </a:solid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GPS specifically doesn’t account for the presupposed orbital velocity of the earth around the sun. the orbital motion is a linear speed 100 times that of earth’s rotation and would have to be accounted for in addition to earth’s daily rotation.</a:t>
            </a:r>
          </a:p>
          <a:p>
            <a:pPr>
              <a:spcBef>
                <a:spcPct val="20000"/>
              </a:spcBef>
              <a:spcAft>
                <a:spcPts val="600"/>
              </a:spcAft>
              <a:buClr>
                <a:schemeClr val="tx1"/>
              </a:buClr>
              <a:buSzPct val="100000"/>
            </a:pPr>
            <a:r>
              <a:rPr lang="en-US" cap="small" dirty="0">
                <a:ln>
                  <a:solidFill>
                    <a:schemeClr val="bg1">
                      <a:lumMod val="75000"/>
                      <a:lumOff val="25000"/>
                      <a:alpha val="10000"/>
                    </a:schemeClr>
                  </a:solid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Sagnac effect is revealed in the gps’ range measurement equation as an effect of an ether wind with respect to a stationary, non-rotating earth.</a:t>
            </a:r>
          </a:p>
          <a:p>
            <a:pPr>
              <a:spcBef>
                <a:spcPct val="20000"/>
              </a:spcBef>
              <a:spcAft>
                <a:spcPts val="600"/>
              </a:spcAft>
              <a:buClr>
                <a:schemeClr val="tx1"/>
              </a:buClr>
              <a:buSzPct val="100000"/>
            </a:pPr>
            <a:endParaRPr lang="en-US" cap="small" dirty="0">
              <a:ln>
                <a:solidFill>
                  <a:schemeClr val="bg1">
                    <a:lumMod val="75000"/>
                    <a:lumOff val="25000"/>
                    <a:alpha val="10000"/>
                  </a:schemeClr>
                </a:solid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p:txBody>
      </p:sp>
      <p:pic>
        <p:nvPicPr>
          <p:cNvPr id="28" name="Picture 27">
            <a:extLst>
              <a:ext uri="{FF2B5EF4-FFF2-40B4-BE49-F238E27FC236}">
                <a16:creationId xmlns:a16="http://schemas.microsoft.com/office/drawing/2014/main" id="{48BAF2A3-A75B-E24F-F7B9-FBA184650C33}"/>
              </a:ext>
            </a:extLst>
          </p:cNvPr>
          <p:cNvPicPr>
            <a:picLocks noChangeAspect="1"/>
          </p:cNvPicPr>
          <p:nvPr/>
        </p:nvPicPr>
        <p:blipFill>
          <a:blip r:embed="rId5"/>
          <a:stretch>
            <a:fillRect/>
          </a:stretch>
        </p:blipFill>
        <p:spPr>
          <a:xfrm>
            <a:off x="7162402" y="3266761"/>
            <a:ext cx="4594381" cy="3150301"/>
          </a:xfrm>
          <a:prstGeom prst="rect">
            <a:avLst/>
          </a:prstGeom>
        </p:spPr>
      </p:pic>
      <p:sp>
        <p:nvSpPr>
          <p:cNvPr id="30" name="TextBox 29">
            <a:extLst>
              <a:ext uri="{FF2B5EF4-FFF2-40B4-BE49-F238E27FC236}">
                <a16:creationId xmlns:a16="http://schemas.microsoft.com/office/drawing/2014/main" id="{39B7FE6D-128D-F062-0B1E-DC5139A0DE39}"/>
              </a:ext>
            </a:extLst>
          </p:cNvPr>
          <p:cNvSpPr txBox="1"/>
          <p:nvPr/>
        </p:nvSpPr>
        <p:spPr>
          <a:xfrm>
            <a:off x="0" y="6275297"/>
            <a:ext cx="9692077" cy="707886"/>
          </a:xfrm>
          <a:prstGeom prst="rect">
            <a:avLst/>
          </a:prstGeom>
          <a:noFill/>
        </p:spPr>
        <p:txBody>
          <a:bodyPr wrap="none" rtlCol="0">
            <a:spAutoFit/>
          </a:bodyPr>
          <a:lstStyle/>
          <a:p>
            <a:r>
              <a:rPr lang="en-US" sz="800" dirty="0"/>
              <a:t>1. </a:t>
            </a:r>
            <a:r>
              <a:rPr lang="en-US" sz="800" dirty="0">
                <a:effectLst/>
                <a:latin typeface="Times New Roman" panose="02020603050405020304" pitchFamily="18" charset="0"/>
              </a:rPr>
              <a:t>Howard C. Hayden, Special Relativity: Problems and Alternatives, Physics Essays, Vol. 8, 3, 1995</a:t>
            </a:r>
            <a:endParaRPr lang="en-US" sz="800" dirty="0"/>
          </a:p>
          <a:p>
            <a:r>
              <a:rPr lang="en-US" sz="800" dirty="0"/>
              <a:t>2. Ching-</a:t>
            </a:r>
            <a:r>
              <a:rPr lang="en-US" sz="800" dirty="0" err="1"/>
              <a:t>Chaun</a:t>
            </a:r>
            <a:r>
              <a:rPr lang="en-US" sz="800" dirty="0"/>
              <a:t> </a:t>
            </a:r>
            <a:r>
              <a:rPr lang="en-US" sz="800" dirty="0" err="1"/>
              <a:t>Su</a:t>
            </a:r>
            <a:r>
              <a:rPr lang="en-US" sz="800" dirty="0"/>
              <a:t>, A Local-Ether Model of Wave Propagation Complying with the Sagnac Correction in the Global Positioning System, Antennas and Propagation Society International Symposium, 2000</a:t>
            </a:r>
          </a:p>
          <a:p>
            <a:r>
              <a:rPr lang="en-US" sz="800" dirty="0"/>
              <a:t>3.Fig 2. and Fig. 3 (respectively), Ruyong Wang, Re-examine the Two Principles of Special Relativity and the Sagnac Effect Using GPS’ Range Measurement Equation, Pg. 3-4, 2000</a:t>
            </a:r>
          </a:p>
          <a:p>
            <a:r>
              <a:rPr lang="en-US" sz="800" dirty="0"/>
              <a:t>4. Stephan Gift, Faster West than East: The GPS Invalidates Special Relativity, Proceedings of the NPA, 2013</a:t>
            </a:r>
          </a:p>
          <a:p>
            <a:endParaRPr lang="en-US" sz="800" dirty="0"/>
          </a:p>
        </p:txBody>
      </p:sp>
      <p:pic>
        <p:nvPicPr>
          <p:cNvPr id="6" name="Picture 5">
            <a:extLst>
              <a:ext uri="{FF2B5EF4-FFF2-40B4-BE49-F238E27FC236}">
                <a16:creationId xmlns:a16="http://schemas.microsoft.com/office/drawing/2014/main" id="{A4E64D08-0DC5-F915-6F72-6F9C361F24A5}"/>
              </a:ext>
            </a:extLst>
          </p:cNvPr>
          <p:cNvPicPr>
            <a:picLocks noChangeAspect="1"/>
          </p:cNvPicPr>
          <p:nvPr/>
        </p:nvPicPr>
        <p:blipFill rotWithShape="1">
          <a:blip r:embed="rId6"/>
          <a:srcRect l="467" t="14323" r="277" b="20353"/>
          <a:stretch/>
        </p:blipFill>
        <p:spPr>
          <a:xfrm>
            <a:off x="152611" y="103567"/>
            <a:ext cx="5880597" cy="3081036"/>
          </a:xfrm>
          <a:prstGeom prst="rect">
            <a:avLst/>
          </a:prstGeom>
          <a:solidFill>
            <a:srgbClr val="FFFF00"/>
          </a:solidFill>
        </p:spPr>
      </p:pic>
      <p:sp>
        <p:nvSpPr>
          <p:cNvPr id="12" name="Arrow: Curved Right 11">
            <a:extLst>
              <a:ext uri="{FF2B5EF4-FFF2-40B4-BE49-F238E27FC236}">
                <a16:creationId xmlns:a16="http://schemas.microsoft.com/office/drawing/2014/main" id="{CAEE0AEF-A4EC-277D-90D0-442CFC0AC474}"/>
              </a:ext>
            </a:extLst>
          </p:cNvPr>
          <p:cNvSpPr/>
          <p:nvPr/>
        </p:nvSpPr>
        <p:spPr>
          <a:xfrm>
            <a:off x="1673412" y="1742575"/>
            <a:ext cx="2608317" cy="385201"/>
          </a:xfrm>
          <a:prstGeom prst="curvedRightArrow">
            <a:avLst>
              <a:gd name="adj1" fmla="val 25000"/>
              <a:gd name="adj2" fmla="val 62892"/>
              <a:gd name="adj3" fmla="val 25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A103957C-D9F2-9CC6-0A53-0BBBF2B31762}"/>
              </a:ext>
            </a:extLst>
          </p:cNvPr>
          <p:cNvSpPr/>
          <p:nvPr/>
        </p:nvSpPr>
        <p:spPr>
          <a:xfrm>
            <a:off x="333767" y="840271"/>
            <a:ext cx="5419069" cy="385201"/>
          </a:xfrm>
          <a:prstGeom prst="curvedLeftArrow">
            <a:avLst>
              <a:gd name="adj1" fmla="val 25000"/>
              <a:gd name="adj2" fmla="val 50000"/>
              <a:gd name="adj3" fmla="val 25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
        <p:nvSpPr>
          <p:cNvPr id="15" name="Oval 14">
            <a:extLst>
              <a:ext uri="{FF2B5EF4-FFF2-40B4-BE49-F238E27FC236}">
                <a16:creationId xmlns:a16="http://schemas.microsoft.com/office/drawing/2014/main" id="{CDAF9AD7-E787-F9D4-92C0-3E06A015A8FE}"/>
              </a:ext>
            </a:extLst>
          </p:cNvPr>
          <p:cNvSpPr/>
          <p:nvPr/>
        </p:nvSpPr>
        <p:spPr>
          <a:xfrm>
            <a:off x="108519" y="1231777"/>
            <a:ext cx="621553" cy="615576"/>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FE21F71-E9E6-420F-FDD0-BC383D9F0BAF}"/>
              </a:ext>
            </a:extLst>
          </p:cNvPr>
          <p:cNvSpPr txBox="1"/>
          <p:nvPr/>
        </p:nvSpPr>
        <p:spPr>
          <a:xfrm>
            <a:off x="4282274" y="1192527"/>
            <a:ext cx="1750934" cy="1600438"/>
          </a:xfrm>
          <a:prstGeom prst="rect">
            <a:avLst/>
          </a:prstGeom>
          <a:noFill/>
        </p:spPr>
        <p:txBody>
          <a:bodyPr wrap="square" rtlCol="0">
            <a:spAutoFit/>
          </a:bodyPr>
          <a:lstStyle/>
          <a:p>
            <a:r>
              <a:rPr lang="en-US" sz="1400" dirty="0">
                <a:solidFill>
                  <a:srgbClr val="FFFF00"/>
                </a:solidFill>
              </a:rPr>
              <a:t>Daily Rotation:</a:t>
            </a:r>
          </a:p>
          <a:p>
            <a:r>
              <a:rPr lang="en-US" sz="1400" dirty="0">
                <a:solidFill>
                  <a:srgbClr val="FFFF00"/>
                </a:solidFill>
              </a:rPr>
              <a:t>Angular velocity: 15°/h. </a:t>
            </a:r>
          </a:p>
          <a:p>
            <a:r>
              <a:rPr lang="en-US" sz="1400" dirty="0">
                <a:solidFill>
                  <a:srgbClr val="FFFF00"/>
                </a:solidFill>
              </a:rPr>
              <a:t>Translation speed: 1000,mp/h at the equator. Varies with latitude. </a:t>
            </a:r>
          </a:p>
        </p:txBody>
      </p:sp>
      <p:sp>
        <p:nvSpPr>
          <p:cNvPr id="17" name="TextBox 16">
            <a:extLst>
              <a:ext uri="{FF2B5EF4-FFF2-40B4-BE49-F238E27FC236}">
                <a16:creationId xmlns:a16="http://schemas.microsoft.com/office/drawing/2014/main" id="{0AFEF338-307B-757A-CD87-387B7B9995F5}"/>
              </a:ext>
            </a:extLst>
          </p:cNvPr>
          <p:cNvSpPr txBox="1"/>
          <p:nvPr/>
        </p:nvSpPr>
        <p:spPr>
          <a:xfrm>
            <a:off x="152611" y="295973"/>
            <a:ext cx="5880597" cy="307777"/>
          </a:xfrm>
          <a:prstGeom prst="rect">
            <a:avLst/>
          </a:prstGeom>
          <a:noFill/>
        </p:spPr>
        <p:txBody>
          <a:bodyPr wrap="square" rtlCol="0">
            <a:spAutoFit/>
          </a:bodyPr>
          <a:lstStyle/>
          <a:p>
            <a:r>
              <a:rPr lang="en-US" sz="1400" dirty="0">
                <a:solidFill>
                  <a:srgbClr val="FF0000"/>
                </a:solidFill>
              </a:rPr>
              <a:t>Earth’s assumed, never measured or accounted for orbital velocity: ~30km/s</a:t>
            </a:r>
          </a:p>
        </p:txBody>
      </p:sp>
    </p:spTree>
    <p:extLst>
      <p:ext uri="{BB962C8B-B14F-4D97-AF65-F5344CB8AC3E}">
        <p14:creationId xmlns:p14="http://schemas.microsoft.com/office/powerpoint/2010/main" val="2762334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p:txBody>
          <a:bodyPr/>
          <a:lstStyle/>
          <a:p>
            <a:r>
              <a:rPr lang="en-US" dirty="0"/>
              <a:t>Moving and Stationary Receiver</a:t>
            </a:r>
          </a:p>
        </p:txBody>
      </p:sp>
      <p:pic>
        <p:nvPicPr>
          <p:cNvPr id="5" name="Picture 4">
            <a:extLst>
              <a:ext uri="{FF2B5EF4-FFF2-40B4-BE49-F238E27FC236}">
                <a16:creationId xmlns:a16="http://schemas.microsoft.com/office/drawing/2014/main" id="{AF5B17D3-4C25-7F01-AA42-F4CDD029999B}"/>
              </a:ext>
            </a:extLst>
          </p:cNvPr>
          <p:cNvPicPr>
            <a:picLocks noChangeAspect="1"/>
          </p:cNvPicPr>
          <p:nvPr/>
        </p:nvPicPr>
        <p:blipFill>
          <a:blip r:embed="rId2"/>
          <a:stretch>
            <a:fillRect/>
          </a:stretch>
        </p:blipFill>
        <p:spPr>
          <a:xfrm>
            <a:off x="232054" y="2019405"/>
            <a:ext cx="4544944" cy="2639839"/>
          </a:xfrm>
          <a:prstGeom prst="rect">
            <a:avLst/>
          </a:prstGeom>
        </p:spPr>
      </p:pic>
      <p:pic>
        <p:nvPicPr>
          <p:cNvPr id="9" name="Picture 8">
            <a:extLst>
              <a:ext uri="{FF2B5EF4-FFF2-40B4-BE49-F238E27FC236}">
                <a16:creationId xmlns:a16="http://schemas.microsoft.com/office/drawing/2014/main" id="{59EBA912-9F2E-F271-68CF-A49CC18EF9D0}"/>
              </a:ext>
            </a:extLst>
          </p:cNvPr>
          <p:cNvPicPr>
            <a:picLocks noChangeAspect="1"/>
          </p:cNvPicPr>
          <p:nvPr/>
        </p:nvPicPr>
        <p:blipFill>
          <a:blip r:embed="rId3"/>
          <a:stretch>
            <a:fillRect/>
          </a:stretch>
        </p:blipFill>
        <p:spPr>
          <a:xfrm>
            <a:off x="232055" y="4659244"/>
            <a:ext cx="4544943" cy="1794252"/>
          </a:xfrm>
          <a:prstGeom prst="rect">
            <a:avLst/>
          </a:prstGeom>
        </p:spPr>
      </p:pic>
      <p:pic>
        <p:nvPicPr>
          <p:cNvPr id="11" name="Picture 10">
            <a:extLst>
              <a:ext uri="{FF2B5EF4-FFF2-40B4-BE49-F238E27FC236}">
                <a16:creationId xmlns:a16="http://schemas.microsoft.com/office/drawing/2014/main" id="{BA80FF4D-A732-0862-91BB-BA4403DCD1EB}"/>
              </a:ext>
            </a:extLst>
          </p:cNvPr>
          <p:cNvPicPr>
            <a:picLocks noChangeAspect="1"/>
          </p:cNvPicPr>
          <p:nvPr/>
        </p:nvPicPr>
        <p:blipFill>
          <a:blip r:embed="rId4"/>
          <a:stretch>
            <a:fillRect/>
          </a:stretch>
        </p:blipFill>
        <p:spPr>
          <a:xfrm>
            <a:off x="4893178" y="1583710"/>
            <a:ext cx="2234963" cy="2128094"/>
          </a:xfrm>
          <a:prstGeom prst="rect">
            <a:avLst/>
          </a:prstGeom>
        </p:spPr>
      </p:pic>
      <p:pic>
        <p:nvPicPr>
          <p:cNvPr id="13" name="Picture 12">
            <a:extLst>
              <a:ext uri="{FF2B5EF4-FFF2-40B4-BE49-F238E27FC236}">
                <a16:creationId xmlns:a16="http://schemas.microsoft.com/office/drawing/2014/main" id="{CA44EECE-2D19-1D26-4100-7E34D65F8652}"/>
              </a:ext>
            </a:extLst>
          </p:cNvPr>
          <p:cNvPicPr>
            <a:picLocks noChangeAspect="1"/>
          </p:cNvPicPr>
          <p:nvPr/>
        </p:nvPicPr>
        <p:blipFill>
          <a:blip r:embed="rId5"/>
          <a:stretch>
            <a:fillRect/>
          </a:stretch>
        </p:blipFill>
        <p:spPr>
          <a:xfrm>
            <a:off x="7244322" y="1554814"/>
            <a:ext cx="4657009" cy="2050012"/>
          </a:xfrm>
          <a:prstGeom prst="rect">
            <a:avLst/>
          </a:prstGeom>
        </p:spPr>
      </p:pic>
      <p:sp>
        <p:nvSpPr>
          <p:cNvPr id="3" name="TextBox 2">
            <a:extLst>
              <a:ext uri="{FF2B5EF4-FFF2-40B4-BE49-F238E27FC236}">
                <a16:creationId xmlns:a16="http://schemas.microsoft.com/office/drawing/2014/main" id="{C960C180-52ED-1B3A-F4E3-836428C5E945}"/>
              </a:ext>
            </a:extLst>
          </p:cNvPr>
          <p:cNvSpPr txBox="1"/>
          <p:nvPr/>
        </p:nvSpPr>
        <p:spPr>
          <a:xfrm>
            <a:off x="4911969" y="3938955"/>
            <a:ext cx="5638800" cy="2862322"/>
          </a:xfrm>
          <a:prstGeom prst="rect">
            <a:avLst/>
          </a:prstGeom>
          <a:noFill/>
        </p:spPr>
        <p:txBody>
          <a:bodyPr wrap="square" rtlCol="0">
            <a:spAutoFit/>
          </a:bodyPr>
          <a:lstStyle/>
          <a:p>
            <a:r>
              <a:rPr lang="en-US" dirty="0"/>
              <a:t>No orbital velocity correction proportional to the speed increase experienced by Earth rotating into its orbital velocity. </a:t>
            </a:r>
          </a:p>
          <a:p>
            <a:endParaRPr lang="en-US" dirty="0"/>
          </a:p>
          <a:p>
            <a:r>
              <a:rPr lang="en-US" dirty="0"/>
              <a:t>Earth’s rotation is linear. The orbital velocity is linear. If the translational speed of R_2 is proportional to the delay in </a:t>
            </a:r>
            <a:r>
              <a:rPr lang="en-US" i="1" dirty="0"/>
              <a:t>c, </a:t>
            </a:r>
            <a:r>
              <a:rPr lang="en-US" dirty="0"/>
              <a:t> then the orbital velocity must be accounted for, otherwise the RME wouldn’t be accurate down to the millimeter.</a:t>
            </a:r>
            <a:endParaRPr lang="en-US" i="1" dirty="0"/>
          </a:p>
          <a:p>
            <a:endParaRPr lang="en-US" dirty="0"/>
          </a:p>
        </p:txBody>
      </p:sp>
    </p:spTree>
    <p:extLst>
      <p:ext uri="{BB962C8B-B14F-4D97-AF65-F5344CB8AC3E}">
        <p14:creationId xmlns:p14="http://schemas.microsoft.com/office/powerpoint/2010/main" val="21031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0790-1FA4-F6BA-E9D1-208BD7FE290F}"/>
              </a:ext>
            </a:extLst>
          </p:cNvPr>
          <p:cNvSpPr>
            <a:spLocks noGrp="1"/>
          </p:cNvSpPr>
          <p:nvPr>
            <p:ph type="title"/>
          </p:nvPr>
        </p:nvSpPr>
        <p:spPr/>
        <p:txBody>
          <a:bodyPr/>
          <a:lstStyle/>
          <a:p>
            <a:r>
              <a:rPr lang="en-US" dirty="0"/>
              <a:t>TL;DR</a:t>
            </a:r>
          </a:p>
        </p:txBody>
      </p:sp>
      <p:sp>
        <p:nvSpPr>
          <p:cNvPr id="3" name="Content Placeholder 2">
            <a:extLst>
              <a:ext uri="{FF2B5EF4-FFF2-40B4-BE49-F238E27FC236}">
                <a16:creationId xmlns:a16="http://schemas.microsoft.com/office/drawing/2014/main" id="{983E5956-8967-E5F8-D028-3981361D88A1}"/>
              </a:ext>
            </a:extLst>
          </p:cNvPr>
          <p:cNvSpPr>
            <a:spLocks noGrp="1"/>
          </p:cNvSpPr>
          <p:nvPr>
            <p:ph idx="1"/>
          </p:nvPr>
        </p:nvSpPr>
        <p:spPr/>
        <p:txBody>
          <a:bodyPr>
            <a:normAutofit fontScale="92500" lnSpcReduction="10000"/>
          </a:bodyPr>
          <a:lstStyle/>
          <a:p>
            <a:r>
              <a:rPr lang="en-US" dirty="0"/>
              <a:t>Linearized Sagnac effect, i.e. non-rotational effect falsifies SR on the grounds that its postulates regarding reference frames and the constancy of c are not true.  </a:t>
            </a:r>
          </a:p>
          <a:p>
            <a:r>
              <a:rPr lang="en-US" dirty="0"/>
              <a:t>Lorentz Covariance is violated under transformation of distance derived in the ECI using c is shown to be a non-invariant transformation violating the mathematical structure upon which the theory is built.</a:t>
            </a:r>
          </a:p>
          <a:p>
            <a:endParaRPr lang="en-US" dirty="0"/>
          </a:p>
          <a:p>
            <a:r>
              <a:rPr lang="en-US" dirty="0"/>
              <a:t>The Principle of Relativity of Simultaneity is also violated by GPS because it’s a time interval system in which multiple simultaneous events happen relative to other observers regardless of their motion every day, all day. GPS’ accuracy depends on SR not being true.</a:t>
            </a:r>
          </a:p>
          <a:p>
            <a:endParaRPr lang="en-US" dirty="0"/>
          </a:p>
        </p:txBody>
      </p:sp>
    </p:spTree>
    <p:extLst>
      <p:ext uri="{BB962C8B-B14F-4D97-AF65-F5344CB8AC3E}">
        <p14:creationId xmlns:p14="http://schemas.microsoft.com/office/powerpoint/2010/main" val="2853998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0E5C-7F0E-89E2-7F0E-59B2C48BFB10}"/>
              </a:ext>
            </a:extLst>
          </p:cNvPr>
          <p:cNvSpPr>
            <a:spLocks noGrp="1"/>
          </p:cNvSpPr>
          <p:nvPr>
            <p:ph type="title"/>
          </p:nvPr>
        </p:nvSpPr>
        <p:spPr>
          <a:xfrm>
            <a:off x="838200" y="183418"/>
            <a:ext cx="10515600" cy="372926"/>
          </a:xfrm>
        </p:spPr>
        <p:txBody>
          <a:bodyPr>
            <a:normAutofit fontScale="90000"/>
          </a:bodyPr>
          <a:lstStyle/>
          <a:p>
            <a:r>
              <a:rPr lang="en-US" dirty="0"/>
              <a:t>Actual preferred direction East -&gt; West</a:t>
            </a:r>
          </a:p>
        </p:txBody>
      </p:sp>
      <p:pic>
        <p:nvPicPr>
          <p:cNvPr id="5" name="Picture 4" descr="A diagram of a tree of life">
            <a:extLst>
              <a:ext uri="{FF2B5EF4-FFF2-40B4-BE49-F238E27FC236}">
                <a16:creationId xmlns:a16="http://schemas.microsoft.com/office/drawing/2014/main" id="{03D100E5-751A-CF63-D34E-07A4318AF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83" y="627186"/>
            <a:ext cx="10880233" cy="6129198"/>
          </a:xfrm>
          <a:prstGeom prst="rect">
            <a:avLst/>
          </a:prstGeom>
        </p:spPr>
      </p:pic>
    </p:spTree>
    <p:extLst>
      <p:ext uri="{BB962C8B-B14F-4D97-AF65-F5344CB8AC3E}">
        <p14:creationId xmlns:p14="http://schemas.microsoft.com/office/powerpoint/2010/main" val="3799129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Animotica_7_6_22_55_55(1)">
            <a:hlinkClick r:id="" action="ppaction://media"/>
            <a:extLst>
              <a:ext uri="{FF2B5EF4-FFF2-40B4-BE49-F238E27FC236}">
                <a16:creationId xmlns:a16="http://schemas.microsoft.com/office/drawing/2014/main" id="{F0EC7E81-810A-3AA4-0551-36FA7B2474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130" y="147138"/>
            <a:ext cx="11283740" cy="6347101"/>
          </a:xfrm>
          <a:prstGeom prst="rect">
            <a:avLst/>
          </a:prstGeom>
        </p:spPr>
      </p:pic>
    </p:spTree>
    <p:extLst>
      <p:ext uri="{BB962C8B-B14F-4D97-AF65-F5344CB8AC3E}">
        <p14:creationId xmlns:p14="http://schemas.microsoft.com/office/powerpoint/2010/main" val="18864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E32E-F14F-FDC1-7AF7-BB4771E5F7E1}"/>
              </a:ext>
            </a:extLst>
          </p:cNvPr>
          <p:cNvSpPr>
            <a:spLocks noGrp="1"/>
          </p:cNvSpPr>
          <p:nvPr>
            <p:ph type="title"/>
          </p:nvPr>
        </p:nvSpPr>
        <p:spPr/>
        <p:txBody>
          <a:bodyPr/>
          <a:lstStyle/>
          <a:p>
            <a:r>
              <a:rPr lang="en-US" dirty="0"/>
              <a:t>What is Ether Wind</a:t>
            </a:r>
          </a:p>
        </p:txBody>
      </p:sp>
      <p:sp>
        <p:nvSpPr>
          <p:cNvPr id="3" name="Content Placeholder 2">
            <a:extLst>
              <a:ext uri="{FF2B5EF4-FFF2-40B4-BE49-F238E27FC236}">
                <a16:creationId xmlns:a16="http://schemas.microsoft.com/office/drawing/2014/main" id="{177761B4-831F-1E1B-1CB5-0BE2286A44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50898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6DEC-2CCD-A126-BFFB-E53D1C0CA657}"/>
              </a:ext>
            </a:extLst>
          </p:cNvPr>
          <p:cNvSpPr>
            <a:spLocks noGrp="1"/>
          </p:cNvSpPr>
          <p:nvPr>
            <p:ph type="title"/>
          </p:nvPr>
        </p:nvSpPr>
        <p:spPr>
          <a:xfrm>
            <a:off x="838200" y="365125"/>
            <a:ext cx="10515600" cy="251101"/>
          </a:xfrm>
        </p:spPr>
        <p:txBody>
          <a:bodyPr>
            <a:noAutofit/>
          </a:bodyPr>
          <a:lstStyle/>
          <a:p>
            <a:pPr algn="ctr"/>
            <a:r>
              <a:rPr lang="en-US" sz="2800" dirty="0"/>
              <a:t>SR Postulates</a:t>
            </a:r>
          </a:p>
        </p:txBody>
      </p:sp>
      <p:pic>
        <p:nvPicPr>
          <p:cNvPr id="9" name="Picture 8">
            <a:extLst>
              <a:ext uri="{FF2B5EF4-FFF2-40B4-BE49-F238E27FC236}">
                <a16:creationId xmlns:a16="http://schemas.microsoft.com/office/drawing/2014/main" id="{9AEC9889-0704-F83A-2D21-93E07E434021}"/>
              </a:ext>
            </a:extLst>
          </p:cNvPr>
          <p:cNvPicPr>
            <a:picLocks noChangeAspect="1"/>
          </p:cNvPicPr>
          <p:nvPr/>
        </p:nvPicPr>
        <p:blipFill>
          <a:blip r:embed="rId2"/>
          <a:stretch>
            <a:fillRect/>
          </a:stretch>
        </p:blipFill>
        <p:spPr>
          <a:xfrm>
            <a:off x="1935374" y="1083242"/>
            <a:ext cx="8321251" cy="5536219"/>
          </a:xfrm>
          <a:prstGeom prst="rect">
            <a:avLst/>
          </a:prstGeom>
        </p:spPr>
      </p:pic>
    </p:spTree>
    <p:extLst>
      <p:ext uri="{BB962C8B-B14F-4D97-AF65-F5344CB8AC3E}">
        <p14:creationId xmlns:p14="http://schemas.microsoft.com/office/powerpoint/2010/main" val="116279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6DEC-2CCD-A126-BFFB-E53D1C0CA657}"/>
              </a:ext>
            </a:extLst>
          </p:cNvPr>
          <p:cNvSpPr>
            <a:spLocks noGrp="1"/>
          </p:cNvSpPr>
          <p:nvPr>
            <p:ph type="title"/>
          </p:nvPr>
        </p:nvSpPr>
        <p:spPr>
          <a:xfrm>
            <a:off x="838200" y="365125"/>
            <a:ext cx="10515600" cy="251101"/>
          </a:xfrm>
        </p:spPr>
        <p:txBody>
          <a:bodyPr>
            <a:noAutofit/>
          </a:bodyPr>
          <a:lstStyle/>
          <a:p>
            <a:pPr algn="ctr"/>
            <a:r>
              <a:rPr lang="en-US" sz="2800"/>
              <a:t>Special Relativity </a:t>
            </a:r>
            <a:r>
              <a:rPr lang="en-US" sz="2800" dirty="0"/>
              <a:t>Postulates: Commentaries</a:t>
            </a:r>
          </a:p>
        </p:txBody>
      </p:sp>
      <p:sp>
        <p:nvSpPr>
          <p:cNvPr id="7" name="Content Placeholder 6">
            <a:extLst>
              <a:ext uri="{FF2B5EF4-FFF2-40B4-BE49-F238E27FC236}">
                <a16:creationId xmlns:a16="http://schemas.microsoft.com/office/drawing/2014/main" id="{0ACC5517-3D6D-2382-BE10-A6627247F036}"/>
              </a:ext>
            </a:extLst>
          </p:cNvPr>
          <p:cNvSpPr>
            <a:spLocks noGrp="1"/>
          </p:cNvSpPr>
          <p:nvPr>
            <p:ph idx="1"/>
          </p:nvPr>
        </p:nvSpPr>
        <p:spPr>
          <a:xfrm>
            <a:off x="1120000" y="949796"/>
            <a:ext cx="10233800" cy="5740071"/>
          </a:xfrm>
        </p:spPr>
        <p:txBody>
          <a:bodyPr>
            <a:normAutofit fontScale="47500" lnSpcReduction="20000"/>
          </a:bodyPr>
          <a:lstStyle/>
          <a:p>
            <a:pPr marL="0" indent="0">
              <a:buNone/>
            </a:pPr>
            <a:r>
              <a:rPr lang="en-US" dirty="0"/>
              <a:t>In the analogy presented by Einstein, he explains that regardless of Earth's motion, the null result of the Michelson-Morley experiment (MMX) is predicted by Special Relativity because the speed of light is invariant. This means that the speed of light remains the same in all inertial frames of reference and therefore no fringe pattern would be detected if the Earth is in motion. </a:t>
            </a:r>
          </a:p>
          <a:p>
            <a:pPr marL="0" indent="0">
              <a:buNone/>
            </a:pPr>
            <a:r>
              <a:rPr lang="en-US" dirty="0"/>
              <a:t>In the case of the electrodynamic relationship between the respective motions of magnetic field and conductor, when the magnet is in motion and the conductor is stationary, the magnet's motion generates an electric field, which interacts with the conductor, inducing an electromotive force (EMF) and subsequently an electric current.</a:t>
            </a:r>
            <a:br>
              <a:rPr lang="en-US" dirty="0"/>
            </a:br>
            <a:endParaRPr lang="en-US" dirty="0"/>
          </a:p>
          <a:p>
            <a:pPr marL="0" indent="0">
              <a:buNone/>
            </a:pPr>
            <a:r>
              <a:rPr lang="en-US" dirty="0"/>
              <a:t>Conversely, the inverse relationship between a stationary magnetic field and a conductor in motion, the induced magnetic field and the original magnetic field results in a force known as the Lorentz force. The Lorentz force opposes the motion of the conductor, following the principles of conservation of energy. The thing to note here is that regardless of the motion, an effect is observed. </a:t>
            </a:r>
          </a:p>
          <a:p>
            <a:pPr marL="0" indent="0">
              <a:buNone/>
            </a:pPr>
            <a:r>
              <a:rPr lang="en-US" dirty="0"/>
              <a:t>Einstein’s conclusion based on this electrodynamic relationship with motion, Einstein postulates that all reference frames are equally valid and that there’s no preferred reference frame.</a:t>
            </a:r>
            <a:br>
              <a:rPr lang="en-US" dirty="0"/>
            </a:br>
            <a:r>
              <a:rPr lang="en-US" dirty="0"/>
              <a:t> </a:t>
            </a:r>
            <a:br>
              <a:rPr lang="en-US" dirty="0"/>
            </a:br>
            <a:br>
              <a:rPr lang="en-US" dirty="0"/>
            </a:br>
            <a:r>
              <a:rPr lang="en-US" dirty="0">
                <a:solidFill>
                  <a:srgbClr val="FF0000"/>
                </a:solidFill>
              </a:rPr>
              <a:t>A summary of that summary’s summary</a:t>
            </a:r>
            <a:r>
              <a:rPr lang="en-US" dirty="0"/>
              <a:t>: </a:t>
            </a:r>
          </a:p>
          <a:p>
            <a:pPr marL="0" indent="0">
              <a:buNone/>
            </a:pPr>
            <a:endParaRPr lang="en-US" dirty="0"/>
          </a:p>
          <a:p>
            <a:pPr marL="0" indent="0">
              <a:buNone/>
            </a:pPr>
            <a:r>
              <a:rPr lang="en-US" dirty="0"/>
              <a:t>SR is conceived through co-opting the Michelson-Morley experimental which failed to produce a fringe shit reading corresponding to a velocity of 30km/s. To their dismay, a  reading of *5km/s to *7/kms was given. To explain this, the measured fringe is attributed to instrumental error instead of a velocity reading. With the results being considered a “null” in this regard,  it is claimed, unsubstantiated of course, that because the Earth is assumed to in motion around the sun, there must not be a stationary ether to measure relative motion from as an absolute reference frame. By claiming the fringe was effectively zero, the experimental results could be interpreted as proof that  </a:t>
            </a:r>
            <a:r>
              <a:rPr lang="en-US" i="1" dirty="0"/>
              <a:t>c</a:t>
            </a:r>
            <a:r>
              <a:rPr lang="en-US" dirty="0"/>
              <a:t> is invariant regardless of motion of the source or observer. </a:t>
            </a:r>
            <a:br>
              <a:rPr lang="en-US" dirty="0"/>
            </a:br>
            <a:endParaRPr lang="en-US" dirty="0"/>
          </a:p>
          <a:p>
            <a:pPr marL="0" indent="0">
              <a:buNone/>
            </a:pPr>
            <a:r>
              <a:rPr lang="en-US" dirty="0"/>
              <a:t>Regarding Einstein's comparison of the respective motions of the stationary and moving magnets and conductors, another postulate is formed: All reference frames regarding electromagnetic phenomena and optics are equally valid. Regardless of your reference frame regarding the moving and/or stationary magnetic and conductor the effect produced regardless of their respective motions, although by different mechanisms. </a:t>
            </a:r>
          </a:p>
          <a:p>
            <a:pPr marL="0" indent="0">
              <a:buNone/>
            </a:pPr>
            <a:r>
              <a:rPr lang="en-US" dirty="0"/>
              <a:t>The claim here is that the speed of light is the same regardless of the motion of source or observer and that the electrodynamics of moving bodies provides a good analogy to describe the concept of reference frames and how the laws of physics must be the same in all of them and that none of them are preferred because for one reason or another, the desired effect will be relativistic. </a:t>
            </a:r>
          </a:p>
          <a:p>
            <a:pPr marL="0" indent="0">
              <a:buNone/>
            </a:pPr>
            <a:endParaRPr lang="en-US" dirty="0"/>
          </a:p>
          <a:p>
            <a:pPr marL="0" indent="0">
              <a:buNone/>
            </a:pPr>
            <a:r>
              <a:rPr lang="en-US" dirty="0"/>
              <a:t>*Not actual velocity. The velocity provided in MMX is to a scaled specifically to be able to interpret Earth’s orbital velocity, it is not a velocity set in stone. Technically they could have made 1 fringe = 30km/s and claimed they got their detection.</a:t>
            </a:r>
          </a:p>
        </p:txBody>
      </p:sp>
    </p:spTree>
    <p:extLst>
      <p:ext uri="{BB962C8B-B14F-4D97-AF65-F5344CB8AC3E}">
        <p14:creationId xmlns:p14="http://schemas.microsoft.com/office/powerpoint/2010/main" val="447442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6DEC-2CCD-A126-BFFB-E53D1C0CA657}"/>
              </a:ext>
            </a:extLst>
          </p:cNvPr>
          <p:cNvSpPr>
            <a:spLocks noGrp="1"/>
          </p:cNvSpPr>
          <p:nvPr>
            <p:ph type="title"/>
          </p:nvPr>
        </p:nvSpPr>
        <p:spPr>
          <a:xfrm>
            <a:off x="838200" y="365125"/>
            <a:ext cx="10515600" cy="251101"/>
          </a:xfrm>
        </p:spPr>
        <p:txBody>
          <a:bodyPr>
            <a:noAutofit/>
          </a:bodyPr>
          <a:lstStyle/>
          <a:p>
            <a:pPr algn="ctr"/>
            <a:r>
              <a:rPr lang="en-US" sz="2800" dirty="0"/>
              <a:t>SR Postulates</a:t>
            </a:r>
          </a:p>
        </p:txBody>
      </p:sp>
      <p:pic>
        <p:nvPicPr>
          <p:cNvPr id="4" name="Picture 3">
            <a:extLst>
              <a:ext uri="{FF2B5EF4-FFF2-40B4-BE49-F238E27FC236}">
                <a16:creationId xmlns:a16="http://schemas.microsoft.com/office/drawing/2014/main" id="{939718C1-ACF6-AADB-1A7B-08700273D54C}"/>
              </a:ext>
            </a:extLst>
          </p:cNvPr>
          <p:cNvPicPr>
            <a:picLocks noChangeAspect="1"/>
          </p:cNvPicPr>
          <p:nvPr/>
        </p:nvPicPr>
        <p:blipFill rotWithShape="1">
          <a:blip r:embed="rId2"/>
          <a:srcRect t="40417"/>
          <a:stretch/>
        </p:blipFill>
        <p:spPr>
          <a:xfrm>
            <a:off x="1881682" y="1412631"/>
            <a:ext cx="9223264" cy="4120661"/>
          </a:xfrm>
          <a:prstGeom prst="rect">
            <a:avLst/>
          </a:prstGeom>
        </p:spPr>
      </p:pic>
    </p:spTree>
    <p:extLst>
      <p:ext uri="{BB962C8B-B14F-4D97-AF65-F5344CB8AC3E}">
        <p14:creationId xmlns:p14="http://schemas.microsoft.com/office/powerpoint/2010/main" val="2392240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46FF-FDD0-3B84-7F2C-21664B258A8F}"/>
              </a:ext>
            </a:extLst>
          </p:cNvPr>
          <p:cNvSpPr>
            <a:spLocks noGrp="1"/>
          </p:cNvSpPr>
          <p:nvPr>
            <p:ph type="title"/>
          </p:nvPr>
        </p:nvSpPr>
        <p:spPr/>
        <p:txBody>
          <a:bodyPr/>
          <a:lstStyle/>
          <a:p>
            <a:r>
              <a:rPr lang="en-US" dirty="0"/>
              <a:t>Transformations and Covariance</a:t>
            </a:r>
          </a:p>
        </p:txBody>
      </p:sp>
      <p:pic>
        <p:nvPicPr>
          <p:cNvPr id="12" name="Content Placeholder 11">
            <a:extLst>
              <a:ext uri="{FF2B5EF4-FFF2-40B4-BE49-F238E27FC236}">
                <a16:creationId xmlns:a16="http://schemas.microsoft.com/office/drawing/2014/main" id="{1A27BA79-573C-B4F7-DC1B-D069E621EAAE}"/>
              </a:ext>
            </a:extLst>
          </p:cNvPr>
          <p:cNvPicPr>
            <a:picLocks noGrp="1" noChangeAspect="1"/>
          </p:cNvPicPr>
          <p:nvPr>
            <p:ph idx="1"/>
          </p:nvPr>
        </p:nvPicPr>
        <p:blipFill>
          <a:blip r:embed="rId2"/>
          <a:stretch>
            <a:fillRect/>
          </a:stretch>
        </p:blipFill>
        <p:spPr>
          <a:xfrm>
            <a:off x="2683228" y="1497561"/>
            <a:ext cx="6634651" cy="1395955"/>
          </a:xfrm>
        </p:spPr>
      </p:pic>
      <p:sp>
        <p:nvSpPr>
          <p:cNvPr id="15" name="TextBox 14">
            <a:extLst>
              <a:ext uri="{FF2B5EF4-FFF2-40B4-BE49-F238E27FC236}">
                <a16:creationId xmlns:a16="http://schemas.microsoft.com/office/drawing/2014/main" id="{A9185C8F-D323-E1A4-557A-834E2FB716B7}"/>
              </a:ext>
            </a:extLst>
          </p:cNvPr>
          <p:cNvSpPr txBox="1"/>
          <p:nvPr/>
        </p:nvSpPr>
        <p:spPr>
          <a:xfrm>
            <a:off x="114528" y="4410799"/>
            <a:ext cx="6078415" cy="338554"/>
          </a:xfrm>
          <a:prstGeom prst="rect">
            <a:avLst/>
          </a:prstGeom>
          <a:noFill/>
        </p:spPr>
        <p:txBody>
          <a:bodyPr wrap="square" rtlCol="0">
            <a:spAutoFit/>
          </a:bodyPr>
          <a:lstStyle/>
          <a:p>
            <a:r>
              <a:rPr lang="en-US" sz="800" dirty="0">
                <a:hlinkClick r:id="rId3"/>
              </a:rPr>
              <a:t>https://en.wikipedia.org/wiki/Lorentz_covariance</a:t>
            </a:r>
          </a:p>
          <a:p>
            <a:r>
              <a:rPr lang="en-US" sz="800" dirty="0">
                <a:hlinkClick r:id="rId3"/>
              </a:rPr>
              <a:t>https://en.wikipedia.org/wiki/Inertial_frame_of_reference</a:t>
            </a:r>
            <a:endParaRPr lang="en-US" sz="800" dirty="0"/>
          </a:p>
        </p:txBody>
      </p:sp>
      <p:pic>
        <p:nvPicPr>
          <p:cNvPr id="19" name="Picture 18">
            <a:extLst>
              <a:ext uri="{FF2B5EF4-FFF2-40B4-BE49-F238E27FC236}">
                <a16:creationId xmlns:a16="http://schemas.microsoft.com/office/drawing/2014/main" id="{6C4C3D36-0857-DD0D-A15F-7A8444D45D07}"/>
              </a:ext>
            </a:extLst>
          </p:cNvPr>
          <p:cNvPicPr>
            <a:picLocks noChangeAspect="1"/>
          </p:cNvPicPr>
          <p:nvPr/>
        </p:nvPicPr>
        <p:blipFill rotWithShape="1">
          <a:blip r:embed="rId4"/>
          <a:srcRect r="2797"/>
          <a:stretch/>
        </p:blipFill>
        <p:spPr>
          <a:xfrm>
            <a:off x="2683228" y="2893516"/>
            <a:ext cx="6634651" cy="3843121"/>
          </a:xfrm>
          <a:prstGeom prst="rect">
            <a:avLst/>
          </a:prstGeom>
        </p:spPr>
      </p:pic>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F4884279-23D5-BF45-96E9-6044C493B4B9}"/>
                  </a:ext>
                </a:extLst>
              </p14:cNvPr>
              <p14:cNvContentPartPr/>
              <p14:nvPr/>
            </p14:nvContentPartPr>
            <p14:xfrm>
              <a:off x="7924302" y="2062634"/>
              <a:ext cx="1043280" cy="36720"/>
            </p14:xfrm>
          </p:contentPart>
        </mc:Choice>
        <mc:Fallback xmlns="">
          <p:pic>
            <p:nvPicPr>
              <p:cNvPr id="22" name="Ink 21">
                <a:extLst>
                  <a:ext uri="{FF2B5EF4-FFF2-40B4-BE49-F238E27FC236}">
                    <a16:creationId xmlns:a16="http://schemas.microsoft.com/office/drawing/2014/main" id="{F4884279-23D5-BF45-96E9-6044C493B4B9}"/>
                  </a:ext>
                </a:extLst>
              </p:cNvPr>
              <p:cNvPicPr/>
              <p:nvPr/>
            </p:nvPicPr>
            <p:blipFill>
              <a:blip r:embed="rId6"/>
              <a:stretch>
                <a:fillRect/>
              </a:stretch>
            </p:blipFill>
            <p:spPr>
              <a:xfrm>
                <a:off x="7888662" y="1990634"/>
                <a:ext cx="111492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9BF9F084-D4C8-2C18-F1E9-CA9D9E829322}"/>
                  </a:ext>
                </a:extLst>
              </p14:cNvPr>
              <p14:cNvContentPartPr/>
              <p14:nvPr/>
            </p14:nvContentPartPr>
            <p14:xfrm>
              <a:off x="2766222" y="2215274"/>
              <a:ext cx="3136320" cy="77760"/>
            </p14:xfrm>
          </p:contentPart>
        </mc:Choice>
        <mc:Fallback xmlns="">
          <p:pic>
            <p:nvPicPr>
              <p:cNvPr id="23" name="Ink 22">
                <a:extLst>
                  <a:ext uri="{FF2B5EF4-FFF2-40B4-BE49-F238E27FC236}">
                    <a16:creationId xmlns:a16="http://schemas.microsoft.com/office/drawing/2014/main" id="{9BF9F084-D4C8-2C18-F1E9-CA9D9E829322}"/>
                  </a:ext>
                </a:extLst>
              </p:cNvPr>
              <p:cNvPicPr/>
              <p:nvPr/>
            </p:nvPicPr>
            <p:blipFill>
              <a:blip r:embed="rId8"/>
              <a:stretch>
                <a:fillRect/>
              </a:stretch>
            </p:blipFill>
            <p:spPr>
              <a:xfrm>
                <a:off x="2730582" y="2143274"/>
                <a:ext cx="32079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2720C18C-14E3-AFE6-CE21-79A44111853F}"/>
                  </a:ext>
                </a:extLst>
              </p14:cNvPr>
              <p14:cNvContentPartPr/>
              <p14:nvPr/>
            </p14:nvContentPartPr>
            <p14:xfrm>
              <a:off x="5714982" y="2238674"/>
              <a:ext cx="3287880" cy="53280"/>
            </p14:xfrm>
          </p:contentPart>
        </mc:Choice>
        <mc:Fallback xmlns="">
          <p:pic>
            <p:nvPicPr>
              <p:cNvPr id="24" name="Ink 23">
                <a:extLst>
                  <a:ext uri="{FF2B5EF4-FFF2-40B4-BE49-F238E27FC236}">
                    <a16:creationId xmlns:a16="http://schemas.microsoft.com/office/drawing/2014/main" id="{2720C18C-14E3-AFE6-CE21-79A44111853F}"/>
                  </a:ext>
                </a:extLst>
              </p:cNvPr>
              <p:cNvPicPr/>
              <p:nvPr/>
            </p:nvPicPr>
            <p:blipFill>
              <a:blip r:embed="rId10"/>
              <a:stretch>
                <a:fillRect/>
              </a:stretch>
            </p:blipFill>
            <p:spPr>
              <a:xfrm>
                <a:off x="5678982" y="2167034"/>
                <a:ext cx="33595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3B6F4333-2AB9-D98D-DF53-B7F097EA29E6}"/>
                  </a:ext>
                </a:extLst>
              </p14:cNvPr>
              <p14:cNvContentPartPr/>
              <p14:nvPr/>
            </p14:nvContentPartPr>
            <p14:xfrm>
              <a:off x="2783862" y="2379434"/>
              <a:ext cx="2701800" cy="59400"/>
            </p14:xfrm>
          </p:contentPart>
        </mc:Choice>
        <mc:Fallback xmlns="">
          <p:pic>
            <p:nvPicPr>
              <p:cNvPr id="25" name="Ink 24">
                <a:extLst>
                  <a:ext uri="{FF2B5EF4-FFF2-40B4-BE49-F238E27FC236}">
                    <a16:creationId xmlns:a16="http://schemas.microsoft.com/office/drawing/2014/main" id="{3B6F4333-2AB9-D98D-DF53-B7F097EA29E6}"/>
                  </a:ext>
                </a:extLst>
              </p:cNvPr>
              <p:cNvPicPr/>
              <p:nvPr/>
            </p:nvPicPr>
            <p:blipFill>
              <a:blip r:embed="rId12"/>
              <a:stretch>
                <a:fillRect/>
              </a:stretch>
            </p:blipFill>
            <p:spPr>
              <a:xfrm>
                <a:off x="2748222" y="2307434"/>
                <a:ext cx="27734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597D8973-432F-EA4D-8B50-A0D65B7B6F83}"/>
                  </a:ext>
                </a:extLst>
              </p14:cNvPr>
              <p14:cNvContentPartPr/>
              <p14:nvPr/>
            </p14:nvContentPartPr>
            <p14:xfrm>
              <a:off x="5497902" y="2378714"/>
              <a:ext cx="3604680" cy="54000"/>
            </p14:xfrm>
          </p:contentPart>
        </mc:Choice>
        <mc:Fallback xmlns="">
          <p:pic>
            <p:nvPicPr>
              <p:cNvPr id="26" name="Ink 25">
                <a:extLst>
                  <a:ext uri="{FF2B5EF4-FFF2-40B4-BE49-F238E27FC236}">
                    <a16:creationId xmlns:a16="http://schemas.microsoft.com/office/drawing/2014/main" id="{597D8973-432F-EA4D-8B50-A0D65B7B6F83}"/>
                  </a:ext>
                </a:extLst>
              </p:cNvPr>
              <p:cNvPicPr/>
              <p:nvPr/>
            </p:nvPicPr>
            <p:blipFill>
              <a:blip r:embed="rId14"/>
              <a:stretch>
                <a:fillRect/>
              </a:stretch>
            </p:blipFill>
            <p:spPr>
              <a:xfrm>
                <a:off x="5462262" y="2306714"/>
                <a:ext cx="367632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225CE706-25C9-E101-4A26-854529B7D264}"/>
                  </a:ext>
                </a:extLst>
              </p14:cNvPr>
              <p14:cNvContentPartPr/>
              <p14:nvPr/>
            </p14:nvContentPartPr>
            <p14:xfrm>
              <a:off x="2783862" y="2520194"/>
              <a:ext cx="5005800" cy="83160"/>
            </p14:xfrm>
          </p:contentPart>
        </mc:Choice>
        <mc:Fallback xmlns="">
          <p:pic>
            <p:nvPicPr>
              <p:cNvPr id="27" name="Ink 26">
                <a:extLst>
                  <a:ext uri="{FF2B5EF4-FFF2-40B4-BE49-F238E27FC236}">
                    <a16:creationId xmlns:a16="http://schemas.microsoft.com/office/drawing/2014/main" id="{225CE706-25C9-E101-4A26-854529B7D264}"/>
                  </a:ext>
                </a:extLst>
              </p:cNvPr>
              <p:cNvPicPr/>
              <p:nvPr/>
            </p:nvPicPr>
            <p:blipFill>
              <a:blip r:embed="rId16"/>
              <a:stretch>
                <a:fillRect/>
              </a:stretch>
            </p:blipFill>
            <p:spPr>
              <a:xfrm>
                <a:off x="2748222" y="2448194"/>
                <a:ext cx="50774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22C3B63F-7FB6-FA09-C009-E5389FFC96AE}"/>
                  </a:ext>
                </a:extLst>
              </p14:cNvPr>
              <p14:cNvContentPartPr/>
              <p14:nvPr/>
            </p14:nvContentPartPr>
            <p14:xfrm>
              <a:off x="2801502" y="3733394"/>
              <a:ext cx="6019560" cy="112320"/>
            </p14:xfrm>
          </p:contentPart>
        </mc:Choice>
        <mc:Fallback xmlns="">
          <p:pic>
            <p:nvPicPr>
              <p:cNvPr id="28" name="Ink 27">
                <a:extLst>
                  <a:ext uri="{FF2B5EF4-FFF2-40B4-BE49-F238E27FC236}">
                    <a16:creationId xmlns:a16="http://schemas.microsoft.com/office/drawing/2014/main" id="{22C3B63F-7FB6-FA09-C009-E5389FFC96AE}"/>
                  </a:ext>
                </a:extLst>
              </p:cNvPr>
              <p:cNvPicPr/>
              <p:nvPr/>
            </p:nvPicPr>
            <p:blipFill>
              <a:blip r:embed="rId18"/>
              <a:stretch>
                <a:fillRect/>
              </a:stretch>
            </p:blipFill>
            <p:spPr>
              <a:xfrm>
                <a:off x="2765862" y="3661754"/>
                <a:ext cx="609120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87B8043E-3E9C-9511-A337-ECB45C2D2369}"/>
                  </a:ext>
                </a:extLst>
              </p14:cNvPr>
              <p14:cNvContentPartPr/>
              <p14:nvPr/>
            </p14:nvContentPartPr>
            <p14:xfrm>
              <a:off x="2807262" y="3896834"/>
              <a:ext cx="6054840" cy="42480"/>
            </p14:xfrm>
          </p:contentPart>
        </mc:Choice>
        <mc:Fallback xmlns="">
          <p:pic>
            <p:nvPicPr>
              <p:cNvPr id="29" name="Ink 28">
                <a:extLst>
                  <a:ext uri="{FF2B5EF4-FFF2-40B4-BE49-F238E27FC236}">
                    <a16:creationId xmlns:a16="http://schemas.microsoft.com/office/drawing/2014/main" id="{87B8043E-3E9C-9511-A337-ECB45C2D2369}"/>
                  </a:ext>
                </a:extLst>
              </p:cNvPr>
              <p:cNvPicPr/>
              <p:nvPr/>
            </p:nvPicPr>
            <p:blipFill>
              <a:blip r:embed="rId20"/>
              <a:stretch>
                <a:fillRect/>
              </a:stretch>
            </p:blipFill>
            <p:spPr>
              <a:xfrm>
                <a:off x="2771622" y="3825194"/>
                <a:ext cx="612648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Ink 29">
                <a:extLst>
                  <a:ext uri="{FF2B5EF4-FFF2-40B4-BE49-F238E27FC236}">
                    <a16:creationId xmlns:a16="http://schemas.microsoft.com/office/drawing/2014/main" id="{28341422-1D91-BE8B-D10A-17EB54645899}"/>
                  </a:ext>
                </a:extLst>
              </p14:cNvPr>
              <p14:cNvContentPartPr/>
              <p14:nvPr/>
            </p14:nvContentPartPr>
            <p14:xfrm>
              <a:off x="3674862" y="3704234"/>
              <a:ext cx="3839040" cy="36360"/>
            </p14:xfrm>
          </p:contentPart>
        </mc:Choice>
        <mc:Fallback xmlns="">
          <p:pic>
            <p:nvPicPr>
              <p:cNvPr id="30" name="Ink 29">
                <a:extLst>
                  <a:ext uri="{FF2B5EF4-FFF2-40B4-BE49-F238E27FC236}">
                    <a16:creationId xmlns:a16="http://schemas.microsoft.com/office/drawing/2014/main" id="{28341422-1D91-BE8B-D10A-17EB54645899}"/>
                  </a:ext>
                </a:extLst>
              </p:cNvPr>
              <p:cNvPicPr/>
              <p:nvPr/>
            </p:nvPicPr>
            <p:blipFill>
              <a:blip r:embed="rId22"/>
              <a:stretch>
                <a:fillRect/>
              </a:stretch>
            </p:blipFill>
            <p:spPr>
              <a:xfrm>
                <a:off x="3639222" y="3632234"/>
                <a:ext cx="391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1" name="Ink 30">
                <a:extLst>
                  <a:ext uri="{FF2B5EF4-FFF2-40B4-BE49-F238E27FC236}">
                    <a16:creationId xmlns:a16="http://schemas.microsoft.com/office/drawing/2014/main" id="{E4DB96E4-3F11-2E14-70B6-1D3E2A3815A5}"/>
                  </a:ext>
                </a:extLst>
              </p14:cNvPr>
              <p14:cNvContentPartPr/>
              <p14:nvPr/>
            </p14:nvContentPartPr>
            <p14:xfrm>
              <a:off x="2795742" y="4026074"/>
              <a:ext cx="6271560" cy="60480"/>
            </p14:xfrm>
          </p:contentPart>
        </mc:Choice>
        <mc:Fallback xmlns="">
          <p:pic>
            <p:nvPicPr>
              <p:cNvPr id="31" name="Ink 30">
                <a:extLst>
                  <a:ext uri="{FF2B5EF4-FFF2-40B4-BE49-F238E27FC236}">
                    <a16:creationId xmlns:a16="http://schemas.microsoft.com/office/drawing/2014/main" id="{E4DB96E4-3F11-2E14-70B6-1D3E2A3815A5}"/>
                  </a:ext>
                </a:extLst>
              </p:cNvPr>
              <p:cNvPicPr/>
              <p:nvPr/>
            </p:nvPicPr>
            <p:blipFill>
              <a:blip r:embed="rId24"/>
              <a:stretch>
                <a:fillRect/>
              </a:stretch>
            </p:blipFill>
            <p:spPr>
              <a:xfrm>
                <a:off x="2759742" y="3954074"/>
                <a:ext cx="634320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2" name="Ink 31">
                <a:extLst>
                  <a:ext uri="{FF2B5EF4-FFF2-40B4-BE49-F238E27FC236}">
                    <a16:creationId xmlns:a16="http://schemas.microsoft.com/office/drawing/2014/main" id="{A6F29A3A-57E1-8A3F-1F46-E21B18496AC2}"/>
                  </a:ext>
                </a:extLst>
              </p14:cNvPr>
              <p14:cNvContentPartPr/>
              <p14:nvPr/>
            </p14:nvContentPartPr>
            <p14:xfrm>
              <a:off x="2725542" y="4179074"/>
              <a:ext cx="2145240" cy="41400"/>
            </p14:xfrm>
          </p:contentPart>
        </mc:Choice>
        <mc:Fallback xmlns="">
          <p:pic>
            <p:nvPicPr>
              <p:cNvPr id="32" name="Ink 31">
                <a:extLst>
                  <a:ext uri="{FF2B5EF4-FFF2-40B4-BE49-F238E27FC236}">
                    <a16:creationId xmlns:a16="http://schemas.microsoft.com/office/drawing/2014/main" id="{A6F29A3A-57E1-8A3F-1F46-E21B18496AC2}"/>
                  </a:ext>
                </a:extLst>
              </p:cNvPr>
              <p:cNvPicPr/>
              <p:nvPr/>
            </p:nvPicPr>
            <p:blipFill>
              <a:blip r:embed="rId26"/>
              <a:stretch>
                <a:fillRect/>
              </a:stretch>
            </p:blipFill>
            <p:spPr>
              <a:xfrm>
                <a:off x="2689542" y="4107434"/>
                <a:ext cx="221688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3" name="Ink 32">
                <a:extLst>
                  <a:ext uri="{FF2B5EF4-FFF2-40B4-BE49-F238E27FC236}">
                    <a16:creationId xmlns:a16="http://schemas.microsoft.com/office/drawing/2014/main" id="{00DBDD99-C1E1-D8D3-1A40-AD7839005025}"/>
                  </a:ext>
                </a:extLst>
              </p14:cNvPr>
              <p14:cNvContentPartPr/>
              <p14:nvPr/>
            </p14:nvContentPartPr>
            <p14:xfrm>
              <a:off x="2795742" y="4390034"/>
              <a:ext cx="826200" cy="19800"/>
            </p14:xfrm>
          </p:contentPart>
        </mc:Choice>
        <mc:Fallback xmlns="">
          <p:pic>
            <p:nvPicPr>
              <p:cNvPr id="33" name="Ink 32">
                <a:extLst>
                  <a:ext uri="{FF2B5EF4-FFF2-40B4-BE49-F238E27FC236}">
                    <a16:creationId xmlns:a16="http://schemas.microsoft.com/office/drawing/2014/main" id="{00DBDD99-C1E1-D8D3-1A40-AD7839005025}"/>
                  </a:ext>
                </a:extLst>
              </p:cNvPr>
              <p:cNvPicPr/>
              <p:nvPr/>
            </p:nvPicPr>
            <p:blipFill>
              <a:blip r:embed="rId28"/>
              <a:stretch>
                <a:fillRect/>
              </a:stretch>
            </p:blipFill>
            <p:spPr>
              <a:xfrm>
                <a:off x="2759742" y="4318034"/>
                <a:ext cx="8978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4" name="Ink 33">
                <a:extLst>
                  <a:ext uri="{FF2B5EF4-FFF2-40B4-BE49-F238E27FC236}">
                    <a16:creationId xmlns:a16="http://schemas.microsoft.com/office/drawing/2014/main" id="{8EDFF2C8-0B00-763F-A9E6-864608DAC4EB}"/>
                  </a:ext>
                </a:extLst>
              </p14:cNvPr>
              <p14:cNvContentPartPr/>
              <p14:nvPr/>
            </p14:nvContentPartPr>
            <p14:xfrm>
              <a:off x="2954142" y="5316314"/>
              <a:ext cx="5966280" cy="59760"/>
            </p14:xfrm>
          </p:contentPart>
        </mc:Choice>
        <mc:Fallback xmlns="">
          <p:pic>
            <p:nvPicPr>
              <p:cNvPr id="34" name="Ink 33">
                <a:extLst>
                  <a:ext uri="{FF2B5EF4-FFF2-40B4-BE49-F238E27FC236}">
                    <a16:creationId xmlns:a16="http://schemas.microsoft.com/office/drawing/2014/main" id="{8EDFF2C8-0B00-763F-A9E6-864608DAC4EB}"/>
                  </a:ext>
                </a:extLst>
              </p:cNvPr>
              <p:cNvPicPr/>
              <p:nvPr/>
            </p:nvPicPr>
            <p:blipFill>
              <a:blip r:embed="rId30"/>
              <a:stretch>
                <a:fillRect/>
              </a:stretch>
            </p:blipFill>
            <p:spPr>
              <a:xfrm>
                <a:off x="2918142" y="5244314"/>
                <a:ext cx="60379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5" name="Ink 34">
                <a:extLst>
                  <a:ext uri="{FF2B5EF4-FFF2-40B4-BE49-F238E27FC236}">
                    <a16:creationId xmlns:a16="http://schemas.microsoft.com/office/drawing/2014/main" id="{0A99B10F-9FF3-D117-D4E4-049DCE13BB7E}"/>
                  </a:ext>
                </a:extLst>
              </p14:cNvPr>
              <p14:cNvContentPartPr/>
              <p14:nvPr/>
            </p14:nvContentPartPr>
            <p14:xfrm>
              <a:off x="3076902" y="5415314"/>
              <a:ext cx="6037200" cy="124560"/>
            </p14:xfrm>
          </p:contentPart>
        </mc:Choice>
        <mc:Fallback xmlns="">
          <p:pic>
            <p:nvPicPr>
              <p:cNvPr id="35" name="Ink 34">
                <a:extLst>
                  <a:ext uri="{FF2B5EF4-FFF2-40B4-BE49-F238E27FC236}">
                    <a16:creationId xmlns:a16="http://schemas.microsoft.com/office/drawing/2014/main" id="{0A99B10F-9FF3-D117-D4E4-049DCE13BB7E}"/>
                  </a:ext>
                </a:extLst>
              </p:cNvPr>
              <p:cNvPicPr/>
              <p:nvPr/>
            </p:nvPicPr>
            <p:blipFill>
              <a:blip r:embed="rId32"/>
              <a:stretch>
                <a:fillRect/>
              </a:stretch>
            </p:blipFill>
            <p:spPr>
              <a:xfrm>
                <a:off x="3041262" y="5343674"/>
                <a:ext cx="610884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6" name="Ink 35">
                <a:extLst>
                  <a:ext uri="{FF2B5EF4-FFF2-40B4-BE49-F238E27FC236}">
                    <a16:creationId xmlns:a16="http://schemas.microsoft.com/office/drawing/2014/main" id="{4FC348F2-F7A1-6876-58FF-674DD15A4F96}"/>
                  </a:ext>
                </a:extLst>
              </p14:cNvPr>
              <p14:cNvContentPartPr/>
              <p14:nvPr/>
            </p14:nvContentPartPr>
            <p14:xfrm>
              <a:off x="3071142" y="5530874"/>
              <a:ext cx="5964480" cy="137520"/>
            </p14:xfrm>
          </p:contentPart>
        </mc:Choice>
        <mc:Fallback xmlns="">
          <p:pic>
            <p:nvPicPr>
              <p:cNvPr id="36" name="Ink 35">
                <a:extLst>
                  <a:ext uri="{FF2B5EF4-FFF2-40B4-BE49-F238E27FC236}">
                    <a16:creationId xmlns:a16="http://schemas.microsoft.com/office/drawing/2014/main" id="{4FC348F2-F7A1-6876-58FF-674DD15A4F96}"/>
                  </a:ext>
                </a:extLst>
              </p:cNvPr>
              <p:cNvPicPr/>
              <p:nvPr/>
            </p:nvPicPr>
            <p:blipFill>
              <a:blip r:embed="rId34"/>
              <a:stretch>
                <a:fillRect/>
              </a:stretch>
            </p:blipFill>
            <p:spPr>
              <a:xfrm>
                <a:off x="3035502" y="5458874"/>
                <a:ext cx="603612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7" name="Ink 36">
                <a:extLst>
                  <a:ext uri="{FF2B5EF4-FFF2-40B4-BE49-F238E27FC236}">
                    <a16:creationId xmlns:a16="http://schemas.microsoft.com/office/drawing/2014/main" id="{F12697A8-ACC8-BAC0-4C16-FFDCD0A1A540}"/>
                  </a:ext>
                </a:extLst>
              </p14:cNvPr>
              <p14:cNvContentPartPr/>
              <p14:nvPr/>
            </p14:nvContentPartPr>
            <p14:xfrm>
              <a:off x="3083022" y="5743994"/>
              <a:ext cx="5907960" cy="53280"/>
            </p14:xfrm>
          </p:contentPart>
        </mc:Choice>
        <mc:Fallback xmlns="">
          <p:pic>
            <p:nvPicPr>
              <p:cNvPr id="37" name="Ink 36">
                <a:extLst>
                  <a:ext uri="{FF2B5EF4-FFF2-40B4-BE49-F238E27FC236}">
                    <a16:creationId xmlns:a16="http://schemas.microsoft.com/office/drawing/2014/main" id="{F12697A8-ACC8-BAC0-4C16-FFDCD0A1A540}"/>
                  </a:ext>
                </a:extLst>
              </p:cNvPr>
              <p:cNvPicPr/>
              <p:nvPr/>
            </p:nvPicPr>
            <p:blipFill>
              <a:blip r:embed="rId36"/>
              <a:stretch>
                <a:fillRect/>
              </a:stretch>
            </p:blipFill>
            <p:spPr>
              <a:xfrm>
                <a:off x="3047022" y="5671994"/>
                <a:ext cx="59796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8" name="Ink 37">
                <a:extLst>
                  <a:ext uri="{FF2B5EF4-FFF2-40B4-BE49-F238E27FC236}">
                    <a16:creationId xmlns:a16="http://schemas.microsoft.com/office/drawing/2014/main" id="{9DD6C176-52B8-6523-1047-DD7E2E4EA03E}"/>
                  </a:ext>
                </a:extLst>
              </p14:cNvPr>
              <p14:cNvContentPartPr/>
              <p14:nvPr/>
            </p14:nvContentPartPr>
            <p14:xfrm>
              <a:off x="3018582" y="5937314"/>
              <a:ext cx="1711080" cy="94320"/>
            </p14:xfrm>
          </p:contentPart>
        </mc:Choice>
        <mc:Fallback xmlns="">
          <p:pic>
            <p:nvPicPr>
              <p:cNvPr id="38" name="Ink 37">
                <a:extLst>
                  <a:ext uri="{FF2B5EF4-FFF2-40B4-BE49-F238E27FC236}">
                    <a16:creationId xmlns:a16="http://schemas.microsoft.com/office/drawing/2014/main" id="{9DD6C176-52B8-6523-1047-DD7E2E4EA03E}"/>
                  </a:ext>
                </a:extLst>
              </p:cNvPr>
              <p:cNvPicPr/>
              <p:nvPr/>
            </p:nvPicPr>
            <p:blipFill>
              <a:blip r:embed="rId38"/>
              <a:stretch>
                <a:fillRect/>
              </a:stretch>
            </p:blipFill>
            <p:spPr>
              <a:xfrm>
                <a:off x="2982582" y="5865674"/>
                <a:ext cx="1782720" cy="237960"/>
              </a:xfrm>
              <a:prstGeom prst="rect">
                <a:avLst/>
              </a:prstGeom>
            </p:spPr>
          </p:pic>
        </mc:Fallback>
      </mc:AlternateContent>
      <p:sp>
        <p:nvSpPr>
          <p:cNvPr id="3" name="TextBox 2">
            <a:extLst>
              <a:ext uri="{FF2B5EF4-FFF2-40B4-BE49-F238E27FC236}">
                <a16:creationId xmlns:a16="http://schemas.microsoft.com/office/drawing/2014/main" id="{7E8DD656-DA39-595B-2F28-8C46F2DC18A0}"/>
              </a:ext>
            </a:extLst>
          </p:cNvPr>
          <p:cNvSpPr txBox="1"/>
          <p:nvPr/>
        </p:nvSpPr>
        <p:spPr>
          <a:xfrm>
            <a:off x="114528" y="1553268"/>
            <a:ext cx="2442333" cy="923330"/>
          </a:xfrm>
          <a:prstGeom prst="rect">
            <a:avLst/>
          </a:prstGeom>
          <a:noFill/>
        </p:spPr>
        <p:txBody>
          <a:bodyPr wrap="square" rtlCol="0">
            <a:spAutoFit/>
          </a:bodyPr>
          <a:lstStyle/>
          <a:p>
            <a:r>
              <a:rPr lang="en-US" dirty="0"/>
              <a:t>Rules for coordinate systems and transformations</a:t>
            </a:r>
          </a:p>
        </p:txBody>
      </p:sp>
    </p:spTree>
    <p:extLst>
      <p:ext uri="{BB962C8B-B14F-4D97-AF65-F5344CB8AC3E}">
        <p14:creationId xmlns:p14="http://schemas.microsoft.com/office/powerpoint/2010/main" val="241830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6DEC-2CCD-A126-BFFB-E53D1C0CA657}"/>
              </a:ext>
            </a:extLst>
          </p:cNvPr>
          <p:cNvSpPr>
            <a:spLocks noGrp="1"/>
          </p:cNvSpPr>
          <p:nvPr>
            <p:ph type="title"/>
          </p:nvPr>
        </p:nvSpPr>
        <p:spPr>
          <a:xfrm>
            <a:off x="838200" y="159971"/>
            <a:ext cx="10515600" cy="251101"/>
          </a:xfrm>
        </p:spPr>
        <p:txBody>
          <a:bodyPr>
            <a:noAutofit/>
          </a:bodyPr>
          <a:lstStyle/>
          <a:p>
            <a:pPr algn="ctr"/>
            <a:r>
              <a:rPr lang="en-US" sz="3600" dirty="0"/>
              <a:t>Definitions:</a:t>
            </a:r>
          </a:p>
        </p:txBody>
      </p:sp>
      <p:sp>
        <p:nvSpPr>
          <p:cNvPr id="3" name="TextBox 2">
            <a:extLst>
              <a:ext uri="{FF2B5EF4-FFF2-40B4-BE49-F238E27FC236}">
                <a16:creationId xmlns:a16="http://schemas.microsoft.com/office/drawing/2014/main" id="{DD18F7B0-7F72-52F9-E9E6-1A897C79EDAC}"/>
              </a:ext>
            </a:extLst>
          </p:cNvPr>
          <p:cNvSpPr txBox="1"/>
          <p:nvPr/>
        </p:nvSpPr>
        <p:spPr>
          <a:xfrm>
            <a:off x="838200" y="454667"/>
            <a:ext cx="10515600" cy="7017306"/>
          </a:xfrm>
          <a:prstGeom prst="rect">
            <a:avLst/>
          </a:prstGeom>
          <a:noFill/>
        </p:spPr>
        <p:txBody>
          <a:bodyPr wrap="square" rtlCol="0">
            <a:spAutoFit/>
          </a:bodyPr>
          <a:lstStyle/>
          <a:p>
            <a:r>
              <a:rPr lang="en-US" sz="2400" dirty="0"/>
              <a:t>A </a:t>
            </a:r>
            <a:r>
              <a:rPr lang="en-US" sz="2400" dirty="0">
                <a:solidFill>
                  <a:srgbClr val="FF0000"/>
                </a:solidFill>
              </a:rPr>
              <a:t>reference frame</a:t>
            </a:r>
            <a:r>
              <a:rPr lang="en-US" sz="2400" dirty="0"/>
              <a:t> </a:t>
            </a:r>
            <a:r>
              <a:rPr lang="en-US" sz="2400" dirty="0">
                <a:solidFill>
                  <a:srgbClr val="FF0000"/>
                </a:solidFill>
              </a:rPr>
              <a:t>is a mathematical presupposition described by a</a:t>
            </a:r>
            <a:r>
              <a:rPr lang="en-US" sz="2400" dirty="0"/>
              <a:t> </a:t>
            </a:r>
            <a:r>
              <a:rPr lang="en-US" sz="2400" dirty="0">
                <a:solidFill>
                  <a:srgbClr val="FFFF00"/>
                </a:solidFill>
              </a:rPr>
              <a:t>coordinate system</a:t>
            </a:r>
            <a:r>
              <a:rPr lang="en-US" sz="2400" dirty="0"/>
              <a:t>. Using a defined set of axis (</a:t>
            </a:r>
            <a:r>
              <a:rPr lang="en-US" sz="2400" i="1" dirty="0">
                <a:solidFill>
                  <a:srgbClr val="FFFF00"/>
                </a:solidFill>
              </a:rPr>
              <a:t>x</a:t>
            </a:r>
            <a:r>
              <a:rPr lang="en-US" sz="2400" dirty="0"/>
              <a:t>, </a:t>
            </a:r>
            <a:r>
              <a:rPr lang="en-US" sz="2400" i="1" dirty="0">
                <a:solidFill>
                  <a:srgbClr val="FFFF00"/>
                </a:solidFill>
              </a:rPr>
              <a:t>y</a:t>
            </a:r>
            <a:r>
              <a:rPr lang="en-US" sz="2400" dirty="0"/>
              <a:t>, </a:t>
            </a:r>
            <a:r>
              <a:rPr lang="en-US" sz="2400" i="1" dirty="0">
                <a:solidFill>
                  <a:srgbClr val="FFFF00"/>
                </a:solidFill>
              </a:rPr>
              <a:t>z</a:t>
            </a:r>
            <a:r>
              <a:rPr lang="en-US" sz="2400" dirty="0"/>
              <a:t>, </a:t>
            </a:r>
            <a:r>
              <a:rPr lang="en-US" sz="2400" i="1" dirty="0">
                <a:solidFill>
                  <a:srgbClr val="FFFF00"/>
                </a:solidFill>
              </a:rPr>
              <a:t>t</a:t>
            </a:r>
            <a:r>
              <a:rPr lang="en-US" sz="2400" dirty="0"/>
              <a:t>), the position and motion of objects within that </a:t>
            </a:r>
            <a:r>
              <a:rPr lang="en-US" sz="2400" dirty="0">
                <a:solidFill>
                  <a:srgbClr val="FFFF00"/>
                </a:solidFill>
              </a:rPr>
              <a:t>coordinate system</a:t>
            </a:r>
            <a:r>
              <a:rPr lang="en-US" sz="2400" dirty="0"/>
              <a:t> allows you to describe the physical quantities and phenomena within that </a:t>
            </a:r>
            <a:r>
              <a:rPr lang="en-US" sz="2400" dirty="0">
                <a:solidFill>
                  <a:srgbClr val="FF0000"/>
                </a:solidFill>
              </a:rPr>
              <a:t>reference</a:t>
            </a:r>
            <a:r>
              <a:rPr lang="en-US" sz="2400" dirty="0"/>
              <a:t> </a:t>
            </a:r>
            <a:r>
              <a:rPr lang="en-US" sz="2400" dirty="0">
                <a:solidFill>
                  <a:srgbClr val="FF0000"/>
                </a:solidFill>
              </a:rPr>
              <a:t>frame [</a:t>
            </a:r>
            <a:r>
              <a:rPr lang="en-US" sz="2400" dirty="0">
                <a:solidFill>
                  <a:srgbClr val="FFFF00"/>
                </a:solidFill>
              </a:rPr>
              <a:t>coordinate system</a:t>
            </a:r>
            <a:r>
              <a:rPr lang="en-US" sz="2400" dirty="0">
                <a:solidFill>
                  <a:srgbClr val="FF0000"/>
                </a:solidFill>
              </a:rPr>
              <a:t>]</a:t>
            </a:r>
            <a:r>
              <a:rPr lang="en-US" sz="2400" dirty="0"/>
              <a:t>.</a:t>
            </a:r>
          </a:p>
          <a:p>
            <a:endParaRPr lang="en-US" sz="2400" dirty="0"/>
          </a:p>
          <a:p>
            <a:r>
              <a:rPr lang="en-US" sz="2400" dirty="0">
                <a:solidFill>
                  <a:srgbClr val="00B050"/>
                </a:solidFill>
              </a:rPr>
              <a:t>Transform</a:t>
            </a:r>
            <a:r>
              <a:rPr lang="en-US" sz="2400" dirty="0"/>
              <a:t>: To </a:t>
            </a:r>
            <a:r>
              <a:rPr lang="en-US" sz="2400" dirty="0">
                <a:solidFill>
                  <a:srgbClr val="00B050"/>
                </a:solidFill>
              </a:rPr>
              <a:t>transfer information</a:t>
            </a:r>
            <a:r>
              <a:rPr lang="en-US" sz="2400" dirty="0"/>
              <a:t> such as </a:t>
            </a:r>
            <a:r>
              <a:rPr lang="en-US" sz="2400" dirty="0">
                <a:solidFill>
                  <a:srgbClr val="00B0F0"/>
                </a:solidFill>
              </a:rPr>
              <a:t>variables</a:t>
            </a:r>
            <a:r>
              <a:rPr lang="en-US" sz="2400" dirty="0"/>
              <a:t> representing the </a:t>
            </a:r>
            <a:r>
              <a:rPr lang="en-US" sz="2400" dirty="0">
                <a:solidFill>
                  <a:srgbClr val="00B0F0"/>
                </a:solidFill>
              </a:rPr>
              <a:t>laws of physics</a:t>
            </a:r>
            <a:r>
              <a:rPr lang="en-US" sz="2400" dirty="0"/>
              <a:t> and other values to another </a:t>
            </a:r>
            <a:r>
              <a:rPr lang="en-US" sz="2400" dirty="0">
                <a:solidFill>
                  <a:srgbClr val="FFFF00"/>
                </a:solidFill>
              </a:rPr>
              <a:t>coordinate system</a:t>
            </a:r>
            <a:r>
              <a:rPr lang="en-US" sz="2400" dirty="0"/>
              <a:t>. In this case, </a:t>
            </a:r>
            <a:r>
              <a:rPr lang="en-US" sz="2400" i="1" dirty="0">
                <a:solidFill>
                  <a:srgbClr val="00B0F0"/>
                </a:solidFill>
              </a:rPr>
              <a:t>c, the speed of light,</a:t>
            </a:r>
            <a:r>
              <a:rPr lang="en-US" sz="2400" dirty="0">
                <a:solidFill>
                  <a:srgbClr val="00B0F0"/>
                </a:solidFill>
              </a:rPr>
              <a:t> is a law of physics and should be invariant under </a:t>
            </a:r>
            <a:r>
              <a:rPr lang="en-US" sz="2400" dirty="0">
                <a:solidFill>
                  <a:srgbClr val="00B050"/>
                </a:solidFill>
              </a:rPr>
              <a:t>transformations</a:t>
            </a:r>
            <a:r>
              <a:rPr lang="en-US" sz="2400" dirty="0">
                <a:solidFill>
                  <a:srgbClr val="00B0F0"/>
                </a:solidFill>
              </a:rPr>
              <a:t>.</a:t>
            </a:r>
          </a:p>
          <a:p>
            <a:endParaRPr lang="en-US" sz="2400" dirty="0"/>
          </a:p>
          <a:p>
            <a:r>
              <a:rPr lang="en-US" sz="2400" dirty="0"/>
              <a:t>Mathematically, </a:t>
            </a:r>
            <a:r>
              <a:rPr lang="en-US" sz="2400" dirty="0">
                <a:solidFill>
                  <a:srgbClr val="00B0F0"/>
                </a:solidFill>
              </a:rPr>
              <a:t>the laws of physics are invariant</a:t>
            </a:r>
            <a:r>
              <a:rPr lang="en-US" sz="2400" dirty="0">
                <a:solidFill>
                  <a:srgbClr val="FF0000"/>
                </a:solidFill>
              </a:rPr>
              <a:t> </a:t>
            </a:r>
            <a:r>
              <a:rPr lang="en-US" sz="2400" dirty="0"/>
              <a:t>under</a:t>
            </a:r>
            <a:r>
              <a:rPr lang="en-US" sz="2400" dirty="0">
                <a:solidFill>
                  <a:srgbClr val="FF0000"/>
                </a:solidFill>
              </a:rPr>
              <a:t> </a:t>
            </a:r>
            <a:r>
              <a:rPr lang="en-US" sz="2400" dirty="0">
                <a:solidFill>
                  <a:srgbClr val="00B050"/>
                </a:solidFill>
              </a:rPr>
              <a:t>transformation</a:t>
            </a:r>
            <a:r>
              <a:rPr lang="en-US" sz="2400" dirty="0">
                <a:solidFill>
                  <a:srgbClr val="FF0000"/>
                </a:solidFill>
              </a:rPr>
              <a:t> </a:t>
            </a:r>
            <a:r>
              <a:rPr lang="en-US" sz="2400" dirty="0"/>
              <a:t>between</a:t>
            </a:r>
            <a:r>
              <a:rPr lang="en-US" sz="2400" dirty="0">
                <a:solidFill>
                  <a:srgbClr val="FF0000"/>
                </a:solidFill>
              </a:rPr>
              <a:t> </a:t>
            </a:r>
            <a:r>
              <a:rPr lang="en-US" sz="2400" dirty="0">
                <a:solidFill>
                  <a:srgbClr val="FFFF00"/>
                </a:solidFill>
              </a:rPr>
              <a:t>coordinate systems</a:t>
            </a:r>
            <a:r>
              <a:rPr lang="en-US" sz="2400" dirty="0"/>
              <a:t>.</a:t>
            </a:r>
            <a:r>
              <a:rPr lang="en-US" sz="2400" dirty="0">
                <a:solidFill>
                  <a:srgbClr val="FF0000"/>
                </a:solidFill>
              </a:rPr>
              <a:t> </a:t>
            </a:r>
            <a:r>
              <a:rPr lang="en-US" sz="2400" dirty="0"/>
              <a:t>This concept is known as </a:t>
            </a:r>
            <a:r>
              <a:rPr lang="en-US" sz="2400" dirty="0">
                <a:solidFill>
                  <a:srgbClr val="00B050"/>
                </a:solidFill>
              </a:rPr>
              <a:t>transformation </a:t>
            </a:r>
            <a:r>
              <a:rPr lang="en-US" sz="2400" dirty="0">
                <a:solidFill>
                  <a:srgbClr val="00B0F0"/>
                </a:solidFill>
              </a:rPr>
              <a:t>invariance</a:t>
            </a:r>
            <a:r>
              <a:rPr lang="en-US" sz="2400" dirty="0">
                <a:solidFill>
                  <a:srgbClr val="00B050"/>
                </a:solidFill>
              </a:rPr>
              <a:t> </a:t>
            </a:r>
            <a:r>
              <a:rPr lang="en-US" sz="2400" dirty="0"/>
              <a:t>or</a:t>
            </a:r>
            <a:r>
              <a:rPr lang="en-US" sz="2400" dirty="0">
                <a:solidFill>
                  <a:srgbClr val="00B050"/>
                </a:solidFill>
              </a:rPr>
              <a:t> </a:t>
            </a:r>
            <a:r>
              <a:rPr lang="en-US" sz="2400" dirty="0">
                <a:solidFill>
                  <a:srgbClr val="00B0F0"/>
                </a:solidFill>
              </a:rPr>
              <a:t>covariance</a:t>
            </a:r>
            <a:r>
              <a:rPr lang="en-US" sz="2400" dirty="0"/>
              <a:t>. </a:t>
            </a:r>
          </a:p>
          <a:p>
            <a:endParaRPr lang="en-US" sz="2400" dirty="0"/>
          </a:p>
          <a:p>
            <a:r>
              <a:rPr lang="en-US" sz="2400" dirty="0"/>
              <a:t>This means that the form of </a:t>
            </a:r>
            <a:r>
              <a:rPr lang="en-US" sz="2400" dirty="0">
                <a:solidFill>
                  <a:srgbClr val="00B0F0"/>
                </a:solidFill>
              </a:rPr>
              <a:t>the laws remains the same regardless of the specific</a:t>
            </a:r>
            <a:r>
              <a:rPr lang="en-US" sz="2400" dirty="0"/>
              <a:t> </a:t>
            </a:r>
            <a:r>
              <a:rPr lang="en-US" sz="2400" dirty="0">
                <a:solidFill>
                  <a:srgbClr val="FFFF00"/>
                </a:solidFill>
              </a:rPr>
              <a:t>coordinate system</a:t>
            </a:r>
            <a:r>
              <a:rPr lang="en-US" sz="2400" dirty="0"/>
              <a:t> chosen to represent the physical phenomena. This principle is crucial in ensuring that the </a:t>
            </a:r>
            <a:r>
              <a:rPr lang="en-US" sz="2400" dirty="0">
                <a:solidFill>
                  <a:srgbClr val="00B0F0"/>
                </a:solidFill>
              </a:rPr>
              <a:t>laws of physics</a:t>
            </a:r>
            <a:r>
              <a:rPr lang="en-US" sz="2400" dirty="0"/>
              <a:t> </a:t>
            </a:r>
            <a:r>
              <a:rPr lang="en-US" sz="2400" dirty="0">
                <a:solidFill>
                  <a:srgbClr val="00B050"/>
                </a:solidFill>
              </a:rPr>
              <a:t>hold true</a:t>
            </a:r>
            <a:r>
              <a:rPr lang="en-US" sz="2400" dirty="0"/>
              <a:t> </a:t>
            </a:r>
            <a:r>
              <a:rPr lang="en-US" sz="2400" dirty="0">
                <a:solidFill>
                  <a:srgbClr val="FF0000"/>
                </a:solidFill>
              </a:rPr>
              <a:t>in all reference frames and under different reference frames</a:t>
            </a:r>
            <a:r>
              <a:rPr lang="en-US" sz="2400" dirty="0"/>
              <a:t>.</a:t>
            </a:r>
          </a:p>
          <a:p>
            <a:endParaRPr lang="en-US" sz="2400" dirty="0"/>
          </a:p>
          <a:p>
            <a:r>
              <a:rPr lang="en-US" dirty="0"/>
              <a:t> </a:t>
            </a:r>
          </a:p>
        </p:txBody>
      </p:sp>
    </p:spTree>
    <p:extLst>
      <p:ext uri="{BB962C8B-B14F-4D97-AF65-F5344CB8AC3E}">
        <p14:creationId xmlns:p14="http://schemas.microsoft.com/office/powerpoint/2010/main" val="115428309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11177</TotalTime>
  <Words>3251</Words>
  <Application>Microsoft Office PowerPoint</Application>
  <PresentationFormat>Widescreen</PresentationFormat>
  <Paragraphs>145</Paragraphs>
  <Slides>34</Slides>
  <Notes>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Corbel</vt:lpstr>
      <vt:lpstr>Google Sans</vt:lpstr>
      <vt:lpstr>Times New Roman</vt:lpstr>
      <vt:lpstr>Depth</vt:lpstr>
      <vt:lpstr>Faster   East -&gt; West  Electromagnetic  Propagation</vt:lpstr>
      <vt:lpstr>Summary of the Argument Before Breaking Down the Components</vt:lpstr>
      <vt:lpstr>Definitions</vt:lpstr>
      <vt:lpstr>What is Ether Wind</vt:lpstr>
      <vt:lpstr>SR Postulates</vt:lpstr>
      <vt:lpstr>Special Relativity Postulates: Commentaries</vt:lpstr>
      <vt:lpstr>SR Postulates</vt:lpstr>
      <vt:lpstr>Transformations and Covariance</vt:lpstr>
      <vt:lpstr>Definitions:</vt:lpstr>
      <vt:lpstr>Transformations and Covariance  [non-invariant vs invariance]</vt:lpstr>
      <vt:lpstr>Mathematic structure violation </vt:lpstr>
      <vt:lpstr>Reference Frames: ECI and ECEF</vt:lpstr>
      <vt:lpstr>Reference Frames: ECI and ECEF</vt:lpstr>
      <vt:lpstr>ECEF</vt:lpstr>
      <vt:lpstr>Variance of c</vt:lpstr>
      <vt:lpstr>How distance is traditionally derived:</vt:lpstr>
      <vt:lpstr>Range Measurement Equation</vt:lpstr>
      <vt:lpstr>Visual difference between a time interval system and traditional distance derivation</vt:lpstr>
      <vt:lpstr>PowerPoint Presentation</vt:lpstr>
      <vt:lpstr>PowerPoint Presentation</vt:lpstr>
      <vt:lpstr>GPS Time and Atomic Clocks</vt:lpstr>
      <vt:lpstr>The Sagnac Effect</vt:lpstr>
      <vt:lpstr>Sagnac Effect Derived from the RME [no relativistic effects here]</vt:lpstr>
      <vt:lpstr>Sagnac Effect Linearized </vt:lpstr>
      <vt:lpstr>Sagnac Effect Linearized </vt:lpstr>
      <vt:lpstr>Sagnac effect is a non-relativistic effect. The Sagnac effect is directionally dependent.</vt:lpstr>
      <vt:lpstr>Relative  Simultaneity vs “Global” Simultaneity</vt:lpstr>
      <vt:lpstr>Michelson-Gale-Pearson [1923]</vt:lpstr>
      <vt:lpstr>What is responsible for c’s Variance: Orbital Velocity vs Earth Rotation</vt:lpstr>
      <vt:lpstr>Earth’s Nonexistent orbital velocity</vt:lpstr>
      <vt:lpstr>Moving and Stationary Receiver</vt:lpstr>
      <vt:lpstr>TL;DR</vt:lpstr>
      <vt:lpstr>Actual preferred direction East -&gt; West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X</dc:creator>
  <cp:lastModifiedBy>Alan X</cp:lastModifiedBy>
  <cp:revision>3</cp:revision>
  <dcterms:created xsi:type="dcterms:W3CDTF">2023-07-03T04:07:52Z</dcterms:created>
  <dcterms:modified xsi:type="dcterms:W3CDTF">2024-03-07T06:59:58Z</dcterms:modified>
</cp:coreProperties>
</file>