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7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BDA42-CE56-4B21-98D0-01F935FB737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740351-30E2-453D-896E-0208BFADA9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060AF6-9BC6-4CAF-A39B-F446E08C4BA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D25C4D-B067-480E-82DA-530CBF11866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2024CB-B306-46BB-A35B-A6AA3414D4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DD662E-B706-4537-BD44-B349A6456C4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A48811-8E79-47B3-8116-E1C61BC4014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4DBD77-5976-4B70-9470-94B826EB22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59A13BF-98BE-48E0-AF2C-555B6BF34C8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9A1AA2-DD91-4200-BAD5-1E1E9F47BA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157945-B4BF-405A-AFE3-3FE8B11AADE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163507-44F1-4E78-973E-D277A540358D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4041036-81F1-42F9-9666-CBADE75ED65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A959DF-A708-4B36-8A3A-1CB19C324A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6D8A33-68EF-4353-80EF-F2B554AE6F5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F0219C4-3422-4FE3-97E8-B0267D0CE8F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7E4409-3417-4985-8102-DBF14456C4A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8751C4-8C81-4B46-B071-AD3D278D6DA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B1CEFE5-369E-460A-9997-655C31BEF13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C6144DA-55ED-4C8D-8ECB-5DB4A54A2D3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712F3EB-B9D2-4434-9A6E-F3099E1872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1E9E5E0-D734-4978-BFE9-AB6DC5CE327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C936E9-9ADB-402E-90B3-4728A29051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AF42C0F-8CA0-4701-9555-F149FD3BBAB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63E7942-1DA5-4DB7-AC50-C0E6DBCF69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072A674-F04E-4671-8CF2-B998708B0EF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89ED38A-9D0B-4099-8410-F85BB6D89F3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8E63CB5-8A49-4148-AD5D-58319C75D24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A154969-50EF-45A1-B448-1E3DA494B32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DFED65B-9D78-4702-9079-30DBD31029F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3AAD53-AEEA-4053-A92C-517E8AD2397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9C9E47B-977C-47FB-A0F3-EEA1444CFCC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2AD3A8-C0A0-47A1-89D9-7EA585738DB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875D82-12CC-4A38-BE9E-9BED9A1D9D8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AE91A6-58E1-4507-8E92-E855F135B5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90FD029-A5E1-4C3C-A73C-6FC7486E944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15406B-D066-474F-B5AA-5CB0A0213A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C4D16FE-9D76-42A9-8B44-106556A847C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1638F9-9A33-4830-BDCF-38D76204C3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A8B996-A7F1-40FD-81AC-2B6E35FE8E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953C2D-4141-4403-AF46-5725750084E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CF554D-2630-434A-87F5-4F3AB13FF91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2E8CA86-C078-4542-8E76-C402E20A171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A4155C-F0B8-4F5F-8F3B-5D8854B1345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BA4F19-2D56-4D2E-B2F0-DE1D0C1F873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88B7A9-9E08-4D8C-86B3-3A142D5E8E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2078B8-3E90-42EA-9FD6-C4AD8D1DC7F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935D76-1456-4DCC-A32A-18455C6FCE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493"/>
          </a:bodyPr>
          <a:lstStyle/>
          <a:p>
            <a:pPr marL="432000" indent="0" algn="ctr">
              <a:spcAft>
                <a:spcPts val="1414"/>
              </a:spcAf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0" algn="ctr">
              <a:spcAft>
                <a:spcPts val="1131"/>
              </a:spcAf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0" algn="ctr">
              <a:spcAft>
                <a:spcPts val="848"/>
              </a:spcAf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0" algn="ctr">
              <a:spcAft>
                <a:spcPts val="56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0" algn="ctr">
              <a:spcAft>
                <a:spcPts val="28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0" algn="ctr">
              <a:spcAft>
                <a:spcPts val="28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0" algn="ctr">
              <a:spcAft>
                <a:spcPts val="28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7EA32E2-636D-4E8C-BC1A-F23EC448911B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14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BE577E7-5399-407F-8FD3-A2DC6D7C6AD0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C7C1CBD-A174-4526-BBD6-E62BAC2419D2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 idx="12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E29D7B1-6BC0-4119-8895-4E1DA8DF5EEA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The History of “c”</a:t>
            </a: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4752000"/>
            <a:ext cx="8870040" cy="259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spcAft>
                <a:spcPts val="1414"/>
              </a:spcAf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Measuring the “Induction Rate of Light”</a:t>
            </a:r>
          </a:p>
          <a:p>
            <a:pPr marL="432000" indent="0" algn="ctr">
              <a:spcAft>
                <a:spcPts val="1414"/>
              </a:spcAf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- </a:t>
            </a:r>
            <a:r>
              <a:rPr lang="en-US" sz="3200" b="0" i="1" strike="noStrike" spc="-1">
                <a:solidFill>
                  <a:srgbClr val="611729"/>
                </a:solidFill>
                <a:latin typeface="Times New Roman"/>
              </a:rPr>
              <a:t>Out of the lab frame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0" algn="ctr">
              <a:spcAft>
                <a:spcPts val="1414"/>
              </a:spcAft>
            </a:pP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&amp;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0" algn="ctr">
              <a:spcAft>
                <a:spcPts val="1414"/>
              </a:spcAf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- </a:t>
            </a: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In the lab frame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Fresnel Drag</a:t>
            </a:r>
          </a:p>
        </p:txBody>
      </p:sp>
      <p:pic>
        <p:nvPicPr>
          <p:cNvPr id="189" name="Picture 188"/>
          <p:cNvPicPr/>
          <p:nvPr/>
        </p:nvPicPr>
        <p:blipFill>
          <a:blip r:embed="rId2"/>
          <a:stretch/>
        </p:blipFill>
        <p:spPr>
          <a:xfrm>
            <a:off x="479520" y="1793880"/>
            <a:ext cx="8893080" cy="48355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189"/>
          <p:cNvPicPr/>
          <p:nvPr/>
        </p:nvPicPr>
        <p:blipFill>
          <a:blip r:embed="rId3"/>
          <a:stretch/>
        </p:blipFill>
        <p:spPr>
          <a:xfrm>
            <a:off x="5143680" y="301320"/>
            <a:ext cx="1485720" cy="885600"/>
          </a:xfrm>
          <a:prstGeom prst="rect">
            <a:avLst/>
          </a:prstGeom>
          <a:ln w="0">
            <a:noFill/>
          </a:ln>
        </p:spPr>
      </p:pic>
      <p:sp>
        <p:nvSpPr>
          <p:cNvPr id="191" name="TextBox 190"/>
          <p:cNvSpPr txBox="1"/>
          <p:nvPr/>
        </p:nvSpPr>
        <p:spPr>
          <a:xfrm>
            <a:off x="1600200" y="6858000"/>
            <a:ext cx="59436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44% Proportional Velocity!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J.C. Maxwell (1865)</a:t>
            </a: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Used known values of the electric constant (ε₀) and the magnetic constant (µ₀) in his electromagnetic wave equations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Light is an electromagnetic </a:t>
            </a:r>
            <a:r>
              <a:rPr lang="en-US" sz="3200" b="1" u="sng" strike="noStrike" spc="-1">
                <a:solidFill>
                  <a:srgbClr val="000000"/>
                </a:solidFill>
                <a:uFillTx/>
                <a:latin typeface="Times New Roman"/>
              </a:rPr>
              <a:t>wave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3818880" y="4343400"/>
            <a:ext cx="1896120" cy="100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51640"/>
            <a:ext cx="7704000" cy="123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The Michelson-Morley Experiment</a:t>
            </a: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Dependent Variable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:  “c” or the “speed of light”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Independent Variable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:  Orthogonal Vector Direction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Result != Copernican Principal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Result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can be explained with a stationary Earth and an aether wind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Albert Einstein (1905)</a:t>
            </a: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Special Relativity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“Cuz Michelson-Morley!”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Dayton Miller (1926)</a:t>
            </a: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Used “c” to measure aether wind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Correlation with altitude and equinoxes = Cannot be rotation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Timeline</a:t>
            </a: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616" lnSpcReduction="10000"/>
          </a:bodyPr>
          <a:lstStyle/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Galileo Galilei (1638)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In the lab frame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Ole Roemer (1676) </a:t>
            </a:r>
            <a:r>
              <a:rPr lang="en-US" sz="2800" b="0" i="1" strike="noStrike" spc="-1" dirty="0">
                <a:solidFill>
                  <a:srgbClr val="000000"/>
                </a:solidFill>
                <a:latin typeface="Times New Roman"/>
              </a:rPr>
              <a:t>Out of the lab frame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Augustin-Jean Fresnel (1818)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François Arago (1838)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In the lab frame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Hippolyte Fizeau (1849)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In the lab frame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J.C. Maxwell (1865)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In the lab frame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Michelson-Morley (1887)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Albert Einstein (1905) </a:t>
            </a:r>
            <a:r>
              <a:rPr lang="en-US" sz="2800" b="0" i="1" strike="noStrike" spc="-1" dirty="0">
                <a:solidFill>
                  <a:srgbClr val="000000"/>
                </a:solidFill>
                <a:latin typeface="Times New Roman"/>
              </a:rPr>
              <a:t>Out of the lab frame [in his head lmao]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Dayton Miller (1926)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In the lab frame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Aft>
                <a:spcPts val="1134"/>
              </a:spcAft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Galileo Galilei (1638)</a:t>
            </a: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Lantern test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Instant, or too fast to measure</a:t>
            </a:r>
          </a:p>
          <a:p>
            <a:pPr marL="432000"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396720" y="3200400"/>
            <a:ext cx="9248400" cy="303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Aft>
                <a:spcPts val="1134"/>
              </a:spcAft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Ole Roemer (1676)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0256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Observed the eclipses of Io, one of Jupiter's moons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Noticed variations in Io's eclipses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Presumed the differences were due to the time it took light to travel different distances to Earth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Deduced a potential finite rate of 220,000 km/sec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26% lower than the currently accepted value of 299,792 kilometers per second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Aft>
                <a:spcPts val="1134"/>
              </a:spcAft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Augustin-Jean Fresnel (1818)</a:t>
            </a: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"Mémoire sur la Diffraction de la Lumière" (Memoir on the Diffraction of Light)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Supported a wave theory of light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Developed equations regarding light behavior in various media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Hypothesized the idea that light is </a:t>
            </a: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dragged by a moving medium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Aft>
                <a:spcPts val="1134"/>
              </a:spcAft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François Arago (1838)</a:t>
            </a: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2560" y="182880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Discovered the “Arago Spot”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Proponent of Wave Theory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Predicted that the induction rate of light should decrease in denser medium​ (Basis of Airy’s </a:t>
            </a: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Failure)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Determination of “c” in the lab frame</a:t>
            </a:r>
          </a:p>
        </p:txBody>
      </p:sp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2971800" y="5274000"/>
            <a:ext cx="369108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Aft>
                <a:spcPts val="1134"/>
              </a:spcAft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Hippolyte Fizeau (1849)</a:t>
            </a: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Determination of “c” in the lab frame with teeth cog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Documented Fresnel Drag tests</a:t>
            </a:r>
          </a:p>
        </p:txBody>
      </p:sp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685800" y="3657600"/>
            <a:ext cx="4857480" cy="80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/>
          <p:nvPr/>
        </p:nvPicPr>
        <p:blipFill>
          <a:blip r:embed="rId2"/>
          <a:stretch/>
        </p:blipFill>
        <p:spPr>
          <a:xfrm>
            <a:off x="914400" y="1530360"/>
            <a:ext cx="8213040" cy="509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/>
          <p:nvPr/>
        </p:nvPicPr>
        <p:blipFill>
          <a:blip r:embed="rId2"/>
          <a:stretch/>
        </p:blipFill>
        <p:spPr>
          <a:xfrm>
            <a:off x="305280" y="228600"/>
            <a:ext cx="4952520" cy="676224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86"/>
          <p:cNvPicPr/>
          <p:nvPr/>
        </p:nvPicPr>
        <p:blipFill>
          <a:blip r:embed="rId3"/>
          <a:stretch/>
        </p:blipFill>
        <p:spPr>
          <a:xfrm>
            <a:off x="5486400" y="123840"/>
            <a:ext cx="4343400" cy="743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415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The History of “c”</vt:lpstr>
      <vt:lpstr>Timeline</vt:lpstr>
      <vt:lpstr>Galileo Galilei (1638)</vt:lpstr>
      <vt:lpstr>Ole Roemer (1676)</vt:lpstr>
      <vt:lpstr>Augustin-Jean Fresnel (1818)</vt:lpstr>
      <vt:lpstr>François Arago (1838)</vt:lpstr>
      <vt:lpstr>Hippolyte Fizeau (1849)</vt:lpstr>
      <vt:lpstr>PowerPoint Presentation</vt:lpstr>
      <vt:lpstr>PowerPoint Presentation</vt:lpstr>
      <vt:lpstr>Fresnel Drag</vt:lpstr>
      <vt:lpstr>J.C. Maxwell (1865)</vt:lpstr>
      <vt:lpstr>The Michelson-Morley Experiment</vt:lpstr>
      <vt:lpstr>Albert Einstein (1905)</vt:lpstr>
      <vt:lpstr>Dayton Miller (1926)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/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Alan X</cp:lastModifiedBy>
  <cp:revision>12</cp:revision>
  <dcterms:created xsi:type="dcterms:W3CDTF">2023-12-26T16:42:04Z</dcterms:created>
  <dcterms:modified xsi:type="dcterms:W3CDTF">2024-01-21T09:58:49Z</dcterms:modified>
  <dc:language>en-US</dc:language>
</cp:coreProperties>
</file>