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</p:sldIdLst>
  <p:sldSz cy="6858000" cx="12192000"/>
  <p:notesSz cx="7010400" cy="9296400"/>
  <p:embeddedFontLst>
    <p:embeddedFont>
      <p:font typeface="Roboto"/>
      <p:regular r:id="rId98"/>
      <p:bold r:id="rId99"/>
      <p:italic r:id="rId100"/>
      <p:boldItalic r:id="rId101"/>
    </p:embeddedFont>
    <p:embeddedFont>
      <p:font typeface="Book Antiqua"/>
      <p:regular r:id="rId102"/>
      <p:bold r:id="rId103"/>
      <p:italic r:id="rId104"/>
      <p:boldItalic r:id="rId105"/>
    </p:embeddedFont>
    <p:embeddedFont>
      <p:font typeface="Helvetica Neue"/>
      <p:bold r:id="rId106"/>
      <p:boldItalic r:id="rId107"/>
    </p:embeddedFont>
    <p:embeddedFont>
      <p:font typeface="Noto Sans Symbols"/>
      <p:regular r:id="rId108"/>
      <p:bold r:id="rId109"/>
    </p:embeddedFont>
    <p:embeddedFont>
      <p:font typeface="Cambria Math"/>
      <p:regular r:id="rId1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11" roundtripDataSignature="AMtx7mgJdjv/PXcWTKX5EhoOLWwnpdYA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CB42566-96B8-43C9-902F-E39FE338D6C2}">
  <a:tblStyle styleId="{8CB42566-96B8-43C9-902F-E39FE338D6C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HelveticaNeue-boldItalic.fntdata"/><Relationship Id="rId106" Type="http://schemas.openxmlformats.org/officeDocument/2006/relationships/font" Target="fonts/HelveticaNeue-bold.fntdata"/><Relationship Id="rId105" Type="http://schemas.openxmlformats.org/officeDocument/2006/relationships/font" Target="fonts/BookAntiqua-boldItalic.fntdata"/><Relationship Id="rId104" Type="http://schemas.openxmlformats.org/officeDocument/2006/relationships/font" Target="fonts/BookAntiqua-italic.fntdata"/><Relationship Id="rId109" Type="http://schemas.openxmlformats.org/officeDocument/2006/relationships/font" Target="fonts/NotoSansSymbols-bold.fntdata"/><Relationship Id="rId108" Type="http://schemas.openxmlformats.org/officeDocument/2006/relationships/font" Target="fonts/NotoSansSymbols-regular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BookAntiqua-bold.fntdata"/><Relationship Id="rId102" Type="http://schemas.openxmlformats.org/officeDocument/2006/relationships/font" Target="fonts/BookAntiqua-regular.fntdata"/><Relationship Id="rId101" Type="http://schemas.openxmlformats.org/officeDocument/2006/relationships/font" Target="fonts/Roboto-boldItalic.fntdata"/><Relationship Id="rId100" Type="http://schemas.openxmlformats.org/officeDocument/2006/relationships/font" Target="fonts/Roboto-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font" Target="fonts/Roboto-bold.fntdata"/><Relationship Id="rId10" Type="http://schemas.openxmlformats.org/officeDocument/2006/relationships/slide" Target="slides/slide5.xml"/><Relationship Id="rId98" Type="http://schemas.openxmlformats.org/officeDocument/2006/relationships/font" Target="fonts/Roboto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10" Type="http://schemas.openxmlformats.org/officeDocument/2006/relationships/font" Target="fonts/CambriaMath-regular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11" Type="http://customschemas.google.com/relationships/presentationmetadata" Target="metadata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1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1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1-  use email for comments/feedback       historical approach</a:t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0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6- Ad    link to copy  in cloud       Galileo cited as proof of sci over religion?!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Joshua’s  long day      </a:t>
            </a:r>
            <a:r>
              <a:rPr b="0" i="0" lang="en-US">
                <a:solidFill>
                  <a:srgbClr val="4D5156"/>
                </a:solidFill>
                <a:latin typeface="Roboto"/>
                <a:ea typeface="Roboto"/>
                <a:cs typeface="Roboto"/>
                <a:sym typeface="Roboto"/>
              </a:rPr>
              <a:t>Hezekiah  shadow on temple steps. </a:t>
            </a:r>
            <a:endParaRPr/>
          </a:p>
        </p:txBody>
      </p:sp>
      <p:sp>
        <p:nvSpPr>
          <p:cNvPr id="167" name="Google Shape;167;p1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1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10- MS proof of HC: HC  done in April     HW: find the GC model ref ….. theta same for both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 example of kine…so relative measurement. </a:t>
            </a:r>
            <a:endParaRPr/>
          </a:p>
        </p:txBody>
      </p:sp>
      <p:sp>
        <p:nvSpPr>
          <p:cNvPr id="174" name="Google Shape;174;p1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2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7- Bradley  …Latitude dependence   HC proof?   Applies to all stars        truth : Airy’s failure </a:t>
            </a:r>
            <a:endParaRPr/>
          </a:p>
        </p:txBody>
      </p:sp>
      <p:sp>
        <p:nvSpPr>
          <p:cNvPr id="183" name="Google Shape;183;p1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5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8-  2 Vea causes tilt   3 Vae causes tilt   4 water =&gt; &lt;c  5 prediction  6 actual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Proof:  aether wind exists  &amp;   earth at rest     simple yet ignored. </a:t>
            </a:r>
            <a:endParaRPr/>
          </a:p>
        </p:txBody>
      </p:sp>
      <p:sp>
        <p:nvSpPr>
          <p:cNvPr id="207" name="Google Shape;207;p1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6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8-  2 Vea causes tilt   3 Vae causes tilt   4 water =&gt; &lt;c  5 prediction  6 actual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Proof:  aether wind exists  &amp;   earth at rest     simple yet ignored. </a:t>
            </a:r>
            <a:endParaRPr/>
          </a:p>
        </p:txBody>
      </p:sp>
      <p:sp>
        <p:nvSpPr>
          <p:cNvPr id="214" name="Google Shape;214;p1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7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aether      </a:t>
            </a:r>
            <a:endParaRPr/>
          </a:p>
        </p:txBody>
      </p:sp>
      <p:sp>
        <p:nvSpPr>
          <p:cNvPr id="244" name="Google Shape;244;p1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8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Jets:  solar powered? ….entropy.   Stops at night?  Faster than earth rotates! …. </a:t>
            </a:r>
            <a:endParaRPr/>
          </a:p>
        </p:txBody>
      </p:sp>
      <p:sp>
        <p:nvSpPr>
          <p:cNvPr id="253" name="Google Shape;253;p18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2-    fallacies:   Occam’s Razor?          Sci is sole path to truth…..science vs tech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….some evidence, not all     ….. Philo errors      inductive =&gt; weak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20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22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32- aether drag   1975 </a:t>
            </a:r>
            <a:endParaRPr/>
          </a:p>
        </p:txBody>
      </p:sp>
      <p:sp>
        <p:nvSpPr>
          <p:cNvPr id="284" name="Google Shape;284;p2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23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33- water drags aether</a:t>
            </a:r>
            <a:endParaRPr/>
          </a:p>
        </p:txBody>
      </p:sp>
      <p:sp>
        <p:nvSpPr>
          <p:cNvPr id="292" name="Google Shape;292;p2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24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35-   radio waves    air and humidity cause graph errors     varies with height(gravity)  and time.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gravity is static aether,   aether winds  have stellar sources. </a:t>
            </a:r>
            <a:endParaRPr/>
          </a:p>
        </p:txBody>
      </p:sp>
      <p:sp>
        <p:nvSpPr>
          <p:cNvPr id="300" name="Google Shape;300;p2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8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18-  aether test… Ʇ beams</a:t>
            </a:r>
            <a:endParaRPr/>
          </a:p>
        </p:txBody>
      </p:sp>
      <p:sp>
        <p:nvSpPr>
          <p:cNvPr id="328" name="Google Shape;328;p28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29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19-  null!     30 km/s  expected…   MS crisis : Earth speed = zero!    ALFA:  w 5 km/s wave.    Miller et al.. </a:t>
            </a:r>
            <a:endParaRPr/>
          </a:p>
        </p:txBody>
      </p:sp>
      <p:sp>
        <p:nvSpPr>
          <p:cNvPr id="337" name="Google Shape;337;p2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3-   aberrations: Physics only….upside down…   sci analyzes ‘how does it work?’  ;                     theo integrates “what does it mean?’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Potential PS topics :   Philo &amp; Theo:   Realism  in Genesis    Wolfgang :”Theistic evolution”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                                   St Hildegard’s Cosmology in Genesis and Science   distro Hild…notes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31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32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36-  MS: proof earth rotates, like FP…. Sagnac type      does prove SoL &lt;&gt; c </a:t>
            </a:r>
            <a:endParaRPr/>
          </a:p>
        </p:txBody>
      </p:sp>
      <p:sp>
        <p:nvSpPr>
          <p:cNvPr id="359" name="Google Shape;359;p3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33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34- </a:t>
            </a:r>
            <a:endParaRPr/>
          </a:p>
        </p:txBody>
      </p:sp>
      <p:sp>
        <p:nvSpPr>
          <p:cNvPr id="367" name="Google Shape;367;p3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34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20-   </a:t>
            </a:r>
            <a:endParaRPr/>
          </a:p>
        </p:txBody>
      </p:sp>
      <p:sp>
        <p:nvSpPr>
          <p:cNvPr id="376" name="Google Shape;376;p3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5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21-</a:t>
            </a:r>
            <a:endParaRPr/>
          </a:p>
        </p:txBody>
      </p:sp>
      <p:sp>
        <p:nvSpPr>
          <p:cNvPr id="383" name="Google Shape;383;p3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7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8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39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39-   1913   refutes SR   used in tech, but not understood…nav:  vector eqn</a:t>
            </a:r>
            <a:endParaRPr/>
          </a:p>
        </p:txBody>
      </p:sp>
      <p:sp>
        <p:nvSpPr>
          <p:cNvPr id="410" name="Google Shape;410;p3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57- MS: thought   DS: obstacles …  CW vs CCW…   like repel…MS separates the 2  types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Many vortex = turbulence/chaos</a:t>
            </a:r>
            <a:endParaRPr/>
          </a:p>
        </p:txBody>
      </p:sp>
      <p:sp>
        <p:nvSpPr>
          <p:cNvPr id="118" name="Google Shape;118;p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0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1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2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4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5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4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46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Tycho model……like angelic shooting gallery.     Animal names   …control Sun &amp; Moon, planets, moons , etc</a:t>
            </a:r>
            <a:endParaRPr/>
          </a:p>
        </p:txBody>
      </p:sp>
      <p:sp>
        <p:nvSpPr>
          <p:cNvPr id="463" name="Google Shape;463;p4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47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theo, bio, music, cosmology…     HC is Newtonian    in GC – spinor is aether wind</a:t>
            </a:r>
            <a:endParaRPr/>
          </a:p>
        </p:txBody>
      </p:sp>
      <p:sp>
        <p:nvSpPr>
          <p:cNvPr id="472" name="Google Shape;472;p4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8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4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49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11- Imp: water used as force detector.. =&gt; delay..B frame: when Vwater = Vbucket…MS resp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Extend to all possible buckets…m,r,D….  =&gt; ECEF inertial frame</a:t>
            </a:r>
            <a:endParaRPr/>
          </a:p>
        </p:txBody>
      </p:sp>
      <p:sp>
        <p:nvSpPr>
          <p:cNvPr id="487" name="Google Shape;487;p4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p50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12- MS solution:  find f in lab, then insert in bucket frame…….     my reaction to 1</a:t>
            </a:r>
            <a:r>
              <a:rPr baseline="30000" lang="en-US"/>
              <a:t>st</a:t>
            </a:r>
            <a:r>
              <a:rPr lang="en-US"/>
              <a:t> hearing. </a:t>
            </a:r>
            <a:endParaRPr/>
          </a:p>
        </p:txBody>
      </p:sp>
      <p:sp>
        <p:nvSpPr>
          <p:cNvPr id="507" name="Google Shape;507;p5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51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13-   So…In star frame: forces due to earth! </a:t>
            </a:r>
            <a:endParaRPr/>
          </a:p>
        </p:txBody>
      </p:sp>
      <p:sp>
        <p:nvSpPr>
          <p:cNvPr id="527" name="Google Shape;527;p5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52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14-      Reverse fake force,,,,,force predicted, but none felt …  extends NB  to linear forces</a:t>
            </a:r>
            <a:endParaRPr/>
          </a:p>
        </p:txBody>
      </p:sp>
      <p:sp>
        <p:nvSpPr>
          <p:cNvPr id="539" name="Google Shape;539;p5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p53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15-  motion abstraction:    more math than physics.   Circle could be galaxy …or electron…..  Not exp vs theo physics. </a:t>
            </a:r>
            <a:endParaRPr/>
          </a:p>
        </p:txBody>
      </p:sp>
      <p:sp>
        <p:nvSpPr>
          <p:cNvPr id="546" name="Google Shape;546;p5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54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16-  note: gen. coordinates assumption  is cause of false frame independence …... </a:t>
            </a:r>
            <a:endParaRPr/>
          </a:p>
        </p:txBody>
      </p:sp>
      <p:sp>
        <p:nvSpPr>
          <p:cNvPr id="555" name="Google Shape;555;p5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5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6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5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p57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5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8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5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p59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17- Vd,m  SR prediction….refutes relativity cause of EMF…same as mechanics!   Generator! ….    MS:  relative motion of D and M</a:t>
            </a:r>
            <a:endParaRPr/>
          </a:p>
        </p:txBody>
      </p:sp>
      <p:sp>
        <p:nvSpPr>
          <p:cNvPr id="593" name="Google Shape;593;p5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0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6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1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6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p62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22-  diag 1  SoL = c +- v ….  diag 2: blue line    SR   d= ct   ALFA or ECEF:  d= (c +_ vsinθt</a:t>
            </a:r>
            <a:endParaRPr/>
          </a:p>
        </p:txBody>
      </p:sp>
      <p:sp>
        <p:nvSpPr>
          <p:cNvPr id="615" name="Google Shape;615;p6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p63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23- ECI: theme of movies:     day = yr; tides every 2 months    math &gt; physics! ….   Engineer solution</a:t>
            </a:r>
            <a:endParaRPr/>
          </a:p>
        </p:txBody>
      </p:sp>
      <p:sp>
        <p:nvSpPr>
          <p:cNvPr id="626" name="Google Shape;626;p6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4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6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5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6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Google Shape;645;p66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24-   Steno geomodel…past key to future; uniformitarianism   slow uniform sediments;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 ~ depth. </a:t>
            </a:r>
            <a:endParaRPr/>
          </a:p>
        </p:txBody>
      </p:sp>
      <p:sp>
        <p:nvSpPr>
          <p:cNvPr id="646" name="Google Shape;646;p6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p67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25- flume evidence of rapid flow;   MS ignores</a:t>
            </a:r>
            <a:endParaRPr/>
          </a:p>
        </p:txBody>
      </p:sp>
      <p:sp>
        <p:nvSpPr>
          <p:cNvPr id="653" name="Google Shape;653;p6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1" name="Google Shape;661;p68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26-   Iridium ring around world….  Vulcanism/bolide impacts.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MS ignores</a:t>
            </a:r>
            <a:endParaRPr/>
          </a:p>
        </p:txBody>
      </p:sp>
      <p:sp>
        <p:nvSpPr>
          <p:cNvPr id="662" name="Google Shape;662;p68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p69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27-  negates radiometric dating…</a:t>
            </a:r>
            <a:endParaRPr/>
          </a:p>
        </p:txBody>
      </p:sp>
      <p:sp>
        <p:nvSpPr>
          <p:cNvPr id="670" name="Google Shape;670;p6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7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4- Historical path….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Ptolemy  one of a few GC models   probs:  Venus phases  ,,,retrograde motion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HC:  Moon satellite =&gt; hierarchy   note fixed stars.    Sun and stars immobile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First sci challenge of theo </a:t>
            </a:r>
            <a:endParaRPr/>
          </a:p>
        </p:txBody>
      </p:sp>
      <p:sp>
        <p:nvSpPr>
          <p:cNvPr id="139" name="Google Shape;139;p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p70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28-   epigenetics…. evol stage </a:t>
            </a:r>
            <a:r>
              <a:rPr b="1" lang="en-US" sz="1600"/>
              <a:t>~</a:t>
            </a:r>
            <a:r>
              <a:rPr lang="en-US"/>
              <a:t> chromosome number. </a:t>
            </a:r>
            <a:endParaRPr/>
          </a:p>
        </p:txBody>
      </p:sp>
      <p:sp>
        <p:nvSpPr>
          <p:cNvPr id="678" name="Google Shape;678;p70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3" name="Google Shape;683;p71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29- Robert Gentry …Po halo only caused by U decay…  so how were they formed?  At once!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……. answer to starlight creation on Day 4          </a:t>
            </a:r>
            <a:endParaRPr/>
          </a:p>
        </p:txBody>
      </p:sp>
      <p:sp>
        <p:nvSpPr>
          <p:cNvPr id="684" name="Google Shape;684;p7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p72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30-  </a:t>
            </a:r>
            <a:endParaRPr/>
          </a:p>
        </p:txBody>
      </p:sp>
      <p:sp>
        <p:nvSpPr>
          <p:cNvPr id="695" name="Google Shape;695;p7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p73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31- </a:t>
            </a:r>
            <a:endParaRPr/>
          </a:p>
        </p:txBody>
      </p:sp>
      <p:sp>
        <p:nvSpPr>
          <p:cNvPr id="703" name="Google Shape;703;p73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9" name="Google Shape;709;p74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37-</a:t>
            </a:r>
            <a:endParaRPr/>
          </a:p>
        </p:txBody>
      </p:sp>
      <p:sp>
        <p:nvSpPr>
          <p:cNvPr id="710" name="Google Shape;710;p7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6" name="Google Shape;716;p75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38-  solar gravity..??    Angle &lt; 3 degrees    ALFA:  aether </a:t>
            </a:r>
            <a:endParaRPr/>
          </a:p>
        </p:txBody>
      </p:sp>
      <p:sp>
        <p:nvSpPr>
          <p:cNvPr id="717" name="Google Shape;717;p7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4" name="Google Shape;724;p76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40-   VBLI uses one star….Stellar frame      but stars have relative motion=&gt;   </a:t>
            </a:r>
            <a:endParaRPr/>
          </a:p>
        </p:txBody>
      </p:sp>
      <p:sp>
        <p:nvSpPr>
          <p:cNvPr id="725" name="Google Shape;725;p7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p77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41-   BB replaced by FA emission ….ala Hildegard….  Hubble bubble bursts…no BB!</a:t>
            </a:r>
            <a:endParaRPr/>
          </a:p>
        </p:txBody>
      </p:sp>
      <p:sp>
        <p:nvSpPr>
          <p:cNvPr id="733" name="Google Shape;733;p77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7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9" name="Google Shape;739;p78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42-   Holmdel discovery…. Explain skymap																							</a:t>
            </a:r>
            <a:endParaRPr/>
          </a:p>
        </p:txBody>
      </p:sp>
      <p:sp>
        <p:nvSpPr>
          <p:cNvPr id="740" name="Google Shape;740;p78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3" name="Google Shape;753;p79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43-  Challenge to Cosmo Prin…    3 tries:COBE,WMAP,PLANCK</a:t>
            </a:r>
            <a:endParaRPr/>
          </a:p>
        </p:txBody>
      </p:sp>
      <p:sp>
        <p:nvSpPr>
          <p:cNvPr id="754" name="Google Shape;754;p7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8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Tycho:   hierarchy model    same predictions as HC       ignored by MS    40 yrs after HC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Sun orbits Earth??      Gravity in GC…..spinning bucket ….less dense aether = g!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8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80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8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8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p81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44-  what the BB expansion should be…the only multipole</a:t>
            </a:r>
            <a:endParaRPr/>
          </a:p>
        </p:txBody>
      </p:sp>
      <p:sp>
        <p:nvSpPr>
          <p:cNvPr id="768" name="Google Shape;768;p8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8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6" name="Google Shape;776;p82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45- </a:t>
            </a:r>
            <a:endParaRPr/>
          </a:p>
        </p:txBody>
      </p:sp>
      <p:sp>
        <p:nvSpPr>
          <p:cNvPr id="777" name="Google Shape;777;p8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83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83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4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9" name="Google Shape;789;p84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47-  early black holes   add to dark matter, dark energy, fake forces</a:t>
            </a:r>
            <a:endParaRPr/>
          </a:p>
        </p:txBody>
      </p:sp>
      <p:sp>
        <p:nvSpPr>
          <p:cNvPr id="790" name="Google Shape;790;p84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85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6" name="Google Shape;796;p85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85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86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8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87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87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88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8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8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2" name="Google Shape;822;p89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89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9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90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90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9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3" name="Google Shape;833;p91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48-</a:t>
            </a:r>
            <a:endParaRPr/>
          </a:p>
        </p:txBody>
      </p:sp>
      <p:sp>
        <p:nvSpPr>
          <p:cNvPr id="834" name="Google Shape;834;p91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92:notes"/>
          <p:cNvSpPr txBox="1"/>
          <p:nvPr>
            <p:ph idx="1" type="body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9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0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0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9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9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9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9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9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0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9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robert.bennett@rcn.com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4.bp.blogspot.com/_XQ0IS25R8wU/TQ60uh5p9WI/AAAAAAAAACA/SdDzfh0cQRs/s1600/parallax.jpg" TargetMode="External"/><Relationship Id="rId4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youtube.com/watch?v=1VzwT-5oaZw&amp;t=178s" TargetMode="External"/><Relationship Id="rId4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34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Relationship Id="rId4" Type="http://schemas.openxmlformats.org/officeDocument/2006/relationships/image" Target="../media/image42.png"/><Relationship Id="rId5" Type="http://schemas.openxmlformats.org/officeDocument/2006/relationships/image" Target="../media/image45.jpg"/><Relationship Id="rId6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image" Target="../media/image67.png"/><Relationship Id="rId5" Type="http://schemas.openxmlformats.org/officeDocument/2006/relationships/image" Target="../media/image33.png"/><Relationship Id="rId6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Relationship Id="rId4" Type="http://schemas.openxmlformats.org/officeDocument/2006/relationships/image" Target="../media/image5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g"/><Relationship Id="rId4" Type="http://schemas.openxmlformats.org/officeDocument/2006/relationships/image" Target="../media/image57.png"/><Relationship Id="rId5" Type="http://schemas.openxmlformats.org/officeDocument/2006/relationships/image" Target="../media/image5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Relationship Id="rId4" Type="http://schemas.openxmlformats.org/officeDocument/2006/relationships/image" Target="../media/image7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jpg"/><Relationship Id="rId4" Type="http://schemas.openxmlformats.org/officeDocument/2006/relationships/image" Target="../media/image5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1.png"/><Relationship Id="rId4" Type="http://schemas.openxmlformats.org/officeDocument/2006/relationships/image" Target="../media/image58.jpg"/><Relationship Id="rId5" Type="http://schemas.openxmlformats.org/officeDocument/2006/relationships/image" Target="../media/image5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png"/><Relationship Id="rId4" Type="http://schemas.openxmlformats.org/officeDocument/2006/relationships/image" Target="../media/image62.jpg"/><Relationship Id="rId5" Type="http://schemas.openxmlformats.org/officeDocument/2006/relationships/image" Target="../media/image50.png"/><Relationship Id="rId6" Type="http://schemas.openxmlformats.org/officeDocument/2006/relationships/image" Target="../media/image7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8.jpg"/><Relationship Id="rId4" Type="http://schemas.openxmlformats.org/officeDocument/2006/relationships/image" Target="../media/image65.png"/><Relationship Id="rId5" Type="http://schemas.openxmlformats.org/officeDocument/2006/relationships/image" Target="../media/image83.jpg"/><Relationship Id="rId6" Type="http://schemas.openxmlformats.org/officeDocument/2006/relationships/image" Target="../media/image8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7.jpg"/><Relationship Id="rId5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png"/><Relationship Id="rId4" Type="http://schemas.openxmlformats.org/officeDocument/2006/relationships/image" Target="../media/image72.png"/><Relationship Id="rId5" Type="http://schemas.openxmlformats.org/officeDocument/2006/relationships/image" Target="../media/image70.jpg"/><Relationship Id="rId6" Type="http://schemas.openxmlformats.org/officeDocument/2006/relationships/image" Target="../media/image6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9.png"/><Relationship Id="rId4" Type="http://schemas.openxmlformats.org/officeDocument/2006/relationships/image" Target="../media/image6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png"/><Relationship Id="rId4" Type="http://schemas.openxmlformats.org/officeDocument/2006/relationships/image" Target="../media/image8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5.jpg"/><Relationship Id="rId4" Type="http://schemas.openxmlformats.org/officeDocument/2006/relationships/image" Target="../media/image7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0.png"/><Relationship Id="rId4" Type="http://schemas.openxmlformats.org/officeDocument/2006/relationships/image" Target="../media/image84.png"/><Relationship Id="rId5" Type="http://schemas.openxmlformats.org/officeDocument/2006/relationships/image" Target="../media/image7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5.png"/><Relationship Id="rId4" Type="http://schemas.openxmlformats.org/officeDocument/2006/relationships/image" Target="../media/image8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8.png"/><Relationship Id="rId4" Type="http://schemas.openxmlformats.org/officeDocument/2006/relationships/image" Target="../media/image95.png"/><Relationship Id="rId5" Type="http://schemas.openxmlformats.org/officeDocument/2006/relationships/image" Target="../media/image9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8.png"/><Relationship Id="rId4" Type="http://schemas.openxmlformats.org/officeDocument/2006/relationships/image" Target="../media/image95.png"/><Relationship Id="rId5" Type="http://schemas.openxmlformats.org/officeDocument/2006/relationships/image" Target="../media/image9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1.png"/><Relationship Id="rId4" Type="http://schemas.openxmlformats.org/officeDocument/2006/relationships/image" Target="../media/image12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4.jpg"/><Relationship Id="rId4" Type="http://schemas.openxmlformats.org/officeDocument/2006/relationships/image" Target="../media/image106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8.png"/><Relationship Id="rId4" Type="http://schemas.openxmlformats.org/officeDocument/2006/relationships/image" Target="../media/image116.png"/><Relationship Id="rId5" Type="http://schemas.openxmlformats.org/officeDocument/2006/relationships/image" Target="../media/image92.gif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3.png"/><Relationship Id="rId4" Type="http://schemas.openxmlformats.org/officeDocument/2006/relationships/image" Target="../media/image9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00.gif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s://www.youtube.com/watch?v=gduYoT9sMaE" TargetMode="External"/><Relationship Id="rId4" Type="http://schemas.openxmlformats.org/officeDocument/2006/relationships/image" Target="../media/image14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3.png"/><Relationship Id="rId4" Type="http://schemas.openxmlformats.org/officeDocument/2006/relationships/image" Target="../media/image98.png"/><Relationship Id="rId5" Type="http://schemas.openxmlformats.org/officeDocument/2006/relationships/image" Target="../media/image10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2.jpg"/><Relationship Id="rId4" Type="http://schemas.openxmlformats.org/officeDocument/2006/relationships/image" Target="../media/image102.png"/><Relationship Id="rId5" Type="http://schemas.openxmlformats.org/officeDocument/2006/relationships/image" Target="../media/image10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9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17.jpg"/><Relationship Id="rId4" Type="http://schemas.openxmlformats.org/officeDocument/2006/relationships/image" Target="../media/image133.jpg"/><Relationship Id="rId5" Type="http://schemas.openxmlformats.org/officeDocument/2006/relationships/image" Target="../media/image11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28.jpg"/><Relationship Id="rId4" Type="http://schemas.openxmlformats.org/officeDocument/2006/relationships/image" Target="../media/image14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8.jpg"/><Relationship Id="rId4" Type="http://schemas.openxmlformats.org/officeDocument/2006/relationships/image" Target="../media/image1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24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1.png"/><Relationship Id="rId4" Type="http://schemas.openxmlformats.org/officeDocument/2006/relationships/image" Target="../media/image119.png"/><Relationship Id="rId5" Type="http://schemas.openxmlformats.org/officeDocument/2006/relationships/image" Target="../media/image12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14.jpg"/><Relationship Id="rId4" Type="http://schemas.openxmlformats.org/officeDocument/2006/relationships/image" Target="../media/image12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15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20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29.jpg"/><Relationship Id="rId4" Type="http://schemas.openxmlformats.org/officeDocument/2006/relationships/image" Target="../media/image124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34.png"/><Relationship Id="rId4" Type="http://schemas.openxmlformats.org/officeDocument/2006/relationships/image" Target="../media/image125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47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32.png"/><Relationship Id="rId4" Type="http://schemas.openxmlformats.org/officeDocument/2006/relationships/image" Target="../media/image123.png"/><Relationship Id="rId5" Type="http://schemas.openxmlformats.org/officeDocument/2006/relationships/image" Target="../media/image136.jpg"/><Relationship Id="rId6" Type="http://schemas.openxmlformats.org/officeDocument/2006/relationships/image" Target="../media/image126.png"/><Relationship Id="rId7" Type="http://schemas.openxmlformats.org/officeDocument/2006/relationships/image" Target="../media/image140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42.jpg"/><Relationship Id="rId4" Type="http://schemas.openxmlformats.org/officeDocument/2006/relationships/image" Target="../media/image1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38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30.jpg"/><Relationship Id="rId4" Type="http://schemas.openxmlformats.org/officeDocument/2006/relationships/image" Target="../media/image131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52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46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50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3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48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53.jpg"/><Relationship Id="rId4" Type="http://schemas.openxmlformats.org/officeDocument/2006/relationships/image" Target="../media/image145.png"/><Relationship Id="rId5" Type="http://schemas.openxmlformats.org/officeDocument/2006/relationships/image" Target="../media/image149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43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title"/>
          </p:nvPr>
        </p:nvSpPr>
        <p:spPr>
          <a:xfrm>
            <a:off x="838200" y="365125"/>
            <a:ext cx="10515600" cy="597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	</a:t>
            </a:r>
            <a:r>
              <a:rPr b="1" lang="en-US" sz="5400"/>
              <a:t>SciProp: Analysis &amp; Obituary</a:t>
            </a:r>
            <a:br>
              <a:rPr b="1" lang="en-US" sz="5400"/>
            </a:br>
            <a:br>
              <a:rPr b="1" lang="en-US" sz="5400"/>
            </a:br>
            <a:r>
              <a:rPr lang="en-US" sz="4000" u="sng">
                <a:solidFill>
                  <a:schemeClr val="hlink"/>
                </a:solidFill>
                <a:hlinkClick r:id="rId3"/>
              </a:rPr>
              <a:t>robert.bennett@rcn.com</a:t>
            </a:r>
            <a:br>
              <a:rPr lang="en-US" sz="4000"/>
            </a:br>
            <a:br>
              <a:rPr lang="en-US" sz="4000"/>
            </a:br>
            <a:r>
              <a:rPr lang="en-US" sz="4000"/>
              <a:t>Nov 2023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3045995" y="3995678"/>
            <a:ext cx="610001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isn’t what we do not know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240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causes grief and woe,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240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much as what we think we know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240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turns out just not so.</a:t>
            </a: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/>
          <p:nvPr>
            <p:ph type="title"/>
          </p:nvPr>
        </p:nvSpPr>
        <p:spPr>
          <a:xfrm>
            <a:off x="838200" y="365125"/>
            <a:ext cx="10515600" cy="6492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					GWW</a:t>
            </a:r>
            <a:br>
              <a:rPr lang="en-US"/>
            </a:br>
            <a:br>
              <a:rPr lang="en-US"/>
            </a:br>
            <a:r>
              <a:rPr lang="en-US"/>
              <a:t>Bible belief is Geostatism, not Geocentrism!</a:t>
            </a:r>
            <a:endParaRPr/>
          </a:p>
        </p:txBody>
      </p:sp>
      <p:pic>
        <p:nvPicPr>
          <p:cNvPr descr="Galileo Was Wrong" id="170" name="Google Shape;170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4992" y="2310303"/>
            <a:ext cx="9012991" cy="4396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Stellar parallax </a:t>
            </a:r>
            <a:r>
              <a:rPr lang="en-US" sz="2800"/>
              <a:t>1832</a:t>
            </a:r>
            <a:endParaRPr/>
          </a:p>
        </p:txBody>
      </p:sp>
      <p:sp>
        <p:nvSpPr>
          <p:cNvPr id="177" name="Google Shape;177;p1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Parallax 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position shift of 2 objects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to a 3</a:t>
            </a:r>
            <a:r>
              <a:rPr b="1" baseline="30000"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b="1"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reference line is S-N-F </a:t>
            </a:r>
            <a:endParaRPr sz="54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78" name="Google Shape;178;p1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79" name="Google Shape;179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1406" y="-75177"/>
            <a:ext cx="7440886" cy="7008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"/>
          <p:cNvSpPr txBox="1"/>
          <p:nvPr>
            <p:ph type="title"/>
          </p:nvPr>
        </p:nvSpPr>
        <p:spPr>
          <a:xfrm>
            <a:off x="838200" y="18255"/>
            <a:ext cx="10515600" cy="6627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Stellar aberration   </a:t>
            </a:r>
            <a:r>
              <a:rPr lang="en-US" sz="3100"/>
              <a:t>1727</a:t>
            </a:r>
            <a:endParaRPr/>
          </a:p>
        </p:txBody>
      </p:sp>
      <p:pic>
        <p:nvPicPr>
          <p:cNvPr descr="Diagram&#10;&#10;Description automatically generated" id="186" name="Google Shape;186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3194" y="635317"/>
            <a:ext cx="4572000" cy="6176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87" name="Google Shape;18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096" y="73108"/>
            <a:ext cx="2554138" cy="368376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2"/>
          <p:cNvSpPr txBox="1"/>
          <p:nvPr>
            <p:ph idx="2" type="body"/>
          </p:nvPr>
        </p:nvSpPr>
        <p:spPr>
          <a:xfrm>
            <a:off x="6172200" y="1645920"/>
            <a:ext cx="4373880" cy="4576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</a:t>
            </a:r>
            <a:endParaRPr/>
          </a:p>
        </p:txBody>
      </p:sp>
      <p:pic>
        <p:nvPicPr>
          <p:cNvPr id="189" name="Google Shape;18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6161" y="1546011"/>
            <a:ext cx="5813107" cy="477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"/>
          <p:cNvSpPr txBox="1"/>
          <p:nvPr>
            <p:ph type="title"/>
          </p:nvPr>
        </p:nvSpPr>
        <p:spPr>
          <a:xfrm>
            <a:off x="-223961" y="-454132"/>
            <a:ext cx="12639922" cy="6906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                  Kepler’s 3</a:t>
            </a:r>
            <a:r>
              <a:rPr baseline="30000" lang="en-US"/>
              <a:t>rd</a:t>
            </a:r>
            <a:r>
              <a:rPr lang="en-US"/>
              <a:t> law   </a:t>
            </a:r>
            <a:r>
              <a:rPr lang="en-US" sz="2800"/>
              <a:t>1609</a:t>
            </a:r>
            <a:br>
              <a:rPr lang="en-US"/>
            </a:br>
            <a:r>
              <a:rPr lang="en-US" sz="3600"/>
              <a:t>    </a:t>
            </a:r>
            <a:br>
              <a:rPr lang="en-US" sz="3600"/>
            </a:br>
            <a:r>
              <a:rPr lang="en-US" sz="3600"/>
              <a:t>  Fg=GmM/R</a:t>
            </a:r>
            <a:r>
              <a:rPr baseline="30000" lang="en-US" sz="3600"/>
              <a:t>2</a:t>
            </a:r>
            <a:r>
              <a:rPr lang="en-US" sz="3600"/>
              <a:t> =Fc = mRω</a:t>
            </a:r>
            <a:r>
              <a:rPr baseline="30000" lang="en-US" sz="3600"/>
              <a:t>2</a:t>
            </a:r>
            <a:r>
              <a:rPr lang="en-US" sz="3600"/>
              <a:t> =mR4π</a:t>
            </a:r>
            <a:r>
              <a:rPr baseline="30000" lang="en-US" sz="3600"/>
              <a:t>2</a:t>
            </a:r>
            <a:r>
              <a:rPr lang="en-US" sz="3600"/>
              <a:t>/T</a:t>
            </a:r>
            <a:r>
              <a:rPr baseline="30000" lang="en-US" sz="3600"/>
              <a:t> 2</a:t>
            </a:r>
            <a:br>
              <a:rPr lang="en-US" sz="3600"/>
            </a:br>
            <a:br>
              <a:rPr lang="en-US" sz="3600"/>
            </a:br>
            <a:r>
              <a:rPr lang="en-US" sz="3600"/>
              <a:t>       =&gt;(GM/4π</a:t>
            </a:r>
            <a:r>
              <a:rPr baseline="30000" lang="en-US" sz="3600"/>
              <a:t>2</a:t>
            </a:r>
            <a:r>
              <a:rPr lang="en-US" sz="3600"/>
              <a:t>)T</a:t>
            </a:r>
            <a:r>
              <a:rPr baseline="30000" lang="en-US" sz="3600"/>
              <a:t> 2</a:t>
            </a:r>
            <a:r>
              <a:rPr lang="en-US" sz="3600"/>
              <a:t> = R</a:t>
            </a:r>
            <a:r>
              <a:rPr baseline="30000" lang="en-US" sz="3600"/>
              <a:t>3</a:t>
            </a:r>
            <a:br>
              <a:rPr lang="en-US" sz="3600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 </a:t>
            </a:r>
            <a:endParaRPr/>
          </a:p>
        </p:txBody>
      </p:sp>
      <p:pic>
        <p:nvPicPr>
          <p:cNvPr id="195" name="Google Shape;19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1487" y="1645920"/>
            <a:ext cx="7230513" cy="5016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table with numbers and symbols&#10;&#10;Description automatically generated" id="196" name="Google Shape;19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467" y="3127247"/>
            <a:ext cx="3756478" cy="3883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 txBox="1"/>
          <p:nvPr>
            <p:ph type="title"/>
          </p:nvPr>
        </p:nvSpPr>
        <p:spPr>
          <a:xfrm>
            <a:off x="838200" y="30520"/>
            <a:ext cx="10515600" cy="27895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                Kepler and Tycho Brahe</a:t>
            </a:r>
            <a:br>
              <a:rPr lang="en-US"/>
            </a:br>
            <a:br>
              <a:rPr lang="en-US"/>
            </a:br>
            <a:br>
              <a:rPr lang="en-US"/>
            </a:br>
            <a:endParaRPr/>
          </a:p>
        </p:txBody>
      </p:sp>
      <p:pic>
        <p:nvPicPr>
          <p:cNvPr descr="A diagram of the solar system&#10;&#10;Description automatically generated" id="202" name="Google Shape;20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7376" y="1186164"/>
            <a:ext cx="5754624" cy="5641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a sun and earth&#10;&#10;Description automatically generated with medium confidence" id="203" name="Google Shape;20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40444"/>
            <a:ext cx="6437376" cy="5641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 txBox="1"/>
          <p:nvPr>
            <p:ph type="title"/>
          </p:nvPr>
        </p:nvSpPr>
        <p:spPr>
          <a:xfrm>
            <a:off x="1015999" y="193822"/>
            <a:ext cx="10515600" cy="4452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Airy’s failure …. Video slide</a:t>
            </a:r>
            <a:br>
              <a:rPr lang="en-US"/>
            </a:br>
            <a:br>
              <a:rPr lang="en-US" sz="3200"/>
            </a:br>
            <a:r>
              <a:rPr lang="en-US" sz="3200" u="sng">
                <a:solidFill>
                  <a:schemeClr val="hlink"/>
                </a:solidFill>
                <a:hlinkClick r:id="rId3"/>
              </a:rPr>
              <a:t>Airy's Failure</a:t>
            </a:r>
            <a:r>
              <a:rPr lang="en-US" sz="3200"/>
              <a:t>  speed =1, end at 3:30</a:t>
            </a: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endParaRPr sz="3200"/>
          </a:p>
        </p:txBody>
      </p:sp>
      <p:pic>
        <p:nvPicPr>
          <p:cNvPr descr="A diagram of a blue circle with a blue circle and a blue line&#10;&#10;Description automatically generated" id="210" name="Google Shape;21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7053" y="2337188"/>
            <a:ext cx="9928948" cy="4618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 txBox="1"/>
          <p:nvPr>
            <p:ph type="title"/>
          </p:nvPr>
        </p:nvSpPr>
        <p:spPr>
          <a:xfrm>
            <a:off x="838199" y="66822"/>
            <a:ext cx="10515600" cy="7169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Airy’s Failure    </a:t>
            </a:r>
            <a:r>
              <a:rPr lang="en-US" sz="2800"/>
              <a:t>1871</a:t>
            </a:r>
            <a:endParaRPr/>
          </a:p>
        </p:txBody>
      </p:sp>
      <p:pic>
        <p:nvPicPr>
          <p:cNvPr descr="Diagram&#10;&#10;Description automatically generated" id="217" name="Google Shape;217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4299" y="1435580"/>
            <a:ext cx="2152950" cy="18766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16"/>
          <p:cNvCxnSpPr/>
          <p:nvPr/>
        </p:nvCxnSpPr>
        <p:spPr>
          <a:xfrm>
            <a:off x="1607288" y="1051036"/>
            <a:ext cx="0" cy="202363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19" name="Google Shape;219;p16"/>
          <p:cNvSpPr txBox="1"/>
          <p:nvPr/>
        </p:nvSpPr>
        <p:spPr>
          <a:xfrm>
            <a:off x="2834040" y="1176224"/>
            <a:ext cx="15034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Aether V = 0 </a:t>
            </a:r>
            <a:endParaRPr/>
          </a:p>
        </p:txBody>
      </p:sp>
      <p:pic>
        <p:nvPicPr>
          <p:cNvPr descr="Diagram&#10;&#10;Description automatically generated" id="220" name="Google Shape;22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4810" y="1374620"/>
            <a:ext cx="2762250" cy="209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16"/>
          <p:cNvCxnSpPr/>
          <p:nvPr/>
        </p:nvCxnSpPr>
        <p:spPr>
          <a:xfrm flipH="1">
            <a:off x="5387792" y="1225239"/>
            <a:ext cx="670560" cy="201343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Diagram&#10;&#10;Description automatically generated" id="222" name="Google Shape;22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61626" y="1476493"/>
            <a:ext cx="28860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223" name="Google Shape;22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52388" y="1403466"/>
            <a:ext cx="2886075" cy="21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6"/>
          <p:cNvSpPr txBox="1"/>
          <p:nvPr/>
        </p:nvSpPr>
        <p:spPr>
          <a:xfrm>
            <a:off x="10210800" y="1435580"/>
            <a:ext cx="15034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Aether V</a:t>
            </a:r>
            <a:endParaRPr/>
          </a:p>
        </p:txBody>
      </p:sp>
      <p:cxnSp>
        <p:nvCxnSpPr>
          <p:cNvPr id="225" name="Google Shape;225;p16"/>
          <p:cNvCxnSpPr/>
          <p:nvPr/>
        </p:nvCxnSpPr>
        <p:spPr>
          <a:xfrm flipH="1">
            <a:off x="8957939" y="1298829"/>
            <a:ext cx="670560" cy="201343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6" name="Google Shape;226;p16"/>
          <p:cNvSpPr/>
          <p:nvPr/>
        </p:nvSpPr>
        <p:spPr>
          <a:xfrm>
            <a:off x="9780604" y="1559285"/>
            <a:ext cx="430196" cy="162835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6"/>
          <p:cNvSpPr txBox="1"/>
          <p:nvPr/>
        </p:nvSpPr>
        <p:spPr>
          <a:xfrm>
            <a:off x="7029204" y="2430561"/>
            <a:ext cx="55850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/>
          </a:p>
        </p:txBody>
      </p:sp>
      <p:pic>
        <p:nvPicPr>
          <p:cNvPr descr="Diagram&#10;&#10;Description automatically generated" id="228" name="Google Shape;22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9623" y="4460395"/>
            <a:ext cx="2647950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6"/>
          <p:cNvSpPr txBox="1"/>
          <p:nvPr/>
        </p:nvSpPr>
        <p:spPr>
          <a:xfrm>
            <a:off x="3180512" y="4140736"/>
            <a:ext cx="15034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Aether V = 0 </a:t>
            </a:r>
            <a:endParaRPr/>
          </a:p>
        </p:txBody>
      </p:sp>
      <p:cxnSp>
        <p:nvCxnSpPr>
          <p:cNvPr id="230" name="Google Shape;230;p16"/>
          <p:cNvCxnSpPr/>
          <p:nvPr/>
        </p:nvCxnSpPr>
        <p:spPr>
          <a:xfrm>
            <a:off x="2662569" y="4407468"/>
            <a:ext cx="0" cy="53029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1" name="Google Shape;231;p16"/>
          <p:cNvCxnSpPr/>
          <p:nvPr/>
        </p:nvCxnSpPr>
        <p:spPr>
          <a:xfrm flipH="1">
            <a:off x="2423160" y="4937760"/>
            <a:ext cx="239409" cy="36933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Diagram&#10;&#10;Description automatically generated" id="232" name="Google Shape;232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45515" y="4520383"/>
            <a:ext cx="2505075" cy="2000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16"/>
          <p:cNvCxnSpPr/>
          <p:nvPr/>
        </p:nvCxnSpPr>
        <p:spPr>
          <a:xfrm>
            <a:off x="5928360" y="4510068"/>
            <a:ext cx="0" cy="612358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4" name="Google Shape;234;p16"/>
          <p:cNvCxnSpPr/>
          <p:nvPr/>
        </p:nvCxnSpPr>
        <p:spPr>
          <a:xfrm flipH="1">
            <a:off x="5273040" y="5132741"/>
            <a:ext cx="655320" cy="1251704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Diagram&#10;&#10;Description automatically generated" id="235" name="Google Shape;235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27972" y="4530471"/>
            <a:ext cx="2790825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6"/>
          <p:cNvSpPr txBox="1"/>
          <p:nvPr/>
        </p:nvSpPr>
        <p:spPr>
          <a:xfrm>
            <a:off x="10238101" y="4440928"/>
            <a:ext cx="15034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Aether V</a:t>
            </a:r>
            <a:endParaRPr/>
          </a:p>
        </p:txBody>
      </p:sp>
      <p:sp>
        <p:nvSpPr>
          <p:cNvPr id="237" name="Google Shape;237;p16"/>
          <p:cNvSpPr/>
          <p:nvPr/>
        </p:nvSpPr>
        <p:spPr>
          <a:xfrm>
            <a:off x="9780604" y="4544177"/>
            <a:ext cx="430196" cy="162835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8" name="Google Shape;238;p16"/>
          <p:cNvCxnSpPr/>
          <p:nvPr/>
        </p:nvCxnSpPr>
        <p:spPr>
          <a:xfrm flipH="1">
            <a:off x="8957939" y="4707012"/>
            <a:ext cx="571492" cy="1813621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9" name="Google Shape;239;p16"/>
          <p:cNvSpPr txBox="1"/>
          <p:nvPr/>
        </p:nvSpPr>
        <p:spPr>
          <a:xfrm>
            <a:off x="5811056" y="4038136"/>
            <a:ext cx="6780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NO!</a:t>
            </a:r>
            <a:endParaRPr b="1" i="0" sz="1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p16"/>
          <p:cNvSpPr/>
          <p:nvPr/>
        </p:nvSpPr>
        <p:spPr>
          <a:xfrm>
            <a:off x="8993711" y="3685032"/>
            <a:ext cx="416977" cy="806423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"/>
          <p:cNvSpPr txBox="1"/>
          <p:nvPr>
            <p:ph type="title"/>
          </p:nvPr>
        </p:nvSpPr>
        <p:spPr>
          <a:xfrm>
            <a:off x="838200" y="0"/>
            <a:ext cx="10515600" cy="6299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				Air drag</a:t>
            </a:r>
            <a:br>
              <a:rPr lang="en-US"/>
            </a:br>
            <a:br>
              <a:rPr lang="en-US"/>
            </a:br>
            <a:r>
              <a:rPr lang="en-US"/>
              <a:t>MS model </a:t>
            </a:r>
            <a:endParaRPr/>
          </a:p>
        </p:txBody>
      </p:sp>
      <p:pic>
        <p:nvPicPr>
          <p:cNvPr id="247" name="Google Shape;247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723" y="1971233"/>
            <a:ext cx="5756521" cy="434750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7"/>
          <p:cNvSpPr/>
          <p:nvPr/>
        </p:nvSpPr>
        <p:spPr>
          <a:xfrm>
            <a:off x="5943600" y="539261"/>
            <a:ext cx="3042138" cy="39975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line, diagram, plot&#10;&#10;Description automatically generated" id="249" name="Google Shape;24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5381" y="1032045"/>
            <a:ext cx="4923896" cy="567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"/>
          <p:cNvSpPr txBox="1"/>
          <p:nvPr>
            <p:ph type="title"/>
          </p:nvPr>
        </p:nvSpPr>
        <p:spPr>
          <a:xfrm>
            <a:off x="0" y="34527"/>
            <a:ext cx="11550702" cy="6788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   </a:t>
            </a:r>
            <a:r>
              <a:rPr lang="en-US" sz="4800"/>
              <a:t>Jet Streams &amp; Circulation Zones</a:t>
            </a:r>
            <a:br>
              <a:rPr lang="en-US"/>
            </a:br>
            <a:br>
              <a:rPr lang="en-US"/>
            </a:br>
            <a:r>
              <a:rPr lang="en-US" sz="3200"/>
              <a:t>Earth</a:t>
            </a:r>
            <a:r>
              <a:rPr lang="en-US"/>
              <a:t> 			   </a:t>
            </a:r>
            <a:r>
              <a:rPr lang="en-US" sz="3200"/>
              <a:t>Jupiter </a:t>
            </a:r>
            <a:endParaRPr/>
          </a:p>
        </p:txBody>
      </p:sp>
      <p:pic>
        <p:nvPicPr>
          <p:cNvPr id="256" name="Google Shape;256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5773" y="820366"/>
            <a:ext cx="2880155" cy="283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8253" y="3653306"/>
            <a:ext cx="3376109" cy="298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9365" y="713009"/>
            <a:ext cx="4916624" cy="396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70787" y="4673149"/>
            <a:ext cx="3593123" cy="2150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Eastbound  aether wind </a:t>
            </a:r>
            <a:endParaRPr/>
          </a:p>
        </p:txBody>
      </p:sp>
      <p:pic>
        <p:nvPicPr>
          <p:cNvPr descr="A map of the north america&#10;&#10;Description automatically generated" id="265" name="Google Shape;26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950" y="1288428"/>
            <a:ext cx="5359400" cy="5569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838200" y="365125"/>
            <a:ext cx="10515600" cy="798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Scientific  method </a:t>
            </a:r>
            <a:endParaRPr/>
          </a:p>
        </p:txBody>
      </p:sp>
      <p:sp>
        <p:nvSpPr>
          <p:cNvPr id="97" name="Google Shape;97;p2"/>
          <p:cNvSpPr txBox="1"/>
          <p:nvPr>
            <p:ph idx="1" type="body"/>
          </p:nvPr>
        </p:nvSpPr>
        <p:spPr>
          <a:xfrm>
            <a:off x="838200" y="1193800"/>
            <a:ext cx="10515600" cy="5450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Record data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Form hypothesis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Design test……..?                          Scope in space?....in time?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Perform tests for proof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Accept/reject hypothesis ……?   Philo=?   Reasoning?  Ideology?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               raw data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	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   				     Physics                   Bio, Chem …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				   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                                      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				                   theories &amp; laws </a:t>
            </a: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5078080" y="4196085"/>
            <a:ext cx="1005900" cy="914400"/>
          </a:xfrm>
          <a:prstGeom prst="ellipse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9" name="Google Shape;99;p2"/>
          <p:cNvCxnSpPr/>
          <p:nvPr/>
        </p:nvCxnSpPr>
        <p:spPr>
          <a:xfrm>
            <a:off x="3479180" y="3919220"/>
            <a:ext cx="1472404" cy="73406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0" name="Google Shape;100;p2"/>
          <p:cNvCxnSpPr/>
          <p:nvPr/>
        </p:nvCxnSpPr>
        <p:spPr>
          <a:xfrm>
            <a:off x="5989320" y="4653280"/>
            <a:ext cx="111252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101" name="Google Shape;101;p2"/>
          <p:cNvCxnSpPr/>
          <p:nvPr/>
        </p:nvCxnSpPr>
        <p:spPr>
          <a:xfrm>
            <a:off x="5440680" y="5090160"/>
            <a:ext cx="0" cy="85344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"/>
          <p:cNvSpPr txBox="1"/>
          <p:nvPr>
            <p:ph type="title"/>
          </p:nvPr>
        </p:nvSpPr>
        <p:spPr>
          <a:xfrm>
            <a:off x="177800" y="-1"/>
            <a:ext cx="11582400" cy="6502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                            Tides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/>
          </a:p>
        </p:txBody>
      </p:sp>
      <p:pic>
        <p:nvPicPr>
          <p:cNvPr descr="A diagram of the earth&#10;&#10;Description automatically generated" id="272" name="Google Shape;27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1034" y="2968999"/>
            <a:ext cx="5403166" cy="3740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the world with different colors&#10;&#10;Description automatically generated" id="273" name="Google Shape;27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799" y="733834"/>
            <a:ext cx="6791411" cy="6183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sphere&#10;&#10;Description automatically generated" id="274" name="Google Shape;27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68834" y="177784"/>
            <a:ext cx="3324689" cy="2791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"/>
          <p:cNvSpPr txBox="1"/>
          <p:nvPr>
            <p:ph type="title"/>
          </p:nvPr>
        </p:nvSpPr>
        <p:spPr>
          <a:xfrm>
            <a:off x="838200" y="365125"/>
            <a:ext cx="10515600" cy="63648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en-US"/>
            </a:br>
            <a:r>
              <a:rPr lang="en-US"/>
              <a:t>                            </a:t>
            </a:r>
            <a:r>
              <a:rPr b="1" lang="en-US"/>
              <a:t>Ocean aether currents</a:t>
            </a:r>
            <a:br>
              <a:rPr lang="en-US"/>
            </a:br>
            <a:r>
              <a:rPr lang="en-US" sz="3600"/>
              <a:t>Cause:    temp?     salinity?</a:t>
            </a:r>
            <a:br>
              <a:rPr lang="en-US" sz="3600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/>
          </a:p>
        </p:txBody>
      </p:sp>
      <p:pic>
        <p:nvPicPr>
          <p:cNvPr descr="A map of the world with arrows&#10;&#10;Description automatically generated" id="280" name="Google Shape;28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620" y="1514876"/>
            <a:ext cx="11404380" cy="576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Jones Aether test    </a:t>
            </a:r>
            <a:r>
              <a:rPr b="1" lang="en-US" sz="2800"/>
              <a:t>1971</a:t>
            </a:r>
            <a:endParaRPr/>
          </a:p>
        </p:txBody>
      </p:sp>
      <p:pic>
        <p:nvPicPr>
          <p:cNvPr descr="Diagram&#10;&#10;Description automatically generated" id="287" name="Google Shape;287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599" y="1388320"/>
            <a:ext cx="2390934" cy="5073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288" name="Google Shape;28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8340" y="1846588"/>
            <a:ext cx="4004460" cy="4614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Fresnel drag test     </a:t>
            </a:r>
            <a:r>
              <a:rPr b="1" lang="en-US" sz="2800"/>
              <a:t>1851</a:t>
            </a:r>
            <a:endParaRPr/>
          </a:p>
        </p:txBody>
      </p:sp>
      <p:sp>
        <p:nvSpPr>
          <p:cNvPr id="295" name="Google Shape;295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i="0" lang="en-US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Fresnel’s Law:                        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i="0" lang="en-US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SoL =  c/n  + v</a:t>
            </a:r>
            <a:r>
              <a:rPr b="1" i="0"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(1-1/n</a:t>
            </a:r>
            <a:r>
              <a:rPr b="1" baseline="30000" i="0"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i="0"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 vacuum: </a:t>
            </a:r>
            <a:r>
              <a:rPr b="1" i="0" lang="en-US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SoL =  c+v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 air:          </a:t>
            </a:r>
            <a:r>
              <a:rPr b="1" i="0" lang="en-US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SoL ~  c+v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>
                <a:solidFill>
                  <a:srgbClr val="000000"/>
                </a:solidFill>
              </a:rPr>
              <a:t>In water:     </a:t>
            </a:r>
            <a:r>
              <a:rPr b="1" i="0" lang="en-US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SoL =  0.75c+0.44v</a:t>
            </a:r>
            <a:r>
              <a:rPr lang="en-US">
                <a:solidFill>
                  <a:srgbClr val="000000"/>
                </a:solidFill>
              </a:rPr>
              <a:t>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AL</a:t>
            </a:r>
            <a:r>
              <a:rPr lang="en-US" u="sng"/>
              <a:t>FA</a:t>
            </a:r>
            <a:r>
              <a:rPr lang="en-US"/>
              <a:t> model  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Diagram&#10;&#10;Description automatically generated with medium confidence" id="296" name="Google Shape;29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4133" y="2112493"/>
            <a:ext cx="5154507" cy="4199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/>
          <p:nvPr>
            <p:ph type="title"/>
          </p:nvPr>
        </p:nvSpPr>
        <p:spPr>
          <a:xfrm>
            <a:off x="472440" y="0"/>
            <a:ext cx="10515600" cy="537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Galaev aether test   </a:t>
            </a:r>
            <a:r>
              <a:rPr b="1" lang="en-US" sz="2800"/>
              <a:t>2002</a:t>
            </a:r>
            <a:endParaRPr/>
          </a:p>
        </p:txBody>
      </p:sp>
      <p:pic>
        <p:nvPicPr>
          <p:cNvPr descr="Diagram&#10;&#10;Description automatically generated" id="303" name="Google Shape;303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685" y="605676"/>
            <a:ext cx="5300555" cy="32313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line chart&#10;&#10;Description automatically generated" id="304" name="Google Shape;30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5526" y="605676"/>
            <a:ext cx="5300555" cy="305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6473" y="3214657"/>
            <a:ext cx="19053" cy="4286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document&#10;&#10;Description automatically generated" id="306" name="Google Shape;30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440" y="3742675"/>
            <a:ext cx="11589750" cy="31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5"/>
          <p:cNvSpPr txBox="1"/>
          <p:nvPr>
            <p:ph type="title"/>
          </p:nvPr>
        </p:nvSpPr>
        <p:spPr>
          <a:xfrm>
            <a:off x="146540" y="0"/>
            <a:ext cx="10515600" cy="68002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                                                 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Flyby anomaly 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aether headwind, both Doppler frequencies are higher than expected.</a:t>
            </a: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the earth&#10;&#10;Description automatically generated" id="312" name="Google Shape;31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0450" y="831450"/>
            <a:ext cx="4550579" cy="25686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a speed and a average&#10;&#10;Description automatically generated with medium confidence" id="313" name="Google Shape;31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3187" y="3487947"/>
            <a:ext cx="9449632" cy="337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"/>
          <p:cNvSpPr txBox="1"/>
          <p:nvPr>
            <p:ph type="title"/>
          </p:nvPr>
        </p:nvSpPr>
        <p:spPr>
          <a:xfrm>
            <a:off x="838200" y="365124"/>
            <a:ext cx="10515600" cy="6492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                 Summary of aether tests</a:t>
            </a:r>
            <a:br>
              <a:rPr lang="en-US"/>
            </a:br>
            <a:br>
              <a:rPr lang="en-US" sz="2700"/>
            </a:br>
            <a:r>
              <a:rPr lang="en-US" sz="27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type                                         speed in km/s  direction</a:t>
            </a:r>
            <a:br>
              <a:rPr lang="en-US" sz="27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Miller          MMX                 374 +- 63        (5.2h, –67</a:t>
            </a:r>
            <a:r>
              <a:rPr baseline="30000"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Marinov      rotating mirrors 350</a:t>
            </a:r>
            <a:br>
              <a:rPr lang="en-US" sz="27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br>
              <a:rPr lang="en-US" sz="27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Torr &amp;            coax cable         417 +- 40         (5.2h, −65</a:t>
            </a:r>
            <a:r>
              <a:rPr baseline="30000"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</a:t>
            </a: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27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Kohlen </a:t>
            </a:r>
            <a:br>
              <a:rPr lang="en-US" sz="27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Cahill           flyby                  400 +- 20         (5.5h, –70</a:t>
            </a:r>
            <a:r>
              <a:rPr baseline="30000"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</a:t>
            </a: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27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 </a:t>
            </a:r>
            <a:br>
              <a:rPr lang="en-US" sz="27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            flyby                   420 +- 30         (5.2h,  –70</a:t>
            </a:r>
            <a:r>
              <a:rPr baseline="30000"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</a:t>
            </a: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7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CMB dipole  satellite            368                  (6.4h, -48)</a:t>
            </a:r>
            <a:br>
              <a:rPr lang="en-US" sz="2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/>
          <p:nvPr>
            <p:ph type="title"/>
          </p:nvPr>
        </p:nvSpPr>
        <p:spPr>
          <a:xfrm>
            <a:off x="195072" y="365125"/>
            <a:ext cx="11158728" cy="57613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                     Atsukovsky aether properties </a:t>
            </a:r>
            <a:br>
              <a:rPr lang="en-US"/>
            </a:br>
            <a:br>
              <a:rPr lang="en-US"/>
            </a:br>
            <a:r>
              <a:rPr lang="en-US" sz="3100"/>
              <a:t>D:air  1.2</a:t>
            </a:r>
            <a:br>
              <a:rPr lang="en-US" sz="3100"/>
            </a:br>
            <a:r>
              <a:rPr lang="en-US" sz="3100"/>
              <a:t>P: atm  10</a:t>
            </a:r>
            <a:r>
              <a:rPr baseline="30000" lang="en-US" sz="3100"/>
              <a:t>5  </a:t>
            </a:r>
            <a:r>
              <a:rPr lang="en-US" sz="3100"/>
              <a:t>N/m</a:t>
            </a:r>
            <a:r>
              <a:rPr baseline="30000" lang="en-US" sz="3100"/>
              <a:t>3</a:t>
            </a:r>
            <a:br>
              <a:rPr lang="en-US" sz="3100"/>
            </a:br>
            <a:br>
              <a:rPr lang="en-US" sz="3100"/>
            </a:br>
            <a:r>
              <a:rPr lang="en-US" sz="3100"/>
              <a:t>SE:H bomb = 10</a:t>
            </a:r>
            <a:r>
              <a:rPr baseline="30000" lang="en-US" sz="3100"/>
              <a:t>15</a:t>
            </a:r>
            <a:r>
              <a:rPr lang="en-US" sz="3100"/>
              <a:t> j</a:t>
            </a:r>
            <a:br>
              <a:rPr lang="en-US" sz="3100"/>
            </a:br>
            <a:r>
              <a:rPr lang="en-US" sz="3100"/>
              <a:t>aether = 10</a:t>
            </a:r>
            <a:r>
              <a:rPr baseline="30000" lang="en-US" sz="3100"/>
              <a:t>16</a:t>
            </a:r>
            <a:r>
              <a:rPr lang="en-US" sz="3100"/>
              <a:t> j in 1m</a:t>
            </a:r>
            <a:r>
              <a:rPr baseline="30000" lang="en-US" sz="3100"/>
              <a:t>3</a:t>
            </a:r>
            <a:br>
              <a:rPr lang="en-US" sz="3100"/>
            </a:br>
            <a:br>
              <a:rPr lang="en-US" sz="3100"/>
            </a:br>
            <a:r>
              <a:rPr lang="en-US" sz="3100"/>
              <a:t>2SVel:star R = 10</a:t>
            </a:r>
            <a:r>
              <a:rPr baseline="30000" lang="en-US" sz="3100"/>
              <a:t>12</a:t>
            </a:r>
            <a:r>
              <a:rPr lang="en-US" sz="3100"/>
              <a:t> Lyr</a:t>
            </a:r>
            <a:br>
              <a:rPr lang="en-US" sz="3100"/>
            </a:br>
            <a:br>
              <a:rPr lang="en-US" sz="3100"/>
            </a:br>
            <a:r>
              <a:rPr lang="en-US" sz="3100"/>
              <a:t>CV/DV:hard to push; easy to spin</a:t>
            </a:r>
            <a:br>
              <a:rPr lang="en-US" sz="3100"/>
            </a:br>
            <a:br>
              <a:rPr lang="en-US" sz="3100"/>
            </a:br>
            <a:r>
              <a:rPr lang="en-US" sz="3100"/>
              <a:t>M: electron = 10</a:t>
            </a:r>
            <a:r>
              <a:rPr baseline="30000" lang="en-US" sz="3100"/>
              <a:t>-30</a:t>
            </a:r>
            <a:r>
              <a:rPr lang="en-US" sz="3100"/>
              <a:t>  </a:t>
            </a:r>
            <a:br>
              <a:rPr lang="en-US" sz="3100"/>
            </a:br>
            <a:r>
              <a:rPr lang="en-US" sz="3100"/>
              <a:t>D:          “      = 10</a:t>
            </a:r>
            <a:r>
              <a:rPr baseline="30000" lang="en-US" sz="3100"/>
              <a:t>-10</a:t>
            </a:r>
            <a:br>
              <a:rPr lang="en-US"/>
            </a:br>
            <a:br>
              <a:rPr lang="en-US"/>
            </a:br>
            <a:endParaRPr/>
          </a:p>
        </p:txBody>
      </p:sp>
      <p:pic>
        <p:nvPicPr>
          <p:cNvPr descr="A screenshot of a table&#10;&#10;Description automatically generated" id="324" name="Google Shape;3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1098" y="344367"/>
            <a:ext cx="7764886" cy="651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"/>
          <p:cNvSpPr txBox="1"/>
          <p:nvPr>
            <p:ph type="title"/>
          </p:nvPr>
        </p:nvSpPr>
        <p:spPr>
          <a:xfrm>
            <a:off x="838200" y="0"/>
            <a:ext cx="10515600" cy="66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/>
              <a:t>MMX    </a:t>
            </a:r>
            <a:r>
              <a:rPr b="1" lang="en-US" sz="3100"/>
              <a:t>1886</a:t>
            </a:r>
            <a:endParaRPr/>
          </a:p>
        </p:txBody>
      </p:sp>
      <p:pic>
        <p:nvPicPr>
          <p:cNvPr id="331" name="Google Shape;331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493" y="812408"/>
            <a:ext cx="5629507" cy="3396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332" name="Google Shape;33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4775" y="562481"/>
            <a:ext cx="5099824" cy="639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ock&#10;&#10;Description automatically generated" id="333" name="Google Shape;33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3877" y="4622064"/>
            <a:ext cx="3423350" cy="2200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9"/>
          <p:cNvSpPr txBox="1"/>
          <p:nvPr>
            <p:ph type="title"/>
          </p:nvPr>
        </p:nvSpPr>
        <p:spPr>
          <a:xfrm>
            <a:off x="-93614" y="279273"/>
            <a:ext cx="11353800" cy="67276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Calibri"/>
              <a:buNone/>
            </a:pPr>
            <a:r>
              <a:rPr b="1" lang="en-US"/>
              <a:t>                                              MMX</a:t>
            </a: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r>
              <a:rPr lang="en-US" sz="3200"/>
              <a:t>For t</a:t>
            </a:r>
            <a:r>
              <a:rPr lang="en-US" sz="3600"/>
              <a:t>ests of isotropy/constant SoL,</a:t>
            </a:r>
            <a:br>
              <a:rPr lang="en-US" sz="3600"/>
            </a:br>
            <a:r>
              <a:rPr lang="en-US" sz="3600"/>
              <a:t>Vacuum Interferometers invalid</a:t>
            </a:r>
            <a:br>
              <a:rPr i="1" lang="en-US" sz="3600"/>
            </a:br>
            <a:r>
              <a:rPr i="1" lang="en-US" sz="3600"/>
              <a:t>Demjanov</a:t>
            </a:r>
            <a:br>
              <a:rPr lang="en-US" sz="3600"/>
            </a:br>
            <a:br>
              <a:rPr lang="en-US" sz="3600"/>
            </a:br>
            <a:r>
              <a:rPr lang="en-US" sz="3600"/>
              <a:t>As n = SoL/c  =&gt; 1,  </a:t>
            </a:r>
            <a:br>
              <a:rPr lang="en-US" sz="3600"/>
            </a:br>
            <a:r>
              <a:rPr lang="en-US" sz="3600"/>
              <a:t>light wave amplitude =&gt; 0 </a:t>
            </a:r>
            <a:endParaRPr b="1" sz="3600"/>
          </a:p>
        </p:txBody>
      </p:sp>
      <p:pic>
        <p:nvPicPr>
          <p:cNvPr descr="Chart, box and whisker chart&#10;&#10;Description automatically generated" id="340" name="Google Shape;34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2313" y="994611"/>
            <a:ext cx="5243284" cy="601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571" y="279273"/>
            <a:ext cx="4673438" cy="374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>
            <p:ph type="ctrTitle"/>
          </p:nvPr>
        </p:nvSpPr>
        <p:spPr>
          <a:xfrm>
            <a:off x="1524000" y="60961"/>
            <a:ext cx="9144000" cy="9296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en-US" sz="2800"/>
              <a:t>Knowledge Domains    </a:t>
            </a:r>
            <a:endParaRPr/>
          </a:p>
        </p:txBody>
      </p:sp>
      <p:sp>
        <p:nvSpPr>
          <p:cNvPr id="108" name="Google Shape;108;p3"/>
          <p:cNvSpPr txBox="1"/>
          <p:nvPr>
            <p:ph idx="1" type="subTitle"/>
          </p:nvPr>
        </p:nvSpPr>
        <p:spPr>
          <a:xfrm>
            <a:off x="1524000" y="1219199"/>
            <a:ext cx="9144000" cy="5455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 Theology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				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				all religions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  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Philosophy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              			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				all –isms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Scientism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 	       			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					bio, chem…..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Physics	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 flipH="1">
            <a:off x="5943600" y="1615440"/>
            <a:ext cx="152400" cy="146304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/>
          <p:nvPr/>
        </p:nvSpPr>
        <p:spPr>
          <a:xfrm flipH="1">
            <a:off x="5943600" y="3444240"/>
            <a:ext cx="152400" cy="146304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/>
          <p:nvPr/>
        </p:nvSpPr>
        <p:spPr>
          <a:xfrm flipH="1">
            <a:off x="5943600" y="5234939"/>
            <a:ext cx="152400" cy="111252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" name="Google Shape;112;p3"/>
          <p:cNvCxnSpPr/>
          <p:nvPr/>
        </p:nvCxnSpPr>
        <p:spPr>
          <a:xfrm>
            <a:off x="6385560" y="3444240"/>
            <a:ext cx="1432560" cy="51816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3" name="Google Shape;113;p3"/>
          <p:cNvCxnSpPr/>
          <p:nvPr/>
        </p:nvCxnSpPr>
        <p:spPr>
          <a:xfrm>
            <a:off x="6233160" y="1645921"/>
            <a:ext cx="1432560" cy="51816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4" name="Google Shape;114;p3"/>
          <p:cNvCxnSpPr/>
          <p:nvPr/>
        </p:nvCxnSpPr>
        <p:spPr>
          <a:xfrm>
            <a:off x="6400800" y="5273039"/>
            <a:ext cx="1432560" cy="51816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Miller   Mt Wilson</a:t>
            </a:r>
            <a:endParaRPr/>
          </a:p>
        </p:txBody>
      </p:sp>
      <p:pic>
        <p:nvPicPr>
          <p:cNvPr descr="A graph of different degrees and degrees&#10;&#10;Description automatically generated with medium confidence" id="347" name="Google Shape;3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1512888"/>
            <a:ext cx="6756400" cy="5459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/>
          <p:nvPr>
            <p:ph type="title"/>
          </p:nvPr>
        </p:nvSpPr>
        <p:spPr>
          <a:xfrm>
            <a:off x="152399" y="1171075"/>
            <a:ext cx="7456488" cy="49884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                Demjanov MMX test  </a:t>
            </a:r>
            <a:r>
              <a:rPr lang="en-US" sz="3100"/>
              <a:t>2010</a:t>
            </a:r>
            <a:br>
              <a:rPr lang="en-US"/>
            </a:br>
            <a:br>
              <a:rPr lang="en-US"/>
            </a:br>
            <a:r>
              <a:rPr b="0" i="0" lang="en-US" sz="27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n=1  =&gt;  zero light wave amplitude  =&gt;  SoL = c</a:t>
            </a:r>
            <a:br>
              <a:rPr b="0" lang="en-US" sz="2700"/>
            </a:br>
            <a:br>
              <a:rPr b="0" lang="en-US" sz="2700"/>
            </a:br>
            <a:r>
              <a:rPr b="0" i="0" lang="en-US" sz="27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n&gt;1   =&gt;   SoL = c + V     =&gt; V = Vae ~ 140 to 480 m/sec                        Amp = 0 at  n=1 </a:t>
            </a:r>
            <a:r>
              <a:rPr b="0" i="0" lang="en-US" sz="2700" u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&amp; n= √2</a:t>
            </a:r>
            <a:br>
              <a:rPr b="0" lang="en-US" sz="2700"/>
            </a:br>
            <a:br>
              <a:rPr b="0" lang="en-US" sz="2700"/>
            </a:br>
            <a:r>
              <a:rPr b="0" i="0" lang="en-US" sz="27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fringe shift change   = 12% : winter to summer</a:t>
            </a:r>
            <a:br>
              <a:rPr b="0" lang="en-US" sz="2700"/>
            </a:br>
            <a:br>
              <a:rPr lang="en-US" sz="2700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 </a:t>
            </a:r>
            <a:endParaRPr/>
          </a:p>
        </p:txBody>
      </p:sp>
      <p:pic>
        <p:nvPicPr>
          <p:cNvPr id="354" name="Google Shape;35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8747" y="3088108"/>
            <a:ext cx="6533253" cy="343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399" y="3088108"/>
            <a:ext cx="5927877" cy="3823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"/>
          <p:cNvSpPr txBox="1"/>
          <p:nvPr>
            <p:ph type="title"/>
          </p:nvPr>
        </p:nvSpPr>
        <p:spPr>
          <a:xfrm>
            <a:off x="838200" y="162242"/>
            <a:ext cx="10515600" cy="5187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eorgia"/>
              <a:buNone/>
            </a:pPr>
            <a:r>
              <a:rPr b="1" i="0" lang="en-US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Michelson-Gale 1925</a:t>
            </a:r>
            <a:endParaRPr/>
          </a:p>
        </p:txBody>
      </p:sp>
      <p:pic>
        <p:nvPicPr>
          <p:cNvPr descr="Diagram&#10;&#10;Description automatically generated" id="362" name="Google Shape;362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675956"/>
            <a:ext cx="10683240" cy="53635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sky, old, house&#10;&#10;Description automatically generated" id="363" name="Google Shape;36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5503" y="4014614"/>
            <a:ext cx="5568297" cy="2843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"/>
          <p:cNvSpPr txBox="1"/>
          <p:nvPr>
            <p:ph type="title"/>
          </p:nvPr>
        </p:nvSpPr>
        <p:spPr>
          <a:xfrm>
            <a:off x="594683" y="0"/>
            <a:ext cx="10515600" cy="6576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        </a:t>
            </a:r>
            <a:r>
              <a:rPr b="1" lang="en-US"/>
              <a:t>Foucault pendulum    </a:t>
            </a:r>
            <a:r>
              <a:rPr b="1" lang="en-US" sz="2800"/>
              <a:t>1851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 sz="3200"/>
              <a:t>Rotation of  Earth….  </a:t>
            </a:r>
            <a:br>
              <a:rPr lang="en-US" sz="3200"/>
            </a:br>
            <a:r>
              <a:rPr lang="en-US" sz="3200"/>
              <a:t>FP must sense the stars (Mach’s principle)</a:t>
            </a:r>
            <a:br>
              <a:rPr lang="en-US" sz="3200"/>
            </a:br>
            <a:br>
              <a:rPr lang="en-US" sz="3200"/>
            </a:br>
            <a:r>
              <a:rPr lang="en-US" sz="3200"/>
              <a:t>or aether?</a:t>
            </a:r>
            <a:br>
              <a:rPr lang="en-US" sz="3200"/>
            </a:br>
            <a:r>
              <a:rPr lang="en-US" sz="3200"/>
              <a:t>Bible and Hildegard support</a:t>
            </a:r>
            <a:endParaRPr/>
          </a:p>
        </p:txBody>
      </p:sp>
      <p:pic>
        <p:nvPicPr>
          <p:cNvPr descr="Diagram&#10;&#10;Description automatically generated" id="370" name="Google Shape;370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7979" y="2375722"/>
            <a:ext cx="4452467" cy="44914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 with medium confidence" id="371" name="Google Shape;37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0573" y="882123"/>
            <a:ext cx="4296263" cy="24059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372" name="Google Shape;37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56133" y="0"/>
            <a:ext cx="2570039" cy="253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"/>
          <p:cNvSpPr txBox="1"/>
          <p:nvPr>
            <p:ph type="title"/>
          </p:nvPr>
        </p:nvSpPr>
        <p:spPr>
          <a:xfrm>
            <a:off x="838200" y="0"/>
            <a:ext cx="10515600" cy="681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Einstein’s 1905 Special Relativity paper</a:t>
            </a:r>
            <a:endParaRPr/>
          </a:p>
        </p:txBody>
      </p:sp>
      <p:sp>
        <p:nvSpPr>
          <p:cNvPr id="379" name="Google Shape;379;p34"/>
          <p:cNvSpPr txBox="1"/>
          <p:nvPr>
            <p:ph idx="1" type="body"/>
          </p:nvPr>
        </p:nvSpPr>
        <p:spPr>
          <a:xfrm>
            <a:off x="312821" y="681037"/>
            <a:ext cx="11566358" cy="6059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What’s right: 2 sections: Kinematics &amp; Dynamics..but not applied correctly.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Proper time ?            t = t</a:t>
            </a:r>
            <a:r>
              <a:rPr baseline="-25000" lang="en-US"/>
              <a:t>0</a:t>
            </a:r>
            <a:r>
              <a:rPr lang="en-US"/>
              <a:t>/√(1-v</a:t>
            </a:r>
            <a:r>
              <a:rPr baseline="30000" lang="en-US"/>
              <a:t>2</a:t>
            </a:r>
            <a:r>
              <a:rPr lang="en-US"/>
              <a:t>/c</a:t>
            </a:r>
            <a:r>
              <a:rPr baseline="30000" lang="en-US"/>
              <a:t>2</a:t>
            </a:r>
            <a:r>
              <a:rPr lang="en-US"/>
              <a:t>)   but  v=&gt; v</a:t>
            </a:r>
            <a:r>
              <a:rPr baseline="-25000" lang="en-US"/>
              <a:t>obj  </a:t>
            </a:r>
            <a:r>
              <a:rPr lang="en-US"/>
              <a:t>; c =&gt; c +v</a:t>
            </a:r>
            <a:r>
              <a:rPr baseline="-25000" lang="en-US"/>
              <a:t>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Length contraction?    Not observed…     rigid rod conflict!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Faraday Law reversal   Absolute Reference Frame(Lab), not relative motion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MMX:  1)  HC …Earth in solar orbit </a:t>
            </a:r>
            <a:r>
              <a:rPr lang="en-US">
                <a:solidFill>
                  <a:srgbClr val="FF0000"/>
                </a:solidFill>
              </a:rPr>
              <a:t>XXX    </a:t>
            </a:r>
            <a:r>
              <a:rPr lang="en-US"/>
              <a:t>2) no Aether </a:t>
            </a:r>
            <a:r>
              <a:rPr lang="en-US">
                <a:solidFill>
                  <a:srgbClr val="FF0000"/>
                </a:solidFill>
              </a:rPr>
              <a:t>XXX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Postulate 1:  Laws of Dynamics are valid in inertial frames of reference.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Postulate 2:  Speed of Light(SoL) is always c in vacuum.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Disproof: Ruyong Wang(2005)  ALFA: </a:t>
            </a:r>
            <a:r>
              <a:rPr lang="en-US" u="sng"/>
              <a:t>A</a:t>
            </a:r>
            <a:r>
              <a:rPr lang="en-US"/>
              <a:t>bsolute </a:t>
            </a:r>
            <a:r>
              <a:rPr lang="en-US" u="sng"/>
              <a:t>L</a:t>
            </a:r>
            <a:r>
              <a:rPr lang="en-US"/>
              <a:t>ab </a:t>
            </a:r>
            <a:r>
              <a:rPr lang="en-US" u="sng"/>
              <a:t>F</a:t>
            </a:r>
            <a:r>
              <a:rPr lang="en-US"/>
              <a:t>rame + </a:t>
            </a:r>
            <a:r>
              <a:rPr lang="en-US" u="sng"/>
              <a:t>F</a:t>
            </a:r>
            <a:r>
              <a:rPr lang="en-US"/>
              <a:t>luid </a:t>
            </a:r>
            <a:r>
              <a:rPr lang="en-US" u="sng"/>
              <a:t>A</a:t>
            </a:r>
            <a:r>
              <a:rPr lang="en-US"/>
              <a:t>ether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Also: Sagnac(1913)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No references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5"/>
          <p:cNvSpPr txBox="1"/>
          <p:nvPr>
            <p:ph idx="1" type="body"/>
          </p:nvPr>
        </p:nvSpPr>
        <p:spPr>
          <a:xfrm>
            <a:off x="834188" y="0"/>
            <a:ext cx="10246895" cy="6176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427355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1" lang="en-US" sz="4400">
                <a:latin typeface="Book Antiqua"/>
                <a:ea typeface="Book Antiqua"/>
                <a:cs typeface="Book Antiqua"/>
                <a:sym typeface="Book Antiqua"/>
              </a:rPr>
              <a:t>False premises in the 1905 paper  </a:t>
            </a:r>
            <a:br>
              <a:rPr b="1" lang="en-US"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indent="-165100" lvl="0" marL="342900" marR="427355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2900" lvl="0" marL="342900" marR="427355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∙"/>
            </a:pPr>
            <a:r>
              <a:rPr lang="en-US">
                <a:latin typeface="Book Antiqua"/>
                <a:ea typeface="Book Antiqua"/>
                <a:cs typeface="Book Antiqua"/>
                <a:sym typeface="Book Antiqua"/>
              </a:rPr>
              <a:t>The MMX found ‘null’ speed of Earth through aether</a:t>
            </a:r>
            <a:r>
              <a:rPr lang="en-US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. XXX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427355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∙"/>
            </a:pPr>
            <a:r>
              <a:rPr lang="en-US">
                <a:latin typeface="Book Antiqua"/>
                <a:ea typeface="Book Antiqua"/>
                <a:cs typeface="Book Antiqua"/>
                <a:sym typeface="Book Antiqua"/>
              </a:rPr>
              <a:t>Relativity applied to dynamics.  </a:t>
            </a:r>
            <a:r>
              <a:rPr lang="en-US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XXX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427355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∙"/>
            </a:pPr>
            <a:r>
              <a:rPr lang="en-US">
                <a:latin typeface="Book Antiqua"/>
                <a:ea typeface="Book Antiqua"/>
                <a:cs typeface="Book Antiqua"/>
                <a:sym typeface="Book Antiqua"/>
              </a:rPr>
              <a:t>The aether did not exist.  </a:t>
            </a:r>
            <a:r>
              <a:rPr lang="en-US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XXX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427355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∙"/>
            </a:pPr>
            <a:r>
              <a:rPr lang="en-US">
                <a:latin typeface="Book Antiqua"/>
                <a:ea typeface="Book Antiqua"/>
                <a:cs typeface="Book Antiqua"/>
                <a:sym typeface="Book Antiqua"/>
              </a:rPr>
              <a:t>The Earth orbits the Sun.   </a:t>
            </a:r>
            <a:r>
              <a:rPr lang="en-US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XXX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"/>
          <p:cNvSpPr txBox="1"/>
          <p:nvPr>
            <p:ph type="title"/>
          </p:nvPr>
        </p:nvSpPr>
        <p:spPr>
          <a:xfrm>
            <a:off x="838200" y="365125"/>
            <a:ext cx="10515600" cy="6492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                       </a:t>
            </a:r>
            <a:r>
              <a:rPr b="1" lang="en-US"/>
              <a:t>Three Tests of General Relativity</a:t>
            </a: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r>
              <a:rPr b="1" lang="en-US"/>
              <a:t> </a:t>
            </a:r>
            <a:endParaRPr/>
          </a:p>
        </p:txBody>
      </p:sp>
      <p:pic>
        <p:nvPicPr>
          <p:cNvPr descr="Diagram of a diagram of a device&#10;&#10;Description automatically generated" id="391" name="Google Shape;39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5054" y="838864"/>
            <a:ext cx="3715284" cy="57637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solar system&#10;&#10;Description automatically generated" id="392" name="Google Shape;39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7828" y="1094286"/>
            <a:ext cx="3692764" cy="2766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the sun&#10;&#10;Description automatically generated" id="393" name="Google Shape;39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65" y="4115717"/>
            <a:ext cx="5675196" cy="2766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 of the sun and the sun&#10;&#10;Description automatically generated" id="394" name="Google Shape;394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4104" y="838864"/>
            <a:ext cx="4529262" cy="3276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/>
              <a:t>Eddington star plate </a:t>
            </a:r>
            <a:endParaRPr/>
          </a:p>
        </p:txBody>
      </p:sp>
      <p:pic>
        <p:nvPicPr>
          <p:cNvPr descr="A diagram of a star&#10;&#10;Description automatically generated with medium confidence" id="400" name="Google Shape;400;p37"/>
          <p:cNvPicPr preferRelativeResize="0"/>
          <p:nvPr/>
        </p:nvPicPr>
        <p:blipFill rotWithShape="1">
          <a:blip r:embed="rId3">
            <a:alphaModFix/>
          </a:blip>
          <a:srcRect b="-1" l="444" r="0" t="0"/>
          <a:stretch/>
        </p:blipFill>
        <p:spPr>
          <a:xfrm>
            <a:off x="5429136" y="1276236"/>
            <a:ext cx="5581764" cy="5581764"/>
          </a:xfrm>
          <a:custGeom>
            <a:rect b="b" l="l" r="r" t="t"/>
            <a:pathLst>
              <a:path extrusionOk="0" h="3741748" w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8"/>
          <p:cNvSpPr txBox="1"/>
          <p:nvPr>
            <p:ph type="title"/>
          </p:nvPr>
        </p:nvSpPr>
        <p:spPr>
          <a:xfrm>
            <a:off x="0" y="1"/>
            <a:ext cx="12192000" cy="70572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Calibri"/>
              <a:buNone/>
            </a:pPr>
            <a:r>
              <a:rPr lang="en-US"/>
              <a:t>                     </a:t>
            </a:r>
            <a:r>
              <a:rPr b="1" lang="en-US"/>
              <a:t>Time dilation…light clock</a:t>
            </a:r>
            <a:br>
              <a:rPr lang="en-US"/>
            </a:br>
            <a:br>
              <a:rPr lang="en-US"/>
            </a:br>
            <a:r>
              <a:rPr lang="en-US" sz="3200"/>
              <a:t>SR: L=cto , x=vt, hyp=ct</a:t>
            </a:r>
            <a:br>
              <a:rPr lang="en-US" sz="3200"/>
            </a:br>
            <a:r>
              <a:rPr lang="en-US" sz="3200"/>
              <a:t>(cto)</a:t>
            </a:r>
            <a:r>
              <a:rPr baseline="30000" lang="en-US" sz="3200"/>
              <a:t>2</a:t>
            </a:r>
            <a:r>
              <a:rPr lang="en-US" sz="3200"/>
              <a:t> + (vt)</a:t>
            </a:r>
            <a:r>
              <a:rPr baseline="30000" lang="en-US" sz="3200"/>
              <a:t>2 </a:t>
            </a:r>
            <a:r>
              <a:rPr lang="en-US" sz="3200"/>
              <a:t>= (ct)</a:t>
            </a:r>
            <a:r>
              <a:rPr baseline="30000" lang="en-US" sz="3200"/>
              <a:t>2</a:t>
            </a:r>
            <a:r>
              <a:rPr lang="en-US" sz="3200"/>
              <a:t> </a:t>
            </a:r>
            <a:br>
              <a:rPr lang="en-US" sz="3200"/>
            </a:br>
            <a:r>
              <a:rPr lang="en-US" sz="3200"/>
              <a:t>=&gt;  t= to/√(1-v</a:t>
            </a:r>
            <a:r>
              <a:rPr baseline="30000" lang="en-US" sz="3200"/>
              <a:t>2</a:t>
            </a:r>
            <a:r>
              <a:rPr lang="en-US" sz="3200"/>
              <a:t>/c</a:t>
            </a:r>
            <a:r>
              <a:rPr baseline="30000" lang="en-US" sz="3200"/>
              <a:t>2</a:t>
            </a:r>
            <a:r>
              <a:rPr lang="en-US" sz="3200"/>
              <a:t>)</a:t>
            </a:r>
            <a:br>
              <a:rPr lang="en-US" sz="3200"/>
            </a:br>
            <a:br>
              <a:rPr lang="en-US" sz="3200"/>
            </a:br>
            <a:r>
              <a:rPr lang="en-US" sz="3200"/>
              <a:t>velocity Δ: c</a:t>
            </a:r>
            <a:r>
              <a:rPr baseline="30000" lang="en-US" sz="3200"/>
              <a:t>2 </a:t>
            </a:r>
            <a:r>
              <a:rPr lang="en-US" sz="3200"/>
              <a:t>+ v</a:t>
            </a:r>
            <a:r>
              <a:rPr baseline="30000" lang="en-US" sz="3200"/>
              <a:t>2</a:t>
            </a:r>
            <a:r>
              <a:rPr lang="en-US" sz="3200"/>
              <a:t>= c</a:t>
            </a:r>
            <a:r>
              <a:rPr baseline="30000" lang="en-US" sz="3200"/>
              <a:t>2  </a:t>
            </a:r>
            <a:r>
              <a:rPr lang="en-US" sz="3200"/>
              <a:t>X</a:t>
            </a:r>
            <a:br>
              <a:rPr lang="en-US" sz="3200"/>
            </a:br>
            <a:br>
              <a:rPr lang="en-US" sz="3200"/>
            </a:br>
            <a:br>
              <a:rPr lang="en-US" sz="3200"/>
            </a:br>
            <a:r>
              <a:rPr lang="en-US" sz="3200"/>
              <a:t>ALFA/aether</a:t>
            </a:r>
            <a:br>
              <a:rPr lang="en-US" sz="3200"/>
            </a:br>
            <a:r>
              <a:rPr lang="en-US" sz="3200"/>
              <a:t>Vmir  = Vae !</a:t>
            </a:r>
            <a:br>
              <a:rPr lang="en-US" sz="3200"/>
            </a:br>
            <a:r>
              <a:rPr lang="en-US" sz="3200"/>
              <a:t>(cto)</a:t>
            </a:r>
            <a:r>
              <a:rPr baseline="30000" lang="en-US" sz="3200"/>
              <a:t>2</a:t>
            </a:r>
            <a:r>
              <a:rPr lang="en-US" sz="3200"/>
              <a:t> + (vt)</a:t>
            </a:r>
            <a:r>
              <a:rPr baseline="30000" lang="en-US" sz="3200"/>
              <a:t>2 </a:t>
            </a:r>
            <a:r>
              <a:rPr lang="en-US" sz="3200"/>
              <a:t>= (c</a:t>
            </a:r>
            <a:r>
              <a:rPr baseline="30000" lang="en-US" sz="3200"/>
              <a:t>2</a:t>
            </a:r>
            <a:r>
              <a:rPr lang="en-US" sz="3200"/>
              <a:t>+v</a:t>
            </a:r>
            <a:r>
              <a:rPr baseline="30000" lang="en-US" sz="3200"/>
              <a:t>2</a:t>
            </a:r>
            <a:r>
              <a:rPr lang="en-US" sz="3200"/>
              <a:t>)t</a:t>
            </a:r>
            <a:r>
              <a:rPr baseline="30000" lang="en-US" sz="3200"/>
              <a:t>2</a:t>
            </a:r>
            <a:r>
              <a:rPr lang="en-US" sz="3200"/>
              <a:t> </a:t>
            </a:r>
            <a:br>
              <a:rPr lang="en-US" sz="3200"/>
            </a:br>
            <a:r>
              <a:rPr lang="en-US" sz="3200"/>
              <a:t>=&gt; t = to !</a:t>
            </a:r>
            <a:br>
              <a:rPr lang="en-US" sz="3200"/>
            </a:br>
            <a:br>
              <a:rPr lang="en-US" sz="3200"/>
            </a:br>
            <a:r>
              <a:rPr lang="en-US" sz="3200"/>
              <a:t>velocity Δ:  c</a:t>
            </a:r>
            <a:r>
              <a:rPr baseline="30000" lang="en-US" sz="3200"/>
              <a:t>2 </a:t>
            </a:r>
            <a:r>
              <a:rPr lang="en-US" sz="3200"/>
              <a:t>+ v</a:t>
            </a:r>
            <a:r>
              <a:rPr baseline="30000" lang="en-US" sz="3200"/>
              <a:t>2</a:t>
            </a:r>
            <a:r>
              <a:rPr lang="en-US" sz="3200"/>
              <a:t>= c</a:t>
            </a:r>
            <a:r>
              <a:rPr baseline="30000" lang="en-US" sz="3200"/>
              <a:t>2</a:t>
            </a:r>
            <a:r>
              <a:rPr lang="en-US" sz="3200"/>
              <a:t>+ v</a:t>
            </a:r>
            <a:r>
              <a:rPr baseline="30000" lang="en-US" sz="3200"/>
              <a:t>2  </a:t>
            </a:r>
            <a:r>
              <a:rPr lang="en-US" sz="3200"/>
              <a:t>√</a:t>
            </a:r>
            <a:br>
              <a:rPr lang="en-US" sz="3200"/>
            </a:br>
            <a:br>
              <a:rPr lang="en-US" sz="3200"/>
            </a:br>
            <a:endParaRPr sz="3200"/>
          </a:p>
        </p:txBody>
      </p:sp>
      <p:pic>
        <p:nvPicPr>
          <p:cNvPr descr="A diagram of a diagram of a cylinder&#10;&#10;Description automatically generated with medium confidence" id="406" name="Google Shape;40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1434" y="818930"/>
            <a:ext cx="8690566" cy="496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9"/>
          <p:cNvSpPr txBox="1"/>
          <p:nvPr>
            <p:ph type="title"/>
          </p:nvPr>
        </p:nvSpPr>
        <p:spPr>
          <a:xfrm>
            <a:off x="838200" y="70802"/>
            <a:ext cx="10515600" cy="7420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44444"/>
              <a:buFont typeface="Calibri"/>
              <a:buNone/>
            </a:pPr>
            <a:r>
              <a:rPr lang="en-US"/>
              <a:t>				</a:t>
            </a:r>
            <a:r>
              <a:rPr b="1" lang="en-US"/>
              <a:t>Sagnac test   </a:t>
            </a:r>
            <a:r>
              <a:rPr b="1" lang="en-US" sz="3100"/>
              <a:t>1913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 sz="3200"/>
              <a:t>=&gt;  </a:t>
            </a:r>
            <a:r>
              <a:rPr b="1" lang="en-US" sz="3200"/>
              <a:t>SoL = c +|-  v  </a:t>
            </a:r>
            <a:br>
              <a:rPr b="1" lang="en-US" sz="3200"/>
            </a:br>
            <a:br>
              <a:rPr b="1" lang="en-US" sz="3200"/>
            </a:br>
            <a:br>
              <a:rPr b="1" lang="en-US" sz="3200"/>
            </a:br>
            <a:br>
              <a:rPr b="1" lang="en-US" sz="3200"/>
            </a:br>
            <a:r>
              <a:rPr b="1" lang="en-US" sz="3200"/>
              <a:t>“</a:t>
            </a:r>
            <a:r>
              <a:rPr i="1" lang="en-US" sz="2700"/>
              <a:t>The interferometer measures, according to the expression zλV</a:t>
            </a:r>
            <a:r>
              <a:rPr i="1" lang="en-US" sz="2000"/>
              <a:t>0/4</a:t>
            </a:r>
            <a:r>
              <a:rPr i="1" lang="en-US" sz="2700"/>
              <a:t>, </a:t>
            </a:r>
            <a:r>
              <a:rPr i="1" lang="en-US" sz="2700">
                <a:solidFill>
                  <a:srgbClr val="FF0000"/>
                </a:solidFill>
              </a:rPr>
              <a:t>the relative circular motion of the luminiferous ether within the closed optical path</a:t>
            </a:r>
            <a:r>
              <a:rPr i="1" lang="en-US" sz="1800"/>
              <a:t>”</a:t>
            </a:r>
            <a:endParaRPr b="1" i="1" sz="1800"/>
          </a:p>
        </p:txBody>
      </p:sp>
      <p:pic>
        <p:nvPicPr>
          <p:cNvPr id="413" name="Google Shape;413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" y="524782"/>
            <a:ext cx="4368269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Pod, electronics, hard disc, drive&#10;&#10;Description automatically generated" id="414" name="Google Shape;41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0189" y="775002"/>
            <a:ext cx="4368269" cy="233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9160" y="3204004"/>
            <a:ext cx="6644640" cy="340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82179" y="199128"/>
            <a:ext cx="2247900" cy="28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/>
          <p:nvPr>
            <p:ph type="title"/>
          </p:nvPr>
        </p:nvSpPr>
        <p:spPr>
          <a:xfrm>
            <a:off x="35982" y="133061"/>
            <a:ext cx="11369542" cy="6354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		 MainStream Analogy</a:t>
            </a:r>
            <a:br>
              <a:rPr lang="en-US"/>
            </a:br>
            <a:br>
              <a:rPr lang="en-US"/>
            </a:br>
            <a:r>
              <a:rPr lang="en-US" sz="3200"/>
              <a:t>Paradigm shift timing</a:t>
            </a:r>
            <a:br>
              <a:rPr lang="en-US" sz="3200"/>
            </a:br>
            <a:r>
              <a:rPr lang="en-US" sz="3200"/>
              <a:t>1- Ignored</a:t>
            </a:r>
            <a:br>
              <a:rPr lang="en-US" sz="3200"/>
            </a:br>
            <a:r>
              <a:rPr lang="en-US" sz="3200"/>
              <a:t>2- Mocked and ridiculed</a:t>
            </a:r>
            <a:br>
              <a:rPr lang="en-US" sz="3200"/>
            </a:br>
            <a:r>
              <a:rPr lang="en-US" sz="3200"/>
              <a:t>3- Accepted by all as always true</a:t>
            </a:r>
            <a:r>
              <a:rPr lang="en-US"/>
              <a:t> </a:t>
            </a:r>
            <a:br>
              <a:rPr lang="en-US"/>
            </a:br>
            <a:br>
              <a:rPr lang="en-US"/>
            </a:br>
            <a:r>
              <a:rPr lang="en-US" sz="2800"/>
              <a:t>Pauli: </a:t>
            </a:r>
            <a:br>
              <a:rPr lang="en-US" sz="2800"/>
            </a:br>
            <a:br>
              <a:rPr lang="en-US" sz="2800"/>
            </a:br>
            <a:r>
              <a:rPr lang="en-US" sz="2800"/>
              <a:t>All mainsteam</a:t>
            </a:r>
            <a:br>
              <a:rPr lang="en-US" sz="2800"/>
            </a:br>
            <a:r>
              <a:rPr lang="en-US" sz="2800"/>
              <a:t>opponents die </a:t>
            </a:r>
            <a:endParaRPr/>
          </a:p>
        </p:txBody>
      </p:sp>
      <p:pic>
        <p:nvPicPr>
          <p:cNvPr id="121" name="Google Shape;121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7533" y="3429000"/>
            <a:ext cx="4744450" cy="323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47675" y="4323474"/>
            <a:ext cx="3808343" cy="234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03920" y="1688233"/>
            <a:ext cx="3495854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0"/>
          <p:cNvSpPr txBox="1"/>
          <p:nvPr>
            <p:ph type="title"/>
          </p:nvPr>
        </p:nvSpPr>
        <p:spPr>
          <a:xfrm>
            <a:off x="838200" y="175846"/>
            <a:ext cx="10515600" cy="66821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i="1" lang="en-US" sz="3200"/>
              <a:t>                         Dufour &amp; Prunier   </a:t>
            </a:r>
            <a:r>
              <a:rPr i="1" lang="en-US" sz="2800"/>
              <a:t>1942</a:t>
            </a:r>
            <a:br>
              <a:rPr i="1" lang="en-US" sz="3200"/>
            </a:br>
            <a:br>
              <a:rPr i="1" lang="en-US" sz="3200"/>
            </a:br>
            <a:r>
              <a:rPr i="1" lang="en-US" sz="3200"/>
              <a:t>SoL = c+v  </a:t>
            </a:r>
            <a:br>
              <a:rPr i="1" lang="en-US" sz="3200"/>
            </a:br>
            <a:r>
              <a:rPr i="1" lang="en-US" sz="3200"/>
              <a:t>ind. of light source &amp; interferometer </a:t>
            </a:r>
            <a:br>
              <a:rPr i="1" lang="en-US" sz="3200"/>
            </a:br>
            <a:br>
              <a:rPr i="1" lang="en-US" sz="3200"/>
            </a:br>
            <a:r>
              <a:rPr i="1" lang="en-US" sz="3200"/>
              <a:t>radial motion…no effect</a:t>
            </a:r>
            <a:br>
              <a:rPr i="1" lang="en-US" sz="3200"/>
            </a:br>
            <a:br>
              <a:rPr i="1" lang="en-US" sz="3200"/>
            </a:br>
            <a:r>
              <a:rPr i="1" lang="en-US" sz="3200"/>
              <a:t>SR fringe shift 10 times less than data</a:t>
            </a:r>
            <a:br>
              <a:rPr i="1" lang="en-US" sz="3200"/>
            </a:br>
            <a:r>
              <a:rPr i="1" lang="en-US" sz="3200"/>
              <a:t>(v</a:t>
            </a:r>
            <a:r>
              <a:rPr baseline="30000" i="1" lang="en-US" sz="3200"/>
              <a:t>2</a:t>
            </a:r>
            <a:r>
              <a:rPr i="1" lang="en-US" sz="3200"/>
              <a:t>/c</a:t>
            </a:r>
            <a:r>
              <a:rPr baseline="30000" i="1" lang="en-US" sz="3200"/>
              <a:t>2</a:t>
            </a:r>
            <a:r>
              <a:rPr i="1" lang="en-US" sz="3200"/>
              <a:t> versus v/c)</a:t>
            </a:r>
            <a:br>
              <a:rPr i="1" lang="en-US" sz="3200"/>
            </a:br>
            <a:br>
              <a:rPr i="1" lang="en-US" sz="3200"/>
            </a:br>
            <a:r>
              <a:rPr i="1" lang="en-US" sz="2000"/>
              <a:t>In a system moving as a whole relative to the </a:t>
            </a:r>
            <a:r>
              <a:rPr i="1" lang="en-US" sz="2000">
                <a:solidFill>
                  <a:srgbClr val="FF0000"/>
                </a:solidFill>
              </a:rPr>
              <a:t>ether</a:t>
            </a:r>
            <a:r>
              <a:rPr i="1" lang="en-US" sz="2000"/>
              <a:t>, the propagation time between any two points of the system should change in a way similar to a stationary system subjected to an </a:t>
            </a:r>
            <a:r>
              <a:rPr i="1" lang="en-US" sz="2000">
                <a:solidFill>
                  <a:srgbClr val="FF0000"/>
                </a:solidFill>
              </a:rPr>
              <a:t>ether wind</a:t>
            </a:r>
            <a:r>
              <a:rPr i="1" lang="en-US" sz="2000"/>
              <a:t>, the relative speed of which at each point of the system will be the same and directly opposite to the speed of any point and would contain light waves in a manner similar to atmospheric wind carrying sound waves. …..</a:t>
            </a:r>
            <a:br>
              <a:rPr i="1" lang="en-US" sz="2000"/>
            </a:br>
            <a:r>
              <a:rPr i="1" lang="en-US" sz="2000"/>
              <a:t>The observed interference effect is very much the effect of optical rotation due to the motion of the system relative to the </a:t>
            </a:r>
            <a:r>
              <a:rPr i="1" lang="en-US" sz="2000">
                <a:solidFill>
                  <a:srgbClr val="FF0000"/>
                </a:solidFill>
              </a:rPr>
              <a:t>ether</a:t>
            </a:r>
            <a:r>
              <a:rPr i="1" lang="en-US" sz="2000"/>
              <a:t>, and directly shows the existence of the </a:t>
            </a:r>
            <a:r>
              <a:rPr i="1" lang="en-US" sz="2000">
                <a:solidFill>
                  <a:srgbClr val="FF0000"/>
                </a:solidFill>
              </a:rPr>
              <a:t>ether</a:t>
            </a:r>
            <a:r>
              <a:rPr i="1" lang="en-US" sz="2000"/>
              <a:t>, a necessary condition for the </a:t>
            </a:r>
            <a:r>
              <a:rPr i="1" lang="en-US" sz="2000">
                <a:solidFill>
                  <a:srgbClr val="FF0000"/>
                </a:solidFill>
              </a:rPr>
              <a:t>luminiferous [ether] </a:t>
            </a:r>
            <a:r>
              <a:rPr i="1" lang="en-US" sz="2000"/>
              <a:t>waves proposed by Huygens and Fresnel</a:t>
            </a:r>
            <a:r>
              <a:rPr lang="en-US" sz="2000"/>
              <a:t>.</a:t>
            </a:r>
            <a:endParaRPr/>
          </a:p>
        </p:txBody>
      </p:sp>
      <p:pic>
        <p:nvPicPr>
          <p:cNvPr descr="A diagram of a circle with geometrical shapes&#10;&#10;Description automatically generated" id="422" name="Google Shape;42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3396" y="0"/>
            <a:ext cx="5128604" cy="4540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1"/>
          <p:cNvSpPr txBox="1"/>
          <p:nvPr>
            <p:ph type="title"/>
          </p:nvPr>
        </p:nvSpPr>
        <p:spPr>
          <a:xfrm>
            <a:off x="838200" y="403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Wang Linear Sagnac Test   </a:t>
            </a:r>
            <a:r>
              <a:rPr lang="en-US" sz="2800"/>
              <a:t>2005</a:t>
            </a:r>
            <a:endParaRPr/>
          </a:p>
        </p:txBody>
      </p:sp>
      <p:pic>
        <p:nvPicPr>
          <p:cNvPr descr="Abstract Introduction" id="428" name="Google Shape;42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3127" y="3824345"/>
            <a:ext cx="4953000" cy="3224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quest for the origin of the Sagnac effect | The European Physical Journal  C" id="429" name="Google Shape;42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7877" y="1176394"/>
            <a:ext cx="3094337" cy="3094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uyong WANG | St. Cloud State University, MN | Research profile" id="430" name="Google Shape;43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1124" y="1037807"/>
            <a:ext cx="4953000" cy="6011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a speed line&#10;&#10;Description automatically generated" id="431" name="Google Shape;431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873" y="2917845"/>
            <a:ext cx="5572790" cy="4131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2"/>
          <p:cNvSpPr txBox="1"/>
          <p:nvPr>
            <p:ph type="title"/>
          </p:nvPr>
        </p:nvSpPr>
        <p:spPr>
          <a:xfrm>
            <a:off x="222222" y="23911"/>
            <a:ext cx="10515600" cy="6035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                                   Wang results </a:t>
            </a:r>
            <a:br>
              <a:rPr lang="en-US"/>
            </a:br>
            <a:r>
              <a:rPr lang="en-US"/>
              <a:t>if v = 0,SoL = c in all frames;</a:t>
            </a:r>
            <a:br>
              <a:rPr lang="en-US"/>
            </a:br>
            <a:r>
              <a:rPr lang="en-US"/>
              <a:t>for v  &gt; 0   SoL= c + v           ====🡺</a:t>
            </a:r>
            <a:br>
              <a:rPr lang="en-US"/>
            </a:br>
            <a:br>
              <a:rPr lang="en-US"/>
            </a:br>
            <a:r>
              <a:rPr lang="en-US"/>
              <a:t>To do: Map Earth aether with</a:t>
            </a:r>
            <a:br>
              <a:rPr lang="en-US"/>
            </a:br>
            <a:r>
              <a:rPr lang="en-US"/>
              <a:t>Wang/Sagnac test?</a:t>
            </a:r>
            <a:br>
              <a:rPr lang="en-US"/>
            </a:br>
            <a:br>
              <a:rPr lang="en-US"/>
            </a:br>
            <a:r>
              <a:rPr lang="en-US"/>
              <a:t>Then ISS or Moon? 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Galileo’s ship</a:t>
            </a:r>
            <a:endParaRPr/>
          </a:p>
        </p:txBody>
      </p:sp>
      <p:graphicFrame>
        <p:nvGraphicFramePr>
          <p:cNvPr id="437" name="Google Shape;437;p42"/>
          <p:cNvGraphicFramePr/>
          <p:nvPr/>
        </p:nvGraphicFramePr>
        <p:xfrm>
          <a:off x="6279600" y="257539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{8CB42566-96B8-43C9-902F-E39FE338D6C2}</a:tableStyleId>
              </a:tblPr>
              <a:tblGrid>
                <a:gridCol w="775000"/>
                <a:gridCol w="1332550"/>
                <a:gridCol w="1778700"/>
                <a:gridCol w="1986225"/>
              </a:tblGrid>
              <a:tr h="848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Kine-matic</a:t>
                      </a:r>
                      <a:endParaRPr sz="2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Special Relativity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Dynamics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(Galilean)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848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Lab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c+v</a:t>
                      </a:r>
                      <a:endParaRPr sz="2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    post 2 </a:t>
                      </a:r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X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800"/>
                        <a:t>c+v</a:t>
                      </a:r>
                      <a:endParaRPr sz="2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/>
                    </a:p>
                  </a:txBody>
                  <a:tcPr marT="45725" marB="45725" marR="91450" marL="91450"/>
                </a:tc>
              </a:tr>
              <a:tr h="734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c+v</a:t>
                      </a:r>
                      <a:endParaRPr sz="2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    post 2 </a:t>
                      </a:r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X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   post 1 </a:t>
                      </a:r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X</a:t>
                      </a:r>
                      <a:endParaRPr sz="2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A diagram of a scientific experiment&#10;&#10;Description automatically generated with medium confidence" id="438" name="Google Shape;43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8756" y="-84437"/>
            <a:ext cx="4475804" cy="2659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y E=mc² Proves You Need a Writing Partner. | Danny Salfield Wadeson" id="439" name="Google Shape;439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2688" y="5022779"/>
            <a:ext cx="3491328" cy="181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3"/>
          <p:cNvSpPr txBox="1"/>
          <p:nvPr>
            <p:ph type="title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b="0" i="0" lang="en-US">
                <a:latin typeface="Arial"/>
                <a:ea typeface="Arial"/>
                <a:cs typeface="Arial"/>
                <a:sym typeface="Arial"/>
              </a:rPr>
            </a:br>
            <a:r>
              <a:rPr b="0" i="0" lang="en-US">
                <a:latin typeface="Arial"/>
                <a:ea typeface="Arial"/>
                <a:cs typeface="Arial"/>
                <a:sym typeface="Arial"/>
              </a:rPr>
              <a:t>Professing themselves to be wise, they became fools..     Rom 1:22</a:t>
            </a:r>
            <a:br>
              <a:rPr b="0" i="0" lang="en-US">
                <a:latin typeface="Arial"/>
                <a:ea typeface="Arial"/>
                <a:cs typeface="Arial"/>
                <a:sym typeface="Arial"/>
              </a:rPr>
            </a:br>
            <a:br>
              <a:rPr b="0" i="0" lang="en-US">
                <a:latin typeface="Arial"/>
                <a:ea typeface="Arial"/>
                <a:cs typeface="Arial"/>
                <a:sym typeface="Arial"/>
              </a:rPr>
            </a:br>
            <a:br>
              <a:rPr b="0" i="0" lang="en-US">
                <a:latin typeface="Arial"/>
                <a:ea typeface="Arial"/>
                <a:cs typeface="Arial"/>
                <a:sym typeface="Arial"/>
              </a:rPr>
            </a:br>
            <a:br>
              <a:rPr b="0" i="0" lang="en-US">
                <a:latin typeface="Arial"/>
                <a:ea typeface="Arial"/>
                <a:cs typeface="Arial"/>
                <a:sym typeface="Arial"/>
              </a:rPr>
            </a:br>
            <a:br>
              <a:rPr b="0" i="0" lang="en-US">
                <a:latin typeface="Arial"/>
                <a:ea typeface="Arial"/>
                <a:cs typeface="Arial"/>
                <a:sym typeface="Arial"/>
              </a:rPr>
            </a:br>
            <a:br>
              <a:rPr b="0" i="0" lang="en-US">
                <a:latin typeface="Arial"/>
                <a:ea typeface="Arial"/>
                <a:cs typeface="Arial"/>
                <a:sym typeface="Arial"/>
              </a:rPr>
            </a:br>
            <a:br>
              <a:rPr b="0" i="0" lang="en-US">
                <a:latin typeface="Arial"/>
                <a:ea typeface="Arial"/>
                <a:cs typeface="Arial"/>
                <a:sym typeface="Arial"/>
              </a:rPr>
            </a:br>
            <a:br>
              <a:rPr b="0" i="0" lang="en-US">
                <a:latin typeface="Arial"/>
                <a:ea typeface="Arial"/>
                <a:cs typeface="Arial"/>
                <a:sym typeface="Arial"/>
              </a:rPr>
            </a:br>
            <a:br>
              <a:rPr b="0" i="0" lang="en-US">
                <a:latin typeface="Arial"/>
                <a:ea typeface="Arial"/>
                <a:cs typeface="Arial"/>
                <a:sym typeface="Arial"/>
              </a:rPr>
            </a:br>
            <a:br>
              <a:rPr b="0" i="0" lang="en-US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descr="A cartoon of a group of people protesting&#10;&#10;Description automatically generated" id="445" name="Google Shape;44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6940" y="1647220"/>
            <a:ext cx="4249271" cy="42363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uple of magazines with penguins on them&#10;&#10;Description automatically generated" id="446" name="Google Shape;44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255" y="1867719"/>
            <a:ext cx="6335804" cy="4015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End of Part I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/>
              <a:t>             Hildegard  Cosmology      12</a:t>
            </a:r>
            <a:r>
              <a:rPr b="1" baseline="30000" lang="en-US"/>
              <a:t>th</a:t>
            </a:r>
            <a:r>
              <a:rPr b="1" lang="en-US"/>
              <a:t> century</a:t>
            </a:r>
            <a:br>
              <a:rPr b="1" lang="en-US"/>
            </a:br>
            <a:br>
              <a:rPr b="1" lang="en-US"/>
            </a:br>
            <a:endParaRPr/>
          </a:p>
        </p:txBody>
      </p:sp>
      <p:pic>
        <p:nvPicPr>
          <p:cNvPr descr="A picture containing text, poster, circle&#10;&#10;Description automatically generated" id="457" name="Google Shape;457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829" y="1443081"/>
            <a:ext cx="4061098" cy="607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9719" y="1392050"/>
            <a:ext cx="5010683" cy="552497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5"/>
          <p:cNvSpPr txBox="1"/>
          <p:nvPr/>
        </p:nvSpPr>
        <p:spPr>
          <a:xfrm>
            <a:off x="287027" y="930385"/>
            <a:ext cx="112491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5 Spheres:  Fire, Aether, Water, Air, Earth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6"/>
          <p:cNvSpPr txBox="1"/>
          <p:nvPr>
            <p:ph type="title"/>
          </p:nvPr>
        </p:nvSpPr>
        <p:spPr>
          <a:xfrm>
            <a:off x="838200" y="45498"/>
            <a:ext cx="10515600" cy="67670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3333"/>
              <a:buFont typeface="Calibri"/>
              <a:buNone/>
            </a:pPr>
            <a:r>
              <a:rPr lang="en-US"/>
              <a:t>			</a:t>
            </a:r>
            <a:r>
              <a:rPr b="1" lang="en-US"/>
              <a:t>Hildegard aether winds</a:t>
            </a:r>
            <a:br>
              <a:rPr b="1" lang="en-US"/>
            </a:br>
            <a:br>
              <a:rPr b="1" lang="en-US"/>
            </a:br>
            <a:r>
              <a:rPr i="0" lang="en-US" sz="2400">
                <a:solidFill>
                  <a:srgbClr val="101518"/>
                </a:solidFill>
              </a:rPr>
              <a:t>Psalm 147:4 ‘He named the stars’ </a:t>
            </a:r>
            <a:br>
              <a:rPr lang="en-US" sz="2400"/>
            </a:br>
            <a:br>
              <a:rPr lang="en-US" sz="2400"/>
            </a:br>
            <a:r>
              <a:rPr i="0" lang="en-US" sz="2400">
                <a:solidFill>
                  <a:srgbClr val="101518"/>
                </a:solidFill>
              </a:rPr>
              <a:t>Psalm 33:6 </a:t>
            </a:r>
            <a:r>
              <a:rPr b="0" i="0" lang="en-US" sz="2400">
                <a:solidFill>
                  <a:srgbClr val="101518"/>
                </a:solidFill>
              </a:rPr>
              <a:t>  </a:t>
            </a:r>
            <a:br>
              <a:rPr b="0" i="0" lang="en-US" sz="2400">
                <a:solidFill>
                  <a:srgbClr val="101518"/>
                </a:solidFill>
              </a:rPr>
            </a:br>
            <a:r>
              <a:rPr b="0" i="0" lang="en-US" sz="2400">
                <a:solidFill>
                  <a:srgbClr val="101518"/>
                </a:solidFill>
              </a:rPr>
              <a:t>‘He breathed, and stars were born.’</a:t>
            </a:r>
            <a:r>
              <a:rPr lang="en-US" sz="2400"/>
              <a:t> </a:t>
            </a:r>
            <a:br>
              <a:rPr lang="en-US" sz="2400"/>
            </a:br>
            <a:br>
              <a:rPr lang="en-US" sz="2400"/>
            </a:br>
            <a:r>
              <a:rPr lang="en-US" sz="2400"/>
              <a:t>Daniel 7:9  </a:t>
            </a:r>
            <a:br>
              <a:rPr lang="en-US" sz="2400"/>
            </a:br>
            <a:r>
              <a:rPr i="0" lang="en-US" sz="2400">
                <a:solidFill>
                  <a:srgbClr val="000000"/>
                </a:solidFill>
              </a:rPr>
              <a:t>the Ancient of Days took his seat….</a:t>
            </a:r>
            <a:br>
              <a:rPr lang="en-US" sz="2400"/>
            </a:br>
            <a:r>
              <a:rPr i="0" lang="en-US" sz="2400">
                <a:solidFill>
                  <a:srgbClr val="000000"/>
                </a:solidFill>
              </a:rPr>
              <a:t>…A river of fire was flowing,</a:t>
            </a:r>
            <a:br>
              <a:rPr lang="en-US" sz="2400"/>
            </a:br>
            <a:r>
              <a:rPr i="0" lang="en-US" sz="2400">
                <a:solidFill>
                  <a:srgbClr val="000000"/>
                </a:solidFill>
              </a:rPr>
              <a:t>coming out from before him.</a:t>
            </a:r>
            <a:br>
              <a:rPr b="1" lang="en-US" sz="2400"/>
            </a:br>
            <a:br>
              <a:rPr b="1" lang="en-US" sz="2400"/>
            </a:br>
            <a:br>
              <a:rPr b="1" lang="en-US" sz="2400"/>
            </a:br>
            <a:br>
              <a:rPr b="1" lang="en-US" sz="2400"/>
            </a:br>
            <a:br>
              <a:rPr b="1" lang="en-US" sz="2400"/>
            </a:br>
            <a:br>
              <a:rPr b="1" lang="en-US" sz="2400"/>
            </a:br>
            <a:br>
              <a:rPr b="1" lang="en-US" sz="2400"/>
            </a:br>
            <a:br>
              <a:rPr b="1" lang="en-US" sz="2400"/>
            </a:br>
            <a:endParaRPr b="1" sz="2400"/>
          </a:p>
        </p:txBody>
      </p:sp>
      <p:pic>
        <p:nvPicPr>
          <p:cNvPr descr="A diagram of the solar system&#10;&#10;Description automatically generated with medium confidence" id="466" name="Google Shape;466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1343" y="848387"/>
            <a:ext cx="3337403" cy="39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9113" y="2547378"/>
            <a:ext cx="3882886" cy="4308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on a chair with a scroll&#10;&#10;Description automatically generated" id="468" name="Google Shape;46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0747" y="4154557"/>
            <a:ext cx="1749463" cy="2657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7"/>
          <p:cNvSpPr txBox="1"/>
          <p:nvPr>
            <p:ph type="title"/>
          </p:nvPr>
        </p:nvSpPr>
        <p:spPr>
          <a:xfrm>
            <a:off x="838200" y="0"/>
            <a:ext cx="10515600" cy="801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Geostat Sat &amp; Hildegard</a:t>
            </a:r>
            <a:endParaRPr/>
          </a:p>
        </p:txBody>
      </p:sp>
      <p:sp>
        <p:nvSpPr>
          <p:cNvPr id="475" name="Google Shape;475;p47"/>
          <p:cNvSpPr txBox="1"/>
          <p:nvPr>
            <p:ph idx="1" type="body"/>
          </p:nvPr>
        </p:nvSpPr>
        <p:spPr>
          <a:xfrm>
            <a:off x="838200" y="985886"/>
            <a:ext cx="11353800" cy="5914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                                    </a:t>
            </a: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Geostationary Satellite(GeoSat)</a:t>
            </a:r>
            <a:r>
              <a:rPr lang="en-US" sz="3200"/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					                                       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						 HC/Newton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						 rot(E) = rot(Sa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						GC/Hild:			</a:t>
            </a: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rot(E) = 0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						rot(stars)= rot(rot(sat) = rot</a:t>
            </a:r>
            <a:r>
              <a:rPr lang="en-US" sz="3200"/>
              <a:t>(</a:t>
            </a: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Sun) + rot(Moon)                              </a:t>
            </a:r>
            <a:endParaRPr/>
          </a:p>
        </p:txBody>
      </p:sp>
      <p:pic>
        <p:nvPicPr>
          <p:cNvPr descr="A diagram of the earth&#10;&#10;Description automatically generated with medium confidence" id="476" name="Google Shape;47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1359" y="1368415"/>
            <a:ext cx="4884641" cy="281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hild art&#10;&#10;Description automatically generated" id="477" name="Google Shape;47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1359" y="4111957"/>
            <a:ext cx="4884641" cy="2558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8"/>
          <p:cNvSpPr txBox="1"/>
          <p:nvPr>
            <p:ph type="title"/>
          </p:nvPr>
        </p:nvSpPr>
        <p:spPr>
          <a:xfrm>
            <a:off x="0" y="0"/>
            <a:ext cx="11150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                        </a:t>
            </a:r>
            <a:r>
              <a:rPr b="1" lang="en-US"/>
              <a:t>Aether Gravity Model</a:t>
            </a:r>
            <a:br>
              <a:rPr lang="en-US"/>
            </a:br>
            <a:br>
              <a:rPr lang="en-US"/>
            </a:br>
            <a:r>
              <a:rPr lang="en-US" sz="2800"/>
              <a:t>1) Universal gravity  …			                   P</a:t>
            </a:r>
            <a:r>
              <a:rPr baseline="-25000" lang="en-US" sz="2800"/>
              <a:t>cosmos</a:t>
            </a:r>
            <a:r>
              <a:rPr lang="en-US" sz="2800"/>
              <a:t> = constant cosmic pressure</a:t>
            </a:r>
            <a:br>
              <a:rPr lang="en-US" sz="2800"/>
            </a:br>
            <a:r>
              <a:rPr lang="en-US" sz="2800"/>
              <a:t>2) Impact of spinning atomic particles         	Each has  Acf = v</a:t>
            </a:r>
            <a:r>
              <a:rPr baseline="30000" lang="en-US" sz="2800"/>
              <a:t>2</a:t>
            </a:r>
            <a:r>
              <a:rPr lang="en-US" sz="2800"/>
              <a:t>/r</a:t>
            </a:r>
            <a:br>
              <a:rPr lang="en-US"/>
            </a:br>
            <a:r>
              <a:rPr lang="en-US" sz="3100"/>
              <a:t>3)Bernoulli’s eqn:   P + ρv</a:t>
            </a:r>
            <a:r>
              <a:rPr baseline="30000" lang="en-US" sz="3100"/>
              <a:t>2</a:t>
            </a:r>
            <a:r>
              <a:rPr lang="en-US" sz="3100"/>
              <a:t>/2 =const.	when v↑ ,  P↓</a:t>
            </a:r>
            <a:br>
              <a:rPr lang="en-US" sz="3100"/>
            </a:br>
            <a:r>
              <a:rPr lang="en-US" sz="3100"/>
              <a:t>4) Pressure drops inside each mass       P &lt;Pcosmos</a:t>
            </a:r>
            <a:br>
              <a:rPr lang="en-US" sz="3100"/>
            </a:br>
            <a:r>
              <a:rPr lang="en-US" sz="3100"/>
              <a:t>5) surface gravity:  sum of all atoms      Gravity ~ Pcosmos –Σ(Pi)</a:t>
            </a:r>
            <a:br>
              <a:rPr lang="en-US" sz="3100"/>
            </a:br>
            <a:br>
              <a:rPr lang="en-US" sz="3100"/>
            </a:br>
            <a:r>
              <a:rPr lang="en-US" sz="3100"/>
              <a:t>Particle motion causes gravity!</a:t>
            </a:r>
            <a:br>
              <a:rPr lang="en-US" sz="3100"/>
            </a:br>
            <a:br>
              <a:rPr lang="en-US" sz="3100"/>
            </a:br>
            <a:r>
              <a:rPr lang="en-US" sz="3100"/>
              <a:t>Why Fg~1/R</a:t>
            </a:r>
            <a:r>
              <a:rPr baseline="30000" lang="en-US" sz="3100"/>
              <a:t>2</a:t>
            </a:r>
            <a:r>
              <a:rPr lang="en-US" sz="3100"/>
              <a:t>?   </a:t>
            </a:r>
            <a:br>
              <a:rPr lang="en-US" sz="3100"/>
            </a:br>
            <a:r>
              <a:rPr lang="en-US" sz="3100"/>
              <a:t>need Quantum Aether Theory!</a:t>
            </a:r>
            <a:br>
              <a:rPr lang="en-US" sz="3100"/>
            </a:br>
            <a:br>
              <a:rPr lang="en-US" sz="3600"/>
            </a:br>
            <a:br>
              <a:rPr lang="en-US"/>
            </a:br>
            <a:br>
              <a:rPr lang="en-US"/>
            </a:br>
            <a:endParaRPr/>
          </a:p>
        </p:txBody>
      </p:sp>
      <p:pic>
        <p:nvPicPr>
          <p:cNvPr descr="Waves in the gas centrifuge: asymptotic ..." id="483" name="Google Shape;48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6753" y="2849325"/>
            <a:ext cx="5107775" cy="400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9"/>
          <p:cNvSpPr txBox="1"/>
          <p:nvPr>
            <p:ph type="title"/>
          </p:nvPr>
        </p:nvSpPr>
        <p:spPr>
          <a:xfrm>
            <a:off x="1226122" y="242435"/>
            <a:ext cx="10515600" cy="400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/>
              <a:t>Newton’s Bucket  </a:t>
            </a:r>
            <a:r>
              <a:rPr lang="en-US" sz="3100"/>
              <a:t>1687</a:t>
            </a:r>
            <a:r>
              <a:rPr lang="en-US"/>
              <a:t> </a:t>
            </a:r>
            <a:endParaRPr/>
          </a:p>
        </p:txBody>
      </p:sp>
      <p:sp>
        <p:nvSpPr>
          <p:cNvPr id="490" name="Google Shape;490;p49"/>
          <p:cNvSpPr txBox="1"/>
          <p:nvPr>
            <p:ph idx="1" type="body"/>
          </p:nvPr>
        </p:nvSpPr>
        <p:spPr>
          <a:xfrm>
            <a:off x="914400" y="903250"/>
            <a:ext cx="10363200" cy="5954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Lab frame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close-up of a can&#10;&#10;Description automatically generated with medium confidence" id="491" name="Google Shape;491;p4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4240" y="4719468"/>
            <a:ext cx="2021114" cy="1896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hat&#10;&#10;Description automatically generated with medium confidence" id="492" name="Google Shape;49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0108" y="1299192"/>
            <a:ext cx="2021114" cy="2546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ross&#10;&#10;Description automatically generated with low confidence" id="493" name="Google Shape;493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78923" y="2360129"/>
            <a:ext cx="2497298" cy="1485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ross&#10;&#10;Description automatically generated with low confidence" id="494" name="Google Shape;494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33922" y="2408271"/>
            <a:ext cx="2497298" cy="14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9"/>
          <p:cNvSpPr txBox="1"/>
          <p:nvPr/>
        </p:nvSpPr>
        <p:spPr>
          <a:xfrm>
            <a:off x="1299795" y="4483481"/>
            <a:ext cx="212142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Bucket frame </a:t>
            </a:r>
            <a:endParaRPr/>
          </a:p>
        </p:txBody>
      </p:sp>
      <p:sp>
        <p:nvSpPr>
          <p:cNvPr id="496" name="Google Shape;496;p49"/>
          <p:cNvSpPr txBox="1"/>
          <p:nvPr/>
        </p:nvSpPr>
        <p:spPr>
          <a:xfrm flipH="1">
            <a:off x="6602272" y="1754722"/>
            <a:ext cx="92905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&gt; 0</a:t>
            </a:r>
            <a:endParaRPr/>
          </a:p>
        </p:txBody>
      </p:sp>
      <p:pic>
        <p:nvPicPr>
          <p:cNvPr descr="A close-up of a hat&#10;&#10;Description automatically generated with medium confidence" id="497" name="Google Shape;49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9721" y="4170967"/>
            <a:ext cx="2021114" cy="2546932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9"/>
          <p:cNvSpPr txBox="1"/>
          <p:nvPr/>
        </p:nvSpPr>
        <p:spPr>
          <a:xfrm>
            <a:off x="4648975" y="1454806"/>
            <a:ext cx="11571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/>
          </a:p>
        </p:txBody>
      </p:sp>
      <p:sp>
        <p:nvSpPr>
          <p:cNvPr id="499" name="Google Shape;499;p49"/>
          <p:cNvSpPr txBox="1"/>
          <p:nvPr/>
        </p:nvSpPr>
        <p:spPr>
          <a:xfrm>
            <a:off x="7531327" y="1473881"/>
            <a:ext cx="176507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</a:t>
            </a:r>
            <a:endParaRPr/>
          </a:p>
        </p:txBody>
      </p:sp>
      <p:sp>
        <p:nvSpPr>
          <p:cNvPr id="500" name="Google Shape;500;p49"/>
          <p:cNvSpPr txBox="1"/>
          <p:nvPr/>
        </p:nvSpPr>
        <p:spPr>
          <a:xfrm>
            <a:off x="9531220" y="1473881"/>
            <a:ext cx="291387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mv</a:t>
            </a: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/r</a:t>
            </a:r>
            <a:endParaRPr/>
          </a:p>
        </p:txBody>
      </p:sp>
      <p:sp>
        <p:nvSpPr>
          <p:cNvPr id="501" name="Google Shape;501;p49"/>
          <p:cNvSpPr txBox="1"/>
          <p:nvPr/>
        </p:nvSpPr>
        <p:spPr>
          <a:xfrm>
            <a:off x="9785440" y="2902604"/>
            <a:ext cx="195628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 &gt; 0    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02" name="Google Shape;502;p49"/>
          <p:cNvSpPr txBox="1"/>
          <p:nvPr/>
        </p:nvSpPr>
        <p:spPr>
          <a:xfrm>
            <a:off x="9867288" y="5253868"/>
            <a:ext cx="20211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 = 0   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XX</a:t>
            </a:r>
            <a:endParaRPr/>
          </a:p>
        </p:txBody>
      </p:sp>
      <p:sp>
        <p:nvSpPr>
          <p:cNvPr id="503" name="Google Shape;503;p49"/>
          <p:cNvSpPr txBox="1"/>
          <p:nvPr/>
        </p:nvSpPr>
        <p:spPr>
          <a:xfrm>
            <a:off x="6651062" y="4483481"/>
            <a:ext cx="94810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= 0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</a:t>
            </a:r>
            <a:endParaRPr/>
          </a:p>
        </p:txBody>
      </p:sp>
      <p:pic>
        <p:nvPicPr>
          <p:cNvPr descr="A person holding a sign&#10;&#10;Description automatically generated" id="129" name="Google Shape;12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4250" y="123825"/>
            <a:ext cx="5143500" cy="661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0"/>
          <p:cNvSpPr txBox="1"/>
          <p:nvPr>
            <p:ph type="title"/>
          </p:nvPr>
        </p:nvSpPr>
        <p:spPr>
          <a:xfrm>
            <a:off x="1226122" y="242435"/>
            <a:ext cx="10515600" cy="400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/>
              <a:t>Fictitious Forces!</a:t>
            </a:r>
            <a:endParaRPr/>
          </a:p>
        </p:txBody>
      </p:sp>
      <p:sp>
        <p:nvSpPr>
          <p:cNvPr id="510" name="Google Shape;510;p50"/>
          <p:cNvSpPr txBox="1"/>
          <p:nvPr>
            <p:ph idx="1" type="body"/>
          </p:nvPr>
        </p:nvSpPr>
        <p:spPr>
          <a:xfrm>
            <a:off x="914400" y="903250"/>
            <a:ext cx="10363200" cy="5954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Lab frame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close-up of a can&#10;&#10;Description automatically generated with medium confidence" id="511" name="Google Shape;511;p5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4240" y="4719468"/>
            <a:ext cx="2021114" cy="1896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hat&#10;&#10;Description automatically generated with medium confidence" id="512" name="Google Shape;51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0108" y="1299192"/>
            <a:ext cx="2021114" cy="2546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ross&#10;&#10;Description automatically generated with low confidence" id="513" name="Google Shape;51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78923" y="2360129"/>
            <a:ext cx="2497298" cy="1485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ross&#10;&#10;Description automatically generated with low confidence" id="514" name="Google Shape;514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33922" y="2408271"/>
            <a:ext cx="2497298" cy="14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0"/>
          <p:cNvSpPr txBox="1"/>
          <p:nvPr/>
        </p:nvSpPr>
        <p:spPr>
          <a:xfrm>
            <a:off x="1299795" y="4483481"/>
            <a:ext cx="212142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Bucket frame </a:t>
            </a:r>
            <a:endParaRPr/>
          </a:p>
        </p:txBody>
      </p:sp>
      <p:sp>
        <p:nvSpPr>
          <p:cNvPr id="516" name="Google Shape;516;p50"/>
          <p:cNvSpPr txBox="1"/>
          <p:nvPr/>
        </p:nvSpPr>
        <p:spPr>
          <a:xfrm>
            <a:off x="6252794" y="4713032"/>
            <a:ext cx="94810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= 0</a:t>
            </a:r>
            <a:endParaRPr/>
          </a:p>
        </p:txBody>
      </p:sp>
      <p:sp>
        <p:nvSpPr>
          <p:cNvPr id="517" name="Google Shape;517;p50"/>
          <p:cNvSpPr txBox="1"/>
          <p:nvPr/>
        </p:nvSpPr>
        <p:spPr>
          <a:xfrm flipH="1">
            <a:off x="6271844" y="1763647"/>
            <a:ext cx="92905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&gt; 0</a:t>
            </a:r>
            <a:endParaRPr/>
          </a:p>
        </p:txBody>
      </p:sp>
      <p:pic>
        <p:nvPicPr>
          <p:cNvPr descr="A close-up of a hat&#10;&#10;Description automatically generated with medium confidence" id="518" name="Google Shape;51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9721" y="4170967"/>
            <a:ext cx="2021114" cy="2546932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0"/>
          <p:cNvSpPr txBox="1"/>
          <p:nvPr/>
        </p:nvSpPr>
        <p:spPr>
          <a:xfrm>
            <a:off x="4648975" y="1454806"/>
            <a:ext cx="11571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</a:t>
            </a:r>
            <a:endParaRPr/>
          </a:p>
        </p:txBody>
      </p:sp>
      <p:sp>
        <p:nvSpPr>
          <p:cNvPr id="520" name="Google Shape;520;p50"/>
          <p:cNvSpPr txBox="1"/>
          <p:nvPr/>
        </p:nvSpPr>
        <p:spPr>
          <a:xfrm>
            <a:off x="7531327" y="1473881"/>
            <a:ext cx="176507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</a:t>
            </a:r>
            <a:endParaRPr/>
          </a:p>
        </p:txBody>
      </p:sp>
      <p:sp>
        <p:nvSpPr>
          <p:cNvPr id="521" name="Google Shape;521;p50"/>
          <p:cNvSpPr txBox="1"/>
          <p:nvPr/>
        </p:nvSpPr>
        <p:spPr>
          <a:xfrm>
            <a:off x="9531220" y="1473881"/>
            <a:ext cx="291387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=mv</a:t>
            </a: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/r</a:t>
            </a:r>
            <a:endParaRPr/>
          </a:p>
        </p:txBody>
      </p:sp>
      <p:sp>
        <p:nvSpPr>
          <p:cNvPr id="522" name="Google Shape;522;p50"/>
          <p:cNvSpPr txBox="1"/>
          <p:nvPr/>
        </p:nvSpPr>
        <p:spPr>
          <a:xfrm>
            <a:off x="9785440" y="2902604"/>
            <a:ext cx="195628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 &gt; 0    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23" name="Google Shape;523;p50"/>
          <p:cNvSpPr txBox="1"/>
          <p:nvPr/>
        </p:nvSpPr>
        <p:spPr>
          <a:xfrm>
            <a:off x="9785440" y="4441002"/>
            <a:ext cx="2021114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 = 0   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XX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inertial,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add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1"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=mv</a:t>
            </a:r>
            <a:r>
              <a:rPr b="1"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/r !!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1"/>
          <p:cNvSpPr txBox="1"/>
          <p:nvPr>
            <p:ph type="title"/>
          </p:nvPr>
        </p:nvSpPr>
        <p:spPr>
          <a:xfrm>
            <a:off x="838200" y="0"/>
            <a:ext cx="10515600" cy="4851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/>
              <a:t>Mach’s principle    </a:t>
            </a:r>
            <a:r>
              <a:rPr lang="en-US" sz="3100"/>
              <a:t>1883</a:t>
            </a:r>
            <a:endParaRPr/>
          </a:p>
        </p:txBody>
      </p:sp>
      <p:sp>
        <p:nvSpPr>
          <p:cNvPr id="530" name="Google Shape;530;p51"/>
          <p:cNvSpPr txBox="1"/>
          <p:nvPr>
            <p:ph idx="1" type="body"/>
          </p:nvPr>
        </p:nvSpPr>
        <p:spPr>
          <a:xfrm>
            <a:off x="334537" y="716373"/>
            <a:ext cx="11308392" cy="6141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800"/>
              <a:buNone/>
            </a:pPr>
            <a:r>
              <a:rPr b="0" i="0" lang="en-US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Mainstream: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2122"/>
              </a:buClr>
              <a:buSzPts val="2800"/>
              <a:buNone/>
            </a:pPr>
            <a:r>
              <a:rPr b="0" i="0" lang="en-US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“physical law relating </a:t>
            </a:r>
            <a:r>
              <a:rPr b="1" i="0" lang="en-US" u="sng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motion of distant stars </a:t>
            </a:r>
            <a:r>
              <a:rPr b="0" i="0" lang="en-US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to local inertial frame.”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2122"/>
              </a:buClr>
              <a:buSzPts val="2800"/>
              <a:buNone/>
            </a:pPr>
            <a:r>
              <a:rPr b="0" i="0" lang="en-US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“local laws determined by the </a:t>
            </a:r>
            <a:r>
              <a:rPr b="1" i="0" lang="en-US" u="sng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large-scale structure of the universe</a:t>
            </a:r>
            <a:r>
              <a:rPr b="0" i="0" lang="en-US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.”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0" i="0" sz="24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0" i="0" sz="24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0" i="0" sz="24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2122"/>
              </a:buClr>
              <a:buSzPts val="2400"/>
              <a:buNone/>
            </a:pPr>
            <a:r>
              <a:rPr lang="en-US" sz="24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                          </a:t>
            </a:r>
            <a:r>
              <a:rPr lang="en-US" sz="32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Earth?….Yes     stars? …..No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0" i="0" sz="24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0" i="0" sz="240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2122"/>
              </a:buClr>
              <a:buSzPts val="3000"/>
              <a:buNone/>
            </a:pPr>
            <a:r>
              <a:rPr b="0" i="0" lang="en-US" sz="3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Newton:     </a:t>
            </a:r>
            <a:r>
              <a:rPr lang="en-US" sz="3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Absolute ref frame!....but where?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picture containing text&#10;&#10;Description automatically generated" id="531" name="Google Shape;53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537" y="2110095"/>
            <a:ext cx="1785251" cy="3641362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1"/>
          <p:cNvSpPr txBox="1"/>
          <p:nvPr/>
        </p:nvSpPr>
        <p:spPr>
          <a:xfrm>
            <a:off x="2162712" y="2235791"/>
            <a:ext cx="1759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533" name="Google Shape;533;p51"/>
          <p:cNvSpPr txBox="1"/>
          <p:nvPr/>
        </p:nvSpPr>
        <p:spPr>
          <a:xfrm>
            <a:off x="3832698" y="3287949"/>
            <a:ext cx="77043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, letter&#10;&#10;Description automatically generated" id="534" name="Google Shape;53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9788" y="2235791"/>
            <a:ext cx="10309842" cy="21458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5" name="Google Shape;535;p51"/>
          <p:cNvCxnSpPr/>
          <p:nvPr/>
        </p:nvCxnSpPr>
        <p:spPr>
          <a:xfrm>
            <a:off x="6175403" y="3479791"/>
            <a:ext cx="1099306" cy="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2"/>
          <p:cNvSpPr txBox="1"/>
          <p:nvPr>
            <p:ph type="title"/>
          </p:nvPr>
        </p:nvSpPr>
        <p:spPr>
          <a:xfrm>
            <a:off x="838200" y="152402"/>
            <a:ext cx="10515600" cy="761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Bennett’s Hiker   </a:t>
            </a:r>
            <a:r>
              <a:rPr lang="en-US" sz="2800"/>
              <a:t>2018</a:t>
            </a:r>
            <a:endParaRPr/>
          </a:p>
        </p:txBody>
      </p:sp>
      <p:pic>
        <p:nvPicPr>
          <p:cNvPr descr="Graphical user interface, application&#10;&#10;Description automatically generated" id="542" name="Google Shape;542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" y="872692"/>
            <a:ext cx="11654262" cy="5832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3"/>
          <p:cNvSpPr txBox="1"/>
          <p:nvPr>
            <p:ph type="title"/>
          </p:nvPr>
        </p:nvSpPr>
        <p:spPr>
          <a:xfrm>
            <a:off x="838200" y="103323"/>
            <a:ext cx="10515600" cy="525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en-US" sz="2800"/>
            </a:br>
            <a:r>
              <a:rPr lang="en-US" sz="2800"/>
              <a:t>                                                </a:t>
            </a:r>
            <a:r>
              <a:rPr b="1" lang="en-US"/>
              <a:t>Kinematics </a:t>
            </a:r>
            <a:r>
              <a:rPr lang="en-US" sz="2800"/>
              <a:t> </a:t>
            </a:r>
            <a:br>
              <a:rPr lang="en-US" sz="2800"/>
            </a:br>
            <a:br>
              <a:rPr lang="en-US" sz="2800"/>
            </a:br>
            <a:r>
              <a:rPr lang="en-US" sz="2800"/>
              <a:t>motion </a:t>
            </a:r>
            <a:r>
              <a:rPr b="1" lang="en-US" sz="2800"/>
              <a:t>measurement</a:t>
            </a:r>
            <a:r>
              <a:rPr lang="en-US" sz="2800"/>
              <a:t> variables   t, x, v, a……….math</a:t>
            </a:r>
            <a:endParaRPr/>
          </a:p>
        </p:txBody>
      </p:sp>
      <p:pic>
        <p:nvPicPr>
          <p:cNvPr id="549" name="Google Shape;54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1325" y="1211042"/>
            <a:ext cx="5314314" cy="276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221" y="1129698"/>
            <a:ext cx="4397944" cy="2931963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3"/>
          <p:cNvSpPr txBox="1"/>
          <p:nvPr/>
        </p:nvSpPr>
        <p:spPr>
          <a:xfrm>
            <a:off x="465221" y="4061662"/>
            <a:ext cx="10888579" cy="26930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Circles =&gt;  a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=v</a:t>
            </a: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/r			Free fall =&gt;   a = g,  d = at</a:t>
            </a: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/2+v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+d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…..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Pendulum:   T = 2π√(L/g)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1" sz="2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 motion valid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V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-V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   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…observer/ref frame independence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Induction:   specific to general           </a:t>
            </a: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quantity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motion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4"/>
          <p:cNvSpPr txBox="1"/>
          <p:nvPr>
            <p:ph type="title"/>
          </p:nvPr>
        </p:nvSpPr>
        <p:spPr>
          <a:xfrm>
            <a:off x="846221" y="277550"/>
            <a:ext cx="10515600" cy="636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4900"/>
              <a:t>                           Dynamics Intro </a:t>
            </a:r>
            <a:br>
              <a:rPr lang="en-US" sz="2800"/>
            </a:br>
            <a:r>
              <a:rPr lang="en-US" sz="2800"/>
              <a:t> </a:t>
            </a:r>
            <a:endParaRPr sz="3200"/>
          </a:p>
        </p:txBody>
      </p:sp>
      <p:sp>
        <p:nvSpPr>
          <p:cNvPr id="558" name="Google Shape;558;p54"/>
          <p:cNvSpPr txBox="1"/>
          <p:nvPr>
            <p:ph idx="1" type="body"/>
          </p:nvPr>
        </p:nvSpPr>
        <p:spPr>
          <a:xfrm>
            <a:off x="614043" y="745153"/>
            <a:ext cx="11373852" cy="61128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Motion </a:t>
            </a: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prediction</a:t>
            </a: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    variables + (m, F, I, Q,etc.)…..physics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 sz="3200" u="sng">
                <a:latin typeface="Calibri"/>
                <a:ea typeface="Calibri"/>
                <a:cs typeface="Calibri"/>
                <a:sym typeface="Calibri"/>
              </a:rPr>
              <a:t>Relative motion invalid</a:t>
            </a: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Observer/ref frame dependence   = Lab/Earth frame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Proof of Absolute Lab Frame:  Bucket/Hiker     Faraday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Deduction:   general to specific       </a:t>
            </a: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quality</a:t>
            </a: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 of motion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Dynamics asserts geo-statism, removing relativity, special and general, from rational consideration as a predictive theory. 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5"/>
          <p:cNvSpPr txBox="1"/>
          <p:nvPr>
            <p:ph type="title"/>
          </p:nvPr>
        </p:nvSpPr>
        <p:spPr>
          <a:xfrm>
            <a:off x="838200" y="0"/>
            <a:ext cx="10515600" cy="7198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400"/>
              <a:t> Dynamics Theory </a:t>
            </a:r>
            <a:endParaRPr/>
          </a:p>
        </p:txBody>
      </p:sp>
      <p:sp>
        <p:nvSpPr>
          <p:cNvPr id="564" name="Google Shape;564;p55"/>
          <p:cNvSpPr txBox="1"/>
          <p:nvPr>
            <p:ph idx="1" type="body"/>
          </p:nvPr>
        </p:nvSpPr>
        <p:spPr>
          <a:xfrm>
            <a:off x="838200" y="1569482"/>
            <a:ext cx="10515600" cy="5288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</a:t>
            </a:r>
            <a:endParaRPr/>
          </a:p>
        </p:txBody>
      </p:sp>
      <p:pic>
        <p:nvPicPr>
          <p:cNvPr descr="Diagram&#10;&#10;Description automatically generated" id="565" name="Google Shape;56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0389" y="881119"/>
            <a:ext cx="6570468" cy="1862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566" name="Google Shape;566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2163" y="2440496"/>
            <a:ext cx="6819889" cy="2440959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5"/>
          <p:cNvSpPr txBox="1"/>
          <p:nvPr/>
        </p:nvSpPr>
        <p:spPr>
          <a:xfrm>
            <a:off x="3389947" y="4508635"/>
            <a:ext cx="7758699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aseline="-25000" i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</a:t>
            </a:r>
            <a:r>
              <a:rPr i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generalized coordinates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Kinematics: actual motion measurement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Dynamics : future motion prediction </a:t>
            </a:r>
            <a:endParaRPr/>
          </a:p>
        </p:txBody>
      </p:sp>
      <p:pic>
        <p:nvPicPr>
          <p:cNvPr id="568" name="Google Shape;568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074" y="3593680"/>
            <a:ext cx="3048000" cy="3048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6"/>
          <p:cNvSpPr txBox="1"/>
          <p:nvPr>
            <p:ph type="title"/>
          </p:nvPr>
        </p:nvSpPr>
        <p:spPr>
          <a:xfrm>
            <a:off x="838200" y="365125"/>
            <a:ext cx="10515600" cy="57979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Kine vs Dyn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/>
          </a:p>
        </p:txBody>
      </p:sp>
      <p:pic>
        <p:nvPicPr>
          <p:cNvPr descr="A person with an object&#10;&#10;Description automatically generated" id="574" name="Google Shape;57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7950" y="0"/>
            <a:ext cx="7950200" cy="4274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yellow text&#10;&#10;Description automatically generated" id="575" name="Google Shape;575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4673" y="4257312"/>
            <a:ext cx="8449854" cy="260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7"/>
          <p:cNvSpPr txBox="1"/>
          <p:nvPr>
            <p:ph type="title"/>
          </p:nvPr>
        </p:nvSpPr>
        <p:spPr>
          <a:xfrm>
            <a:off x="838199" y="240727"/>
            <a:ext cx="10515600" cy="7037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                                 </a:t>
            </a:r>
            <a:r>
              <a:rPr b="1" lang="en-US"/>
              <a:t>Covariance</a:t>
            </a:r>
            <a:br>
              <a:rPr lang="en-US"/>
            </a:br>
            <a:r>
              <a:rPr lang="en-US" sz="2700"/>
              <a:t> </a:t>
            </a:r>
            <a:r>
              <a:rPr lang="en-US" sz="3200" u="sng"/>
              <a:t>reference frames </a:t>
            </a:r>
            <a:r>
              <a:rPr lang="en-US" sz="3200"/>
              <a:t>effect on physical laws </a:t>
            </a:r>
            <a:br>
              <a:rPr lang="en-US" sz="3200"/>
            </a:br>
            <a:r>
              <a:rPr lang="en-US" sz="3200"/>
              <a:t>eqn(r,t,v,a)  =? eqn(r’,t’,v’,a’)   </a:t>
            </a:r>
            <a:br>
              <a:rPr lang="en-US" sz="3200"/>
            </a:br>
            <a:r>
              <a:rPr lang="en-US" sz="3200"/>
              <a:t> coordinate system change(cartesian to polar) =&gt; weak covariance</a:t>
            </a:r>
            <a:br>
              <a:rPr lang="en-US" sz="3200"/>
            </a:br>
            <a:r>
              <a:rPr lang="en-US" sz="3200"/>
              <a:t> reference frame         “        (earth to satellite ) =&gt; strong     “</a:t>
            </a:r>
            <a:br>
              <a:rPr lang="en-US" sz="3200"/>
            </a:br>
            <a:r>
              <a:rPr lang="en-US" sz="3200"/>
              <a:t>eg:    F= ma  =&gt;?  F’= ma’     same form =&gt; covariance</a:t>
            </a:r>
            <a:br>
              <a:rPr lang="en-US" sz="3200"/>
            </a:br>
            <a:r>
              <a:rPr lang="en-US" sz="3200"/>
              <a:t>Lorentzian: </a:t>
            </a:r>
            <a:r>
              <a:rPr lang="en-US"/>
              <a:t>      </a:t>
            </a:r>
            <a:r>
              <a:rPr lang="en-US" sz="3100"/>
              <a:t>Galilean:  x’ = x –vt;  t’ = t       </a:t>
            </a:r>
            <a:br>
              <a:rPr lang="en-US" sz="3100"/>
            </a:br>
            <a:br>
              <a:rPr lang="en-US" sz="3100"/>
            </a:br>
            <a:br>
              <a:rPr lang="en-US" sz="3100"/>
            </a:br>
            <a:r>
              <a:rPr lang="en-US"/>
              <a:t>                     </a:t>
            </a:r>
            <a:br>
              <a:rPr lang="en-US"/>
            </a:br>
            <a:br>
              <a:rPr lang="en-US"/>
            </a:br>
            <a:r>
              <a:rPr lang="en-US"/>
              <a:t>                      </a:t>
            </a:r>
            <a:r>
              <a:rPr lang="en-US" sz="3600"/>
              <a:t>=&gt; forces v</a:t>
            </a:r>
            <a:r>
              <a:rPr baseline="30000" lang="en-US" sz="3600"/>
              <a:t>2</a:t>
            </a:r>
            <a:r>
              <a:rPr lang="en-US" sz="3600"/>
              <a:t>/c</a:t>
            </a:r>
            <a:r>
              <a:rPr baseline="30000" lang="en-US" sz="3600"/>
              <a:t>2</a:t>
            </a:r>
            <a:r>
              <a:rPr lang="en-US" sz="3600"/>
              <a:t> into measurements!</a:t>
            </a:r>
            <a:br>
              <a:rPr lang="en-US" sz="3600"/>
            </a:br>
            <a:br>
              <a:rPr lang="en-US" sz="3600"/>
            </a:br>
            <a:br>
              <a:rPr lang="en-US"/>
            </a:br>
            <a:br>
              <a:rPr lang="en-US"/>
            </a:br>
            <a:endParaRPr/>
          </a:p>
        </p:txBody>
      </p:sp>
      <p:graphicFrame>
        <p:nvGraphicFramePr>
          <p:cNvPr id="582" name="Google Shape;582;p57"/>
          <p:cNvGraphicFramePr/>
          <p:nvPr/>
        </p:nvGraphicFramePr>
        <p:xfrm>
          <a:off x="3293483" y="3429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{8CB42566-96B8-43C9-902F-E39FE338D6C2}</a:tableStyleId>
              </a:tblPr>
              <a:tblGrid>
                <a:gridCol w="2729200"/>
                <a:gridCol w="1772600"/>
                <a:gridCol w="2250900"/>
                <a:gridCol w="1941925"/>
              </a:tblGrid>
              <a:tr h="1143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No Aether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Aether</a:t>
                      </a:r>
                      <a:endParaRPr sz="2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Mainstream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Einstein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29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Newton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Mechanics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Galileo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Galileo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Lorentz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957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Maxwell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Electromagnetism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Lorentz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Galileo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Lorentz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583" name="Google Shape;58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199" y="3043386"/>
            <a:ext cx="2321169" cy="4077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8"/>
          <p:cNvSpPr txBox="1"/>
          <p:nvPr>
            <p:ph type="title"/>
          </p:nvPr>
        </p:nvSpPr>
        <p:spPr>
          <a:xfrm>
            <a:off x="0" y="182562"/>
            <a:ext cx="11353800" cy="6492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         Faraday Induction…the Generator  </a:t>
            </a:r>
            <a:r>
              <a:rPr b="1" lang="en-US" sz="2800"/>
              <a:t>1831</a:t>
            </a:r>
            <a:br>
              <a:rPr b="1" lang="en-US"/>
            </a:br>
            <a:r>
              <a:rPr b="1" lang="en-US"/>
              <a:t>                           </a:t>
            </a:r>
            <a:r>
              <a:rPr b="1" lang="en-US" sz="3200" u="sng">
                <a:solidFill>
                  <a:schemeClr val="hlink"/>
                </a:solidFill>
                <a:hlinkClick r:id="rId3"/>
              </a:rPr>
              <a:t>Faraday Exp</a:t>
            </a:r>
            <a:r>
              <a:rPr b="1" lang="en-US" sz="3200" u="sng"/>
              <a:t>   </a:t>
            </a:r>
            <a:r>
              <a:rPr lang="en-US" sz="3100"/>
              <a:t>speed 1; end at 2:25</a:t>
            </a:r>
            <a:br>
              <a:rPr b="1" lang="en-US"/>
            </a:br>
            <a:r>
              <a:rPr b="1" lang="en-US" sz="2800"/>
              <a:t> meter stationary only                </a:t>
            </a:r>
            <a:r>
              <a:rPr lang="en-US" sz="2800"/>
              <a:t>EMF = qVc,m Ʇ B               line 3 &amp; 6   </a:t>
            </a:r>
            <a:r>
              <a:rPr lang="en-US" sz="2800">
                <a:solidFill>
                  <a:srgbClr val="FF0000"/>
                </a:solidFill>
              </a:rPr>
              <a:t>XXX</a:t>
            </a:r>
            <a:br>
              <a:rPr b="1" lang="en-US" sz="3600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lang="en-US"/>
            </a:br>
            <a:r>
              <a:rPr b="1" lang="en-US" sz="3600"/>
              <a:t>                                  </a:t>
            </a:r>
            <a:endParaRPr/>
          </a:p>
        </p:txBody>
      </p:sp>
      <p:pic>
        <p:nvPicPr>
          <p:cNvPr descr="A screenshot of a computer&#10;&#10;Description automatically generated" id="589" name="Google Shape;589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354044"/>
            <a:ext cx="12016785" cy="4994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9"/>
          <p:cNvSpPr txBox="1"/>
          <p:nvPr>
            <p:ph type="title"/>
          </p:nvPr>
        </p:nvSpPr>
        <p:spPr>
          <a:xfrm>
            <a:off x="762000" y="147804"/>
            <a:ext cx="10515600" cy="533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/>
              <a:t>Faraday’s anomaly</a:t>
            </a:r>
            <a:endParaRPr/>
          </a:p>
        </p:txBody>
      </p:sp>
      <p:sp>
        <p:nvSpPr>
          <p:cNvPr id="596" name="Google Shape;596;p59"/>
          <p:cNvSpPr txBox="1"/>
          <p:nvPr>
            <p:ph idx="2" type="body"/>
          </p:nvPr>
        </p:nvSpPr>
        <p:spPr>
          <a:xfrm>
            <a:off x="6172199" y="1825625"/>
            <a:ext cx="5403883" cy="4655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/>
              <a:t>                  EMF = qVc,m Ʇ  B                       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/>
              <a:t>                            Test  SR    Agree?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/>
              <a:t>Disk spins       =&gt;  </a:t>
            </a:r>
            <a:r>
              <a:rPr lang="en-US" sz="3200">
                <a:solidFill>
                  <a:schemeClr val="accent6"/>
                </a:solidFill>
              </a:rPr>
              <a:t>√      √      √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/>
              <a:t>Magnet spins =&gt; NO</a:t>
            </a:r>
            <a:r>
              <a:rPr lang="en-US" sz="3200">
                <a:solidFill>
                  <a:srgbClr val="FF0000"/>
                </a:solidFill>
              </a:rPr>
              <a:t>   </a:t>
            </a:r>
            <a:r>
              <a:rPr lang="en-US" sz="3200">
                <a:solidFill>
                  <a:schemeClr val="accent6"/>
                </a:solidFill>
              </a:rPr>
              <a:t>√      </a:t>
            </a:r>
            <a:r>
              <a:rPr lang="en-US" sz="3200">
                <a:solidFill>
                  <a:srgbClr val="FF0000"/>
                </a:solidFill>
              </a:rPr>
              <a:t>X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/>
              <a:t>Both spin        =&gt;  </a:t>
            </a:r>
            <a:r>
              <a:rPr lang="en-US" sz="3200">
                <a:solidFill>
                  <a:schemeClr val="accent6"/>
                </a:solidFill>
              </a:rPr>
              <a:t>√     </a:t>
            </a:r>
            <a:r>
              <a:rPr lang="en-US" sz="3200"/>
              <a:t>NO    </a:t>
            </a:r>
            <a:r>
              <a:rPr lang="en-US" sz="3200">
                <a:solidFill>
                  <a:srgbClr val="FF0000"/>
                </a:solidFill>
              </a:rPr>
              <a:t>X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Use ALFA?  V</a:t>
            </a:r>
            <a:r>
              <a:rPr lang="en-US" sz="2000"/>
              <a:t>c,m  </a:t>
            </a:r>
            <a:r>
              <a:rPr lang="en-US" sz="3600"/>
              <a:t>=&gt; V</a:t>
            </a:r>
            <a:r>
              <a:rPr lang="en-US" sz="2000"/>
              <a:t>c,Lab   </a:t>
            </a:r>
            <a:r>
              <a:rPr lang="en-US" sz="3600">
                <a:solidFill>
                  <a:schemeClr val="accent6"/>
                </a:solidFill>
              </a:rPr>
              <a:t>√</a:t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Result:   SR </a:t>
            </a:r>
            <a:r>
              <a:rPr lang="en-US" sz="3600">
                <a:solidFill>
                  <a:srgbClr val="FF0000"/>
                </a:solidFill>
              </a:rPr>
              <a:t>X</a:t>
            </a:r>
            <a:r>
              <a:rPr lang="en-US" sz="3600"/>
              <a:t>      ALFA </a:t>
            </a:r>
            <a:r>
              <a:rPr lang="en-US" sz="3600">
                <a:solidFill>
                  <a:schemeClr val="accent6"/>
                </a:solidFill>
              </a:rPr>
              <a:t>√</a:t>
            </a:r>
            <a:endParaRPr sz="3600"/>
          </a:p>
        </p:txBody>
      </p:sp>
      <p:pic>
        <p:nvPicPr>
          <p:cNvPr descr="A picture containing diagram&#10;&#10;Description automatically generated" id="597" name="Google Shape;597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85881" y="2030136"/>
            <a:ext cx="5823000" cy="56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Dissident Motto</a:t>
            </a:r>
            <a:endParaRPr/>
          </a:p>
        </p:txBody>
      </p:sp>
      <p:pic>
        <p:nvPicPr>
          <p:cNvPr descr="A person walking on a road with a stick&#10;&#10;Description automatically generated" id="135" name="Google Shape;13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1400" y="660400"/>
            <a:ext cx="6197600" cy="61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0"/>
          <p:cNvSpPr txBox="1"/>
          <p:nvPr>
            <p:ph type="title"/>
          </p:nvPr>
        </p:nvSpPr>
        <p:spPr>
          <a:xfrm>
            <a:off x="838200" y="0"/>
            <a:ext cx="10515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/>
              <a:t>                     (Aether) Vector Potential</a:t>
            </a:r>
            <a:br>
              <a:rPr b="1" lang="en-US"/>
            </a:br>
            <a:br>
              <a:rPr b="1" lang="en-US"/>
            </a:br>
            <a:r>
              <a:rPr lang="en-US" sz="3100"/>
              <a:t>Vector : Size &amp; Direction   </a:t>
            </a:r>
            <a:r>
              <a:rPr b="1" lang="en-US" sz="3100"/>
              <a:t>V      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(x,y,z) 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 or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 V(</a:t>
            </a:r>
            <a:r>
              <a:rPr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r,θ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,z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4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🔄</a:t>
            </a:r>
            <a:br>
              <a:rPr lang="en-US" sz="3100"/>
            </a:br>
            <a:br>
              <a:rPr lang="en-US" sz="3100"/>
            </a:br>
            <a:r>
              <a:rPr b="1" i="0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∇V</a:t>
            </a:r>
            <a:r>
              <a:rPr b="0" i="0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i="0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vector change …in shape/space</a:t>
            </a:r>
            <a:br>
              <a:rPr lang="en-US" sz="3100"/>
            </a:br>
            <a:r>
              <a:rPr b="1" i="0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∇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∙</a:t>
            </a:r>
            <a:r>
              <a:rPr b="1" i="0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0" i="0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  divergence  …radial change in V</a:t>
            </a:r>
            <a:br>
              <a:rPr lang="en-US" sz="3100"/>
            </a:br>
            <a:r>
              <a:rPr b="1" i="0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∇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1" i="0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V  </a:t>
            </a:r>
            <a:r>
              <a:rPr b="0" i="0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curl .. change in rot/spin</a:t>
            </a:r>
            <a:br>
              <a:rPr lang="en-US" sz="3100"/>
            </a:br>
            <a:r>
              <a:rPr lang="en-US" sz="3100"/>
              <a:t>so …..</a:t>
            </a:r>
            <a:r>
              <a:rPr b="1" i="0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∇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∙</a:t>
            </a:r>
            <a:r>
              <a:rPr b="1" lang="en-US" sz="31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(∇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V) = 0</a:t>
            </a:r>
            <a:r>
              <a:rPr lang="en-US" sz="3100"/>
              <a:t>                          </a:t>
            </a:r>
            <a:r>
              <a:rPr b="0" i="0" lang="en-US" sz="3100">
                <a:solidFill>
                  <a:srgbClr val="E8EAED"/>
                </a:solidFill>
                <a:latin typeface="Arial"/>
                <a:ea typeface="Arial"/>
                <a:cs typeface="Arial"/>
                <a:sym typeface="Arial"/>
              </a:rPr>
              <a:t>∇</a:t>
            </a:r>
            <a:br>
              <a:rPr lang="en-US" sz="3100"/>
            </a:br>
            <a:br>
              <a:rPr lang="en-US" sz="3100"/>
            </a:br>
            <a:r>
              <a:rPr lang="en-US" sz="3100"/>
              <a:t>Eg:   Faraday’s law: </a:t>
            </a:r>
            <a:r>
              <a:rPr b="1" lang="en-US" sz="31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∇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E = </a:t>
            </a:r>
            <a:r>
              <a:rPr lang="en-US" sz="3100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∂</a:t>
            </a:r>
            <a:r>
              <a:rPr b="1" lang="en-US" sz="3100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B/</a:t>
            </a:r>
            <a:r>
              <a:rPr lang="en-US" sz="3100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rPr>
              <a:t>∂t</a:t>
            </a:r>
            <a:br>
              <a:rPr lang="en-US" sz="3100"/>
            </a:br>
            <a:br>
              <a:rPr lang="en-US" sz="3100"/>
            </a:br>
            <a:r>
              <a:rPr b="1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∇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∙B 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= 0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so let </a:t>
            </a:r>
            <a:r>
              <a:rPr b="1"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b="1" lang="en-US" sz="3100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∇</a:t>
            </a:r>
            <a:r>
              <a:rPr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1"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     &amp;   </a:t>
            </a:r>
            <a:r>
              <a:rPr b="1" lang="en-US" sz="31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∇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∙</a:t>
            </a:r>
            <a:r>
              <a:rPr b="1" lang="en-US" sz="31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(∇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= 0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     </a:t>
            </a:r>
            <a:br>
              <a:rPr lang="en-US" sz="3100"/>
            </a:br>
            <a:br>
              <a:rPr lang="en-US" sz="3100"/>
            </a:br>
            <a:r>
              <a:rPr lang="en-US" sz="3100"/>
              <a:t>Use other Max laws  =&gt;   </a:t>
            </a:r>
            <a:r>
              <a:rPr b="1"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= -</a:t>
            </a:r>
            <a:r>
              <a:rPr b="1" lang="en-US" sz="3100">
                <a:solidFill>
                  <a:srgbClr val="FF0000"/>
                </a:solidFill>
                <a:latin typeface="Cambria Math"/>
                <a:ea typeface="Cambria Math"/>
                <a:cs typeface="Cambria Math"/>
                <a:sym typeface="Cambria Math"/>
              </a:rPr>
              <a:t>∇</a:t>
            </a:r>
            <a:r>
              <a:rPr lang="en-US" sz="3100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φ</a:t>
            </a:r>
            <a:r>
              <a:rPr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- ∂</a:t>
            </a:r>
            <a:r>
              <a:rPr b="1"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/∂t    </a:t>
            </a:r>
            <a:br>
              <a:rPr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now  6 =&gt; 4!    Maxlaws(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E,B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) =&gt; Maxlaws’(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1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100">
                <a:latin typeface="Noto Sans Symbols"/>
                <a:ea typeface="Noto Sans Symbols"/>
                <a:cs typeface="Noto Sans Symbols"/>
                <a:sym typeface="Noto Sans Symbols"/>
              </a:rPr>
              <a:t>φ)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1"/>
          <p:cNvSpPr txBox="1"/>
          <p:nvPr>
            <p:ph type="title"/>
          </p:nvPr>
        </p:nvSpPr>
        <p:spPr>
          <a:xfrm>
            <a:off x="0" y="1"/>
            <a:ext cx="113538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                            Aharonov-Bohm Test</a:t>
            </a:r>
            <a:br>
              <a:rPr lang="en-US"/>
            </a:br>
            <a:br>
              <a:rPr lang="en-US"/>
            </a:br>
            <a:r>
              <a:rPr lang="en-US" sz="3100"/>
              <a:t>B=0  but A&gt;0  outside Emag</a:t>
            </a:r>
            <a:br>
              <a:rPr lang="en-US" sz="3100"/>
            </a:br>
            <a:br>
              <a:rPr lang="en-US" sz="3100"/>
            </a:br>
            <a:br>
              <a:rPr lang="en-US"/>
            </a:br>
            <a:r>
              <a:rPr lang="en-US" sz="3200"/>
              <a:t>QM prediction</a:t>
            </a:r>
            <a:br>
              <a:rPr lang="en-US" sz="3200"/>
            </a:br>
            <a:br>
              <a:rPr lang="en-US" sz="3200"/>
            </a:br>
            <a:r>
              <a:rPr lang="en-US"/>
              <a:t> </a:t>
            </a:r>
            <a:br>
              <a:rPr lang="en-US"/>
            </a:br>
            <a:r>
              <a:rPr lang="en-US" sz="3200"/>
              <a:t>E-beams interference only for A</a:t>
            </a:r>
            <a:br>
              <a:rPr lang="en-US" sz="3200"/>
            </a:br>
            <a:r>
              <a:rPr lang="en-US" sz="3200"/>
              <a:t>Classical E&amp;M  ~  QM </a:t>
            </a:r>
            <a:br>
              <a:rPr lang="en-US"/>
            </a:br>
            <a:r>
              <a:rPr lang="en-US"/>
              <a:t>=&gt;  A is Aether field </a:t>
            </a:r>
            <a:br>
              <a:rPr lang="en-US"/>
            </a:br>
            <a:endParaRPr/>
          </a:p>
        </p:txBody>
      </p:sp>
      <p:pic>
        <p:nvPicPr>
          <p:cNvPr descr="A diagram of a triangle with a circle and a circle with a circle&#10;&#10;Description automatically generated with medium confidence" id="608" name="Google Shape;60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391" y="3751401"/>
            <a:ext cx="5244509" cy="2969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 of a beam split in a beam&#10;&#10;Description automatically generated with medium confidence" id="609" name="Google Shape;60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1474" y="-90682"/>
            <a:ext cx="2756491" cy="2574273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61"/>
          <p:cNvSpPr/>
          <p:nvPr/>
        </p:nvSpPr>
        <p:spPr>
          <a:xfrm>
            <a:off x="4914900" y="3243263"/>
            <a:ext cx="2362200" cy="371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7061" y="2483598"/>
            <a:ext cx="5762847" cy="1267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 txBox="1"/>
          <p:nvPr>
            <p:ph type="title"/>
          </p:nvPr>
        </p:nvSpPr>
        <p:spPr>
          <a:xfrm>
            <a:off x="673768" y="145305"/>
            <a:ext cx="10515600" cy="673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GPS</a:t>
            </a:r>
            <a:endParaRPr/>
          </a:p>
        </p:txBody>
      </p:sp>
      <p:sp>
        <p:nvSpPr>
          <p:cNvPr id="618" name="Google Shape;618;p6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</a:t>
            </a:r>
            <a:endParaRPr/>
          </a:p>
        </p:txBody>
      </p:sp>
      <p:sp>
        <p:nvSpPr>
          <p:cNvPr id="619" name="Google Shape;619;p6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descr="Diagram, schematic&#10;&#10;Description automatically generated" id="620" name="Google Shape;62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1986" y="3153477"/>
            <a:ext cx="4915568" cy="3704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621" name="Google Shape;621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1764" y="710616"/>
            <a:ext cx="6444268" cy="6066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circular object with arrows and a circle&#10;&#10;Description automatically generated" id="622" name="Google Shape;622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737" y="145305"/>
            <a:ext cx="4755795" cy="3008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3"/>
          <p:cNvSpPr txBox="1"/>
          <p:nvPr>
            <p:ph type="title"/>
          </p:nvPr>
        </p:nvSpPr>
        <p:spPr>
          <a:xfrm>
            <a:off x="389106" y="447472"/>
            <a:ext cx="10964694" cy="5778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					</a:t>
            </a:r>
            <a:r>
              <a:rPr b="1" lang="en-US"/>
              <a:t>GPS   </a:t>
            </a:r>
            <a:r>
              <a:rPr b="1" lang="en-US" sz="2800"/>
              <a:t>~1980 </a:t>
            </a:r>
            <a:br>
              <a:rPr lang="en-US"/>
            </a:br>
            <a:r>
              <a:rPr lang="en-US"/>
              <a:t>				</a:t>
            </a:r>
            <a:r>
              <a:rPr lang="en-US" sz="3200"/>
              <a:t>Clock Corrections</a:t>
            </a:r>
            <a:endParaRPr/>
          </a:p>
        </p:txBody>
      </p:sp>
      <p:sp>
        <p:nvSpPr>
          <p:cNvPr id="629" name="Google Shape;629;p63"/>
          <p:cNvSpPr txBox="1"/>
          <p:nvPr>
            <p:ph idx="1" type="body"/>
          </p:nvPr>
        </p:nvSpPr>
        <p:spPr>
          <a:xfrm>
            <a:off x="838200" y="1704557"/>
            <a:ext cx="10515600" cy="5329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Satellite clocks use GPS time in the ECI reference frame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ECI = Earth Centered Inertial  (Star frame)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Ground receiver clocks use UTC time in the ECEF reference frame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ECEF = Earth Centered Earth Fixed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ECI =&gt;   Solar day =&gt; 1 year, 6 mos of day, then night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Lunar tides change every 6 weeks, not 12 hrs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NOT OBSERVED!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 u="sng">
                <a:latin typeface="Calibri"/>
                <a:ea typeface="Calibri"/>
                <a:cs typeface="Calibri"/>
                <a:sym typeface="Calibri"/>
              </a:rPr>
              <a:t>ECI is a fantasy frame!    </a:t>
            </a:r>
            <a:r>
              <a:rPr lang="en-US" u="sng">
                <a:latin typeface="Calibri"/>
                <a:ea typeface="Calibri"/>
                <a:cs typeface="Calibri"/>
                <a:sym typeface="Calibri"/>
              </a:rPr>
              <a:t>(of mathematicians posing as physicists)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4"/>
          <p:cNvSpPr txBox="1"/>
          <p:nvPr>
            <p:ph type="title"/>
          </p:nvPr>
        </p:nvSpPr>
        <p:spPr>
          <a:xfrm>
            <a:off x="838200" y="18256"/>
            <a:ext cx="10515600" cy="6627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                                        E = mc</a:t>
            </a:r>
            <a:r>
              <a:rPr b="1" baseline="30000" lang="en-US" sz="4000"/>
              <a:t>2 </a:t>
            </a:r>
            <a:r>
              <a:rPr lang="en-US" sz="4000"/>
              <a:t>?</a:t>
            </a:r>
            <a:endParaRPr b="1" baseline="30000" sz="4000"/>
          </a:p>
        </p:txBody>
      </p:sp>
      <p:sp>
        <p:nvSpPr>
          <p:cNvPr id="635" name="Google Shape;635;p64"/>
          <p:cNvSpPr txBox="1"/>
          <p:nvPr>
            <p:ph idx="1" type="body"/>
          </p:nvPr>
        </p:nvSpPr>
        <p:spPr>
          <a:xfrm>
            <a:off x="337930" y="681038"/>
            <a:ext cx="11015870" cy="61587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90804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&lt; 1905: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First to state?   Lorentz/Poincare’ et al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E= (4/3)mc</a:t>
            </a:r>
            <a:r>
              <a:rPr baseline="30000" lang="en-US" sz="3300"/>
              <a:t>2      </a:t>
            </a:r>
            <a:r>
              <a:rPr lang="en-US" sz="3300"/>
              <a:t>only for EM mass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Others: E= kmc</a:t>
            </a:r>
            <a:r>
              <a:rPr baseline="30000" lang="en-US" sz="3300"/>
              <a:t>2    </a:t>
            </a:r>
            <a:r>
              <a:rPr lang="en-US" sz="3300"/>
              <a:t>k = 0.5 to 1</a:t>
            </a:r>
            <a:endParaRPr/>
          </a:p>
          <a:p>
            <a:pPr indent="-662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AE:   1) E includes kinetic energy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         2) k =1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         3) derived from SRT ….XXX     SR is false</a:t>
            </a:r>
            <a:endParaRPr/>
          </a:p>
          <a:p>
            <a:pPr indent="-662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Agrees with aether models: </a:t>
            </a:r>
            <a:endParaRPr/>
          </a:p>
          <a:p>
            <a:pPr indent="-662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300"/>
          </a:p>
          <a:p>
            <a:pPr indent="-662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A + for big Al:   1922 Nobel prize for the Photoelectric Effect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		</a:t>
            </a:r>
            <a:r>
              <a:rPr b="1" lang="en-US"/>
              <a:t>Stellar Reference Frame  </a:t>
            </a:r>
            <a:r>
              <a:rPr lang="en-US"/>
              <a:t>….SRF</a:t>
            </a:r>
            <a:endParaRPr/>
          </a:p>
        </p:txBody>
      </p:sp>
      <p:sp>
        <p:nvSpPr>
          <p:cNvPr id="641" name="Google Shape;641;p65"/>
          <p:cNvSpPr txBox="1"/>
          <p:nvPr>
            <p:ph idx="1" type="body"/>
          </p:nvPr>
        </p:nvSpPr>
        <p:spPr>
          <a:xfrm>
            <a:off x="838200" y="198456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</a:t>
            </a:r>
            <a:endParaRPr/>
          </a:p>
        </p:txBody>
      </p:sp>
      <p:sp>
        <p:nvSpPr>
          <p:cNvPr id="642" name="Google Shape;642;p65"/>
          <p:cNvSpPr txBox="1"/>
          <p:nvPr/>
        </p:nvSpPr>
        <p:spPr>
          <a:xfrm>
            <a:off x="838200" y="2052757"/>
            <a:ext cx="10014625" cy="3631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diagram possible:   Where to place observer?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Not testable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Sun is star , but SRF is not the HC RefFrame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Inter stellar motion =&gt; which star is the SRF?...binaries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Inconsistent definition: In the Andromeda RF, 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Earth =&gt; part of the stellar frame  =&gt; Lab RF = SRF!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6"/>
          <p:cNvSpPr txBox="1"/>
          <p:nvPr>
            <p:ph type="title"/>
          </p:nvPr>
        </p:nvSpPr>
        <p:spPr>
          <a:xfrm>
            <a:off x="838200" y="365125"/>
            <a:ext cx="10515600" cy="6230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				</a:t>
            </a:r>
            <a:r>
              <a:rPr b="1" lang="en-US"/>
              <a:t>Noah’s Flood</a:t>
            </a:r>
            <a:br>
              <a:rPr lang="en-US"/>
            </a:br>
            <a:r>
              <a:rPr lang="en-US"/>
              <a:t>			</a:t>
            </a:r>
            <a:r>
              <a:rPr lang="en-US" sz="3200"/>
              <a:t>Grand Canyon Evidence</a:t>
            </a:r>
            <a:br>
              <a:rPr lang="en-US" sz="3200"/>
            </a:br>
            <a:br>
              <a:rPr lang="en-US"/>
            </a:br>
            <a:r>
              <a:rPr b="1" lang="en-US" sz="3200"/>
              <a:t>Rapid layering</a:t>
            </a:r>
            <a:br>
              <a:rPr b="1" lang="en-US" sz="3200"/>
            </a:br>
            <a:br>
              <a:rPr b="1" lang="en-US" sz="3200"/>
            </a:br>
            <a:r>
              <a:rPr b="1" lang="en-US" sz="3200"/>
              <a:t>Sea life far above sea level</a:t>
            </a:r>
            <a:br>
              <a:rPr b="1" lang="en-US" sz="3200"/>
            </a:br>
            <a:br>
              <a:rPr b="1" lang="en-US" sz="3200"/>
            </a:br>
            <a:r>
              <a:rPr b="1" lang="en-US" sz="3200"/>
              <a:t>Trans-continental layers </a:t>
            </a:r>
            <a:br>
              <a:rPr b="1" lang="en-US" sz="3200"/>
            </a:br>
            <a:br>
              <a:rPr b="1" lang="en-US" sz="3200"/>
            </a:br>
            <a:r>
              <a:rPr b="1" lang="en-US" sz="3200"/>
              <a:t>No erosion since formation </a:t>
            </a:r>
            <a:endParaRPr/>
          </a:p>
        </p:txBody>
      </p:sp>
      <p:pic>
        <p:nvPicPr>
          <p:cNvPr id="649" name="Google Shape;64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0475" y="1653703"/>
            <a:ext cx="6657854" cy="5068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7"/>
          <p:cNvSpPr txBox="1"/>
          <p:nvPr>
            <p:ph type="title"/>
          </p:nvPr>
        </p:nvSpPr>
        <p:spPr>
          <a:xfrm>
            <a:off x="214009" y="365125"/>
            <a:ext cx="1113979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</a:t>
            </a:r>
            <a:r>
              <a:rPr b="1" lang="en-US"/>
              <a:t>Flood Flow Sedimentation  </a:t>
            </a:r>
            <a:endParaRPr/>
          </a:p>
        </p:txBody>
      </p:sp>
      <p:pic>
        <p:nvPicPr>
          <p:cNvPr id="656" name="Google Shape;65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7975" y="606391"/>
            <a:ext cx="5961154" cy="289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82" y="2055813"/>
            <a:ext cx="6538150" cy="46128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field&#10;&#10;Description automatically generated with low confidence" id="658" name="Google Shape;658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8817" y="4137599"/>
            <a:ext cx="5019471" cy="2694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8"/>
          <p:cNvSpPr txBox="1"/>
          <p:nvPr>
            <p:ph type="title"/>
          </p:nvPr>
        </p:nvSpPr>
        <p:spPr>
          <a:xfrm>
            <a:off x="622571" y="90149"/>
            <a:ext cx="10439400" cy="889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Flood evidence</a:t>
            </a:r>
            <a:endParaRPr/>
          </a:p>
        </p:txBody>
      </p:sp>
      <p:pic>
        <p:nvPicPr>
          <p:cNvPr id="665" name="Google Shape;665;p6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7643" y="1286314"/>
            <a:ext cx="7308715" cy="54815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the world&#10;&#10;Description automatically generated with medium confidence" id="666" name="Google Shape;666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425841"/>
            <a:ext cx="4727643" cy="4897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9"/>
          <p:cNvSpPr txBox="1"/>
          <p:nvPr>
            <p:ph type="title"/>
          </p:nvPr>
        </p:nvSpPr>
        <p:spPr>
          <a:xfrm>
            <a:off x="838200" y="365125"/>
            <a:ext cx="10515600" cy="6492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				</a:t>
            </a:r>
            <a:r>
              <a:rPr b="1" lang="en-US"/>
              <a:t>Mt St Helens  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          </a:t>
            </a:r>
            <a:r>
              <a:rPr lang="en-US" sz="3200"/>
              <a:t>70 ft valley formed in 2 months</a:t>
            </a:r>
            <a:endParaRPr/>
          </a:p>
        </p:txBody>
      </p:sp>
      <p:pic>
        <p:nvPicPr>
          <p:cNvPr id="673" name="Google Shape;673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72635"/>
            <a:ext cx="6489630" cy="4637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674" name="Google Shape;674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7941" y="1370251"/>
            <a:ext cx="5308101" cy="411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/>
          <p:nvPr>
            <p:ph type="title"/>
          </p:nvPr>
        </p:nvSpPr>
        <p:spPr>
          <a:xfrm>
            <a:off x="838200" y="75088"/>
            <a:ext cx="10515600" cy="553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2800"/>
              <a:t>          Ptolemy –GC   150 AD                                                   Copernicus – HC   1543</a:t>
            </a:r>
            <a:endParaRPr b="1" sz="2800"/>
          </a:p>
        </p:txBody>
      </p:sp>
      <p:pic>
        <p:nvPicPr>
          <p:cNvPr descr="Chart, radar chart&#10;&#10;Description automatically generated" id="142" name="Google Shape;142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5586" y="508111"/>
            <a:ext cx="5884884" cy="62748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descr="A picture containing text, device, barometer&#10;&#10;Description automatically generated" id="143" name="Google Shape;14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8470" y="613409"/>
            <a:ext cx="6220353" cy="615426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/>
          <p:nvPr/>
        </p:nvSpPr>
        <p:spPr>
          <a:xfrm>
            <a:off x="0" y="261937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0" y="622935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70"/>
          <p:cNvSpPr txBox="1"/>
          <p:nvPr>
            <p:ph type="title"/>
          </p:nvPr>
        </p:nvSpPr>
        <p:spPr>
          <a:xfrm>
            <a:off x="838200" y="284703"/>
            <a:ext cx="10515600" cy="6288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			</a:t>
            </a:r>
            <a:r>
              <a:rPr b="1" lang="en-US" sz="4900"/>
              <a:t>DNA and Evolution </a:t>
            </a:r>
            <a:br>
              <a:rPr lang="en-US"/>
            </a:br>
            <a:br>
              <a:rPr lang="en-US"/>
            </a:br>
            <a:r>
              <a:rPr lang="en-US"/>
              <a:t>“Junk”  DNA   =&gt;    metacode for control</a:t>
            </a:r>
            <a:br>
              <a:rPr lang="en-US"/>
            </a:br>
            <a:br>
              <a:rPr lang="en-US"/>
            </a:br>
            <a:r>
              <a:rPr lang="en-US" sz="3600"/>
              <a:t>Worm   		2      An Operating System</a:t>
            </a:r>
            <a:br>
              <a:rPr lang="en-US" sz="3600"/>
            </a:br>
            <a:r>
              <a:rPr lang="en-US" sz="3600"/>
              <a:t>Fly        	 	8      w/ Data, Control, Memory, Repair</a:t>
            </a:r>
            <a:br>
              <a:rPr lang="en-US" sz="3600"/>
            </a:br>
            <a:r>
              <a:rPr lang="en-US" sz="3600"/>
              <a:t>Sequoia  	 	22</a:t>
            </a:r>
            <a:br>
              <a:rPr lang="en-US" sz="3600"/>
            </a:br>
            <a:r>
              <a:rPr lang="en-US" sz="3600">
                <a:solidFill>
                  <a:srgbClr val="FF0000"/>
                </a:solidFill>
              </a:rPr>
              <a:t>Human    		46     </a:t>
            </a:r>
            <a:r>
              <a:rPr lang="en-US" sz="3600"/>
              <a:t>Genome project results?</a:t>
            </a:r>
            <a:br>
              <a:rPr lang="en-US" sz="3600">
                <a:solidFill>
                  <a:srgbClr val="FF0000"/>
                </a:solidFill>
              </a:rPr>
            </a:br>
            <a:r>
              <a:rPr lang="en-US" sz="3600">
                <a:solidFill>
                  <a:srgbClr val="FF0000"/>
                </a:solidFill>
              </a:rPr>
              <a:t>Chimp      		48</a:t>
            </a:r>
            <a:br>
              <a:rPr lang="en-US" sz="3600">
                <a:solidFill>
                  <a:srgbClr val="FF0000"/>
                </a:solidFill>
              </a:rPr>
            </a:br>
            <a:r>
              <a:rPr lang="en-US" sz="3600"/>
              <a:t>Dog     		78	1000 species extinctions/year…Origin?</a:t>
            </a:r>
            <a:br>
              <a:rPr lang="en-US" sz="3600"/>
            </a:br>
            <a:r>
              <a:rPr lang="en-US" sz="3600"/>
              <a:t>Goldfish   		94</a:t>
            </a:r>
            <a:br>
              <a:rPr lang="en-US" sz="3600"/>
            </a:br>
            <a:r>
              <a:rPr lang="en-US" sz="3600"/>
              <a:t>Fern  		216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1"/>
          <p:cNvSpPr txBox="1"/>
          <p:nvPr>
            <p:ph type="title"/>
          </p:nvPr>
        </p:nvSpPr>
        <p:spPr>
          <a:xfrm>
            <a:off x="838200" y="365126"/>
            <a:ext cx="10515600" cy="6665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                   </a:t>
            </a:r>
            <a:r>
              <a:rPr b="1" lang="en-US" sz="4900"/>
              <a:t>Po Creation Halos</a:t>
            </a:r>
            <a:endParaRPr b="1"/>
          </a:p>
        </p:txBody>
      </p:sp>
      <p:pic>
        <p:nvPicPr>
          <p:cNvPr descr="Diagram&#10;&#10;Description automatically generated" id="687" name="Google Shape;687;p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7351" y="539393"/>
            <a:ext cx="4973859" cy="37278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n eye&#10;&#10;Description automatically generated with medium confidence" id="688" name="Google Shape;688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06059" y="4267200"/>
            <a:ext cx="2548328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71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71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1" name="Google Shape;691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4578" y="1166286"/>
            <a:ext cx="4561612" cy="555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2"/>
          <p:cNvSpPr txBox="1"/>
          <p:nvPr>
            <p:ph type="title"/>
          </p:nvPr>
        </p:nvSpPr>
        <p:spPr>
          <a:xfrm>
            <a:off x="252919" y="365125"/>
            <a:ext cx="11537004" cy="6269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			             </a:t>
            </a:r>
            <a:r>
              <a:rPr b="1" lang="en-US"/>
              <a:t>Peleg</a:t>
            </a:r>
            <a:br>
              <a:rPr lang="en-US"/>
            </a:br>
            <a:br>
              <a:rPr lang="en-US"/>
            </a:br>
            <a:r>
              <a:rPr lang="en-US" sz="3200"/>
              <a:t>post-Flood problems: Volcanoes…Ice age..Tidal waves/tsunamai</a:t>
            </a:r>
            <a:br>
              <a:rPr lang="en-US" sz="3200"/>
            </a:br>
            <a:r>
              <a:rPr lang="en-US" sz="3200"/>
              <a:t>    </a:t>
            </a:r>
            <a:br>
              <a:rPr lang="en-US" sz="3200"/>
            </a:br>
            <a:r>
              <a:rPr lang="en-US" sz="3200"/>
              <a:t>                                                       Time of Job &amp; Peleg: “world” divided. </a:t>
            </a:r>
            <a:endParaRPr/>
          </a:p>
        </p:txBody>
      </p:sp>
      <p:pic>
        <p:nvPicPr>
          <p:cNvPr id="698" name="Google Shape;69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4962" y="2993855"/>
            <a:ext cx="5544766" cy="3789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font, screenshot&#10;&#10;Description automatically generated" id="699" name="Google Shape;699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077" y="2227892"/>
            <a:ext cx="4831403" cy="4630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3"/>
          <p:cNvSpPr txBox="1"/>
          <p:nvPr>
            <p:ph type="title"/>
          </p:nvPr>
        </p:nvSpPr>
        <p:spPr>
          <a:xfrm>
            <a:off x="385862" y="365125"/>
            <a:ext cx="10967938" cy="617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                 </a:t>
            </a:r>
            <a:r>
              <a:rPr b="1" lang="en-US"/>
              <a:t>Shock dynamics</a:t>
            </a:r>
            <a:br>
              <a:rPr lang="en-US"/>
            </a:br>
            <a:br>
              <a:rPr lang="en-US"/>
            </a:br>
            <a:r>
              <a:rPr lang="en-US" sz="3200"/>
              <a:t>Accounts for:</a:t>
            </a:r>
            <a:br>
              <a:rPr lang="en-US" sz="3200"/>
            </a:br>
            <a:r>
              <a:rPr lang="en-US" sz="3200"/>
              <a:t>-neo-geology of Pangea</a:t>
            </a:r>
            <a:br>
              <a:rPr lang="en-US" sz="3200"/>
            </a:br>
            <a:r>
              <a:rPr lang="en-US" sz="3200"/>
              <a:t>-ice age</a:t>
            </a:r>
            <a:br>
              <a:rPr lang="en-US" sz="3200"/>
            </a:br>
            <a:r>
              <a:rPr lang="en-US" sz="3200"/>
              <a:t>-continental drift &amp; formation</a:t>
            </a:r>
            <a:br>
              <a:rPr lang="en-US" sz="3200"/>
            </a:br>
            <a:r>
              <a:rPr lang="en-US" sz="3200"/>
              <a:t>-iridium layer from meteorites</a:t>
            </a:r>
            <a:br>
              <a:rPr lang="en-US" sz="3200"/>
            </a:br>
            <a:r>
              <a:rPr lang="en-US" sz="3200"/>
              <a:t>-mid-ocean ridges</a:t>
            </a:r>
            <a:br>
              <a:rPr lang="en-US" sz="3200"/>
            </a:br>
            <a:r>
              <a:rPr lang="en-US" sz="3200"/>
              <a:t>-mountain-building</a:t>
            </a:r>
            <a:br>
              <a:rPr lang="en-US" sz="3200"/>
            </a:br>
            <a:r>
              <a:rPr lang="en-US" sz="3200"/>
              <a:t>-fossil sequence in strata</a:t>
            </a:r>
            <a:br>
              <a:rPr lang="en-US" sz="3200"/>
            </a:br>
            <a:r>
              <a:rPr lang="en-US" sz="3200"/>
              <a:t>-secondary impacts in AK, SC..</a:t>
            </a:r>
            <a:br>
              <a:rPr lang="en-US" sz="3200"/>
            </a:br>
            <a:r>
              <a:rPr lang="en-US" sz="3200"/>
              <a:t>- bio-geographic correlations</a:t>
            </a:r>
            <a:br>
              <a:rPr lang="en-US" sz="3200"/>
            </a:br>
            <a:r>
              <a:rPr lang="en-US" sz="3200"/>
              <a:t>- plates still moving. </a:t>
            </a:r>
            <a:endParaRPr/>
          </a:p>
        </p:txBody>
      </p:sp>
      <p:pic>
        <p:nvPicPr>
          <p:cNvPr id="706" name="Google Shape;70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4765" y="1340490"/>
            <a:ext cx="6647235" cy="5279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74"/>
          <p:cNvSpPr txBox="1"/>
          <p:nvPr>
            <p:ph type="title"/>
          </p:nvPr>
        </p:nvSpPr>
        <p:spPr>
          <a:xfrm>
            <a:off x="1059667" y="0"/>
            <a:ext cx="10515600" cy="5340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Pioneer anomaly</a:t>
            </a:r>
            <a:endParaRPr/>
          </a:p>
        </p:txBody>
      </p:sp>
      <p:pic>
        <p:nvPicPr>
          <p:cNvPr id="713" name="Google Shape;713;p7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935" y="829862"/>
            <a:ext cx="8190130" cy="6028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5"/>
          <p:cNvSpPr txBox="1"/>
          <p:nvPr>
            <p:ph type="title"/>
          </p:nvPr>
        </p:nvSpPr>
        <p:spPr>
          <a:xfrm>
            <a:off x="838200" y="365125"/>
            <a:ext cx="11073764" cy="6127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              </a:t>
            </a:r>
            <a:r>
              <a:rPr b="1" lang="en-US"/>
              <a:t>Pioneer deceleration  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 sz="3200"/>
              <a:t>Gravity time          EM time</a:t>
            </a:r>
            <a:br>
              <a:rPr lang="en-US" sz="3200"/>
            </a:br>
            <a:br>
              <a:rPr lang="en-US" sz="3200"/>
            </a:br>
            <a:r>
              <a:rPr lang="en-US" sz="3200"/>
              <a:t>acc = dv/d</a:t>
            </a:r>
            <a:r>
              <a:rPr lang="en-US" sz="3200">
                <a:solidFill>
                  <a:srgbClr val="FF0000"/>
                </a:solidFill>
              </a:rPr>
              <a:t>t</a:t>
            </a:r>
            <a:br>
              <a:rPr lang="en-US" sz="3200">
                <a:solidFill>
                  <a:srgbClr val="FF0000"/>
                </a:solidFill>
              </a:rPr>
            </a:br>
            <a:br>
              <a:rPr lang="en-US" sz="3200">
                <a:solidFill>
                  <a:srgbClr val="FF000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>=&gt; Aether effect on EM time</a:t>
            </a:r>
            <a:endParaRPr/>
          </a:p>
        </p:txBody>
      </p:sp>
      <p:pic>
        <p:nvPicPr>
          <p:cNvPr id="720" name="Google Shape;720;p7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6560" y="1038004"/>
            <a:ext cx="6695440" cy="521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74621"/>
            <a:ext cx="4898088" cy="2552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6"/>
          <p:cNvSpPr txBox="1"/>
          <p:nvPr>
            <p:ph type="title"/>
          </p:nvPr>
        </p:nvSpPr>
        <p:spPr>
          <a:xfrm>
            <a:off x="1005840" y="0"/>
            <a:ext cx="10515600" cy="375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	             </a:t>
            </a:r>
            <a:r>
              <a:rPr b="1" lang="en-US"/>
              <a:t>Earth rotation &amp; VLBI</a:t>
            </a:r>
            <a:br>
              <a:rPr lang="en-US"/>
            </a:br>
            <a:r>
              <a:rPr lang="en-US" sz="3200"/>
              <a:t>MS: Stars fixed; Earth rotates      </a:t>
            </a:r>
            <a:br>
              <a:rPr lang="en-US" sz="3200"/>
            </a:br>
            <a:r>
              <a:rPr lang="en-US" sz="3200"/>
              <a:t>ALFA:  Stars have aether aberration; Earth fixed  </a:t>
            </a:r>
            <a:br>
              <a:rPr lang="en-US" sz="3200"/>
            </a:br>
            <a:r>
              <a:rPr lang="en-US" sz="3200"/>
              <a:t>=&gt;  need multiple stars</a:t>
            </a:r>
            <a:br>
              <a:rPr lang="en-US" sz="3200"/>
            </a:br>
            <a:r>
              <a:rPr lang="en-US"/>
              <a:t> </a:t>
            </a:r>
            <a:endParaRPr/>
          </a:p>
        </p:txBody>
      </p:sp>
      <p:pic>
        <p:nvPicPr>
          <p:cNvPr id="728" name="Google Shape;728;p7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7064" y="1720686"/>
            <a:ext cx="5930017" cy="498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6639" y="1876425"/>
            <a:ext cx="5387883" cy="4981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7"/>
          <p:cNvSpPr txBox="1"/>
          <p:nvPr>
            <p:ph type="title"/>
          </p:nvPr>
        </p:nvSpPr>
        <p:spPr>
          <a:xfrm>
            <a:off x="0" y="0"/>
            <a:ext cx="12406184" cy="6492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			</a:t>
            </a:r>
            <a:r>
              <a:rPr b="1" lang="en-US" sz="4900"/>
              <a:t>Big Bang &amp; Red Shift</a:t>
            </a:r>
            <a:br>
              <a:rPr lang="en-US"/>
            </a:br>
            <a:r>
              <a:rPr b="1" lang="en-US" sz="3200"/>
              <a:t>MSP:  Doppler shift      </a:t>
            </a:r>
            <a:r>
              <a:rPr lang="en-US" sz="3200"/>
              <a:t>	</a:t>
            </a:r>
            <a:r>
              <a:rPr b="1" lang="en-US" sz="3200"/>
              <a:t>                                 Dis</a:t>
            </a:r>
            <a:r>
              <a:rPr lang="en-US" sz="3200"/>
              <a:t>: </a:t>
            </a:r>
            <a:r>
              <a:rPr b="1" lang="en-US" sz="3200"/>
              <a:t>Stellar Aether Emission  </a:t>
            </a:r>
            <a:br>
              <a:rPr lang="en-US" sz="3200"/>
            </a:br>
            <a:r>
              <a:rPr lang="en-US" sz="3200"/>
              <a:t>if  c = f λ  (SR)                                                     if c +v = fλ      v = v</a:t>
            </a:r>
            <a:r>
              <a:rPr baseline="-25000" lang="en-US" sz="3200"/>
              <a:t>ae</a:t>
            </a:r>
            <a:br>
              <a:rPr lang="en-US" sz="3200"/>
            </a:br>
            <a:r>
              <a:rPr lang="en-US" sz="3200"/>
              <a:t>then </a:t>
            </a:r>
            <a:r>
              <a:rPr lang="en-US" sz="3200" u="sng"/>
              <a:t>v</a:t>
            </a:r>
            <a:r>
              <a:rPr baseline="-25000" lang="en-US" sz="3200" u="sng"/>
              <a:t>star</a:t>
            </a:r>
            <a:r>
              <a:rPr lang="en-US" sz="3200" u="sng"/>
              <a:t>/c = Δλ/λ</a:t>
            </a:r>
            <a:r>
              <a:rPr baseline="-25000" lang="en-US" sz="3200" u="sng"/>
              <a:t>0</a:t>
            </a:r>
            <a:r>
              <a:rPr lang="en-US" sz="3200"/>
              <a:t>                                            divide by c= f λ</a:t>
            </a:r>
            <a:r>
              <a:rPr baseline="-25000" lang="en-US" sz="3200"/>
              <a:t>0</a:t>
            </a:r>
            <a:r>
              <a:rPr lang="en-US" sz="3200"/>
              <a:t>  </a:t>
            </a:r>
            <a:br>
              <a:rPr lang="en-US" sz="3200"/>
            </a:br>
            <a:r>
              <a:rPr lang="en-US" sz="3200"/>
              <a:t>=&gt; stars receding =&gt; BB                                    =&gt; </a:t>
            </a:r>
            <a:r>
              <a:rPr lang="en-US" sz="3200" u="sng"/>
              <a:t>v</a:t>
            </a:r>
            <a:r>
              <a:rPr baseline="-25000" lang="en-US" sz="3200" u="sng"/>
              <a:t>ae</a:t>
            </a:r>
            <a:r>
              <a:rPr lang="en-US" sz="3200" u="sng"/>
              <a:t>/c = Δλ/λ</a:t>
            </a:r>
            <a:r>
              <a:rPr baseline="-25000" lang="en-US" sz="3200" u="sng"/>
              <a:t>0</a:t>
            </a:r>
            <a:r>
              <a:rPr lang="en-US" sz="3200" u="sng"/>
              <a:t> </a:t>
            </a:r>
            <a:br>
              <a:rPr lang="en-US" sz="3200" u="sng"/>
            </a:br>
            <a:r>
              <a:rPr lang="en-US" sz="3200"/>
              <a:t>but no Δλ =&gt; no radial v =&gt; no BB!    </a:t>
            </a:r>
            <a:br>
              <a:rPr lang="en-US" sz="3200"/>
            </a:br>
            <a:r>
              <a:rPr lang="en-US" sz="3200"/>
              <a:t>                                                                             Same as Doppler shift...</a:t>
            </a:r>
            <a:br>
              <a:rPr lang="en-US" sz="3200"/>
            </a:br>
            <a:r>
              <a:rPr lang="en-US" sz="3200"/>
              <a:t>						          </a:t>
            </a:r>
            <a:r>
              <a:rPr lang="en-US" sz="3200" u="sng"/>
              <a:t>But no star motion</a:t>
            </a:r>
            <a:br>
              <a:rPr lang="en-US" sz="3200" u="sng"/>
            </a:br>
            <a:br>
              <a:rPr lang="en-US" sz="3200"/>
            </a:br>
            <a:r>
              <a:rPr lang="en-US" sz="3200"/>
              <a:t>						          Stars emit light…and aether!</a:t>
            </a:r>
            <a:br>
              <a:rPr lang="en-US" sz="3200"/>
            </a:br>
            <a:r>
              <a:rPr lang="en-US" sz="3200"/>
              <a:t>                              </a:t>
            </a:r>
            <a:br>
              <a:rPr lang="en-US" sz="3200"/>
            </a:br>
            <a:r>
              <a:rPr lang="en-US" sz="3200"/>
              <a:t>                                                                             No Big Bang proof!</a:t>
            </a:r>
            <a:br>
              <a:rPr lang="en-US" sz="3200"/>
            </a:br>
            <a:r>
              <a:rPr lang="en-US" sz="3200"/>
              <a:t>                                                                </a:t>
            </a:r>
            <a:br>
              <a:rPr lang="en-US" sz="3200"/>
            </a:br>
            <a:r>
              <a:rPr lang="en-US" sz="3200"/>
              <a:t>					                      </a:t>
            </a:r>
            <a:r>
              <a:rPr lang="en-US" sz="3200" u="sng"/>
              <a:t>Dark Energy = Star Aether Emission</a:t>
            </a:r>
            <a:endParaRPr/>
          </a:p>
        </p:txBody>
      </p:sp>
      <p:pic>
        <p:nvPicPr>
          <p:cNvPr descr="A picture containing timeline&#10;&#10;Description automatically generated" id="736" name="Google Shape;73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443025" y="2734281"/>
            <a:ext cx="5972782" cy="3987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8"/>
          <p:cNvSpPr txBox="1"/>
          <p:nvPr>
            <p:ph type="title"/>
          </p:nvPr>
        </p:nvSpPr>
        <p:spPr>
          <a:xfrm>
            <a:off x="508697" y="447448"/>
            <a:ext cx="10903203" cy="5817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/>
              <a:t>                                                  </a:t>
            </a:r>
            <a:r>
              <a:rPr b="1" lang="en-US" sz="4900"/>
              <a:t>CMB Multipoles</a:t>
            </a: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r>
              <a:rPr lang="en-US" sz="3200"/>
              <a:t>    </a:t>
            </a:r>
            <a:br>
              <a:rPr lang="en-US" sz="3200"/>
            </a:br>
            <a:r>
              <a:rPr lang="en-US" sz="3200"/>
              <a:t>          </a:t>
            </a:r>
            <a:br>
              <a:rPr lang="en-US" sz="3200"/>
            </a:br>
            <a:r>
              <a:rPr lang="en-US" sz="3200"/>
              <a:t>         </a:t>
            </a:r>
            <a:br>
              <a:rPr lang="en-US" sz="3200"/>
            </a:br>
            <a:r>
              <a:rPr lang="en-US" sz="3200"/>
              <a:t> </a:t>
            </a: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r>
              <a:rPr lang="en-US" sz="3200"/>
              <a:t>                   </a:t>
            </a:r>
            <a:br>
              <a:rPr lang="en-US" sz="3200"/>
            </a:br>
            <a:br>
              <a:rPr lang="en-US" sz="3200"/>
            </a:br>
            <a:r>
              <a:rPr lang="en-US" sz="3200"/>
              <a:t>                                                </a:t>
            </a:r>
            <a:br>
              <a:rPr lang="en-US" sz="3200"/>
            </a:br>
            <a:r>
              <a:rPr lang="en-US" sz="3200"/>
              <a:t>  </a:t>
            </a:r>
            <a:endParaRPr/>
          </a:p>
        </p:txBody>
      </p:sp>
      <p:sp>
        <p:nvSpPr>
          <p:cNvPr id="743" name="Google Shape;743;p78"/>
          <p:cNvSpPr/>
          <p:nvPr/>
        </p:nvSpPr>
        <p:spPr>
          <a:xfrm>
            <a:off x="5943600" y="3370900"/>
            <a:ext cx="210500" cy="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78"/>
          <p:cNvSpPr/>
          <p:nvPr/>
        </p:nvSpPr>
        <p:spPr>
          <a:xfrm>
            <a:off x="6096000" y="3523300"/>
            <a:ext cx="210500" cy="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78"/>
          <p:cNvSpPr/>
          <p:nvPr/>
        </p:nvSpPr>
        <p:spPr>
          <a:xfrm>
            <a:off x="6248400" y="3675700"/>
            <a:ext cx="210500" cy="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con&#10;&#10;Description automatically generated" id="746" name="Google Shape;74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8779" y="1112475"/>
            <a:ext cx="8563221" cy="1985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weet&#10;&#10;Description automatically generated" id="747" name="Google Shape;747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3261" y="3492125"/>
            <a:ext cx="3140678" cy="243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9239" y="3733800"/>
            <a:ext cx="3140677" cy="1985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Description automatically generated" id="749" name="Google Shape;749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3157" y="1164499"/>
            <a:ext cx="3344469" cy="176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0100" y="3670356"/>
            <a:ext cx="3001683" cy="2226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9"/>
          <p:cNvSpPr txBox="1"/>
          <p:nvPr>
            <p:ph type="title"/>
          </p:nvPr>
        </p:nvSpPr>
        <p:spPr>
          <a:xfrm>
            <a:off x="252919" y="143899"/>
            <a:ext cx="10997642" cy="6124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Calibri"/>
              <a:buNone/>
            </a:pPr>
            <a:r>
              <a:rPr lang="en-US"/>
              <a:t>                              </a:t>
            </a:r>
            <a:r>
              <a:rPr b="1" lang="en-US" sz="4900"/>
              <a:t>CMB     Axis of Evil </a:t>
            </a:r>
            <a:br>
              <a:rPr lang="en-US" sz="4900"/>
            </a:br>
            <a:br>
              <a:rPr lang="en-US" sz="49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r>
              <a:rPr lang="en-US" sz="3200" u="sng"/>
              <a:t>npole  equinox ecliptic   odds(</a:t>
            </a:r>
            <a:r>
              <a:rPr lang="en-US" sz="3200"/>
              <a:t>&lt;28</a:t>
            </a:r>
            <a:r>
              <a:rPr baseline="30000" lang="en-US" sz="3200"/>
              <a:t>0</a:t>
            </a:r>
            <a:r>
              <a:rPr lang="en-US" sz="3200"/>
              <a:t>/720</a:t>
            </a:r>
            <a:r>
              <a:rPr baseline="30000" lang="en-US" sz="3200"/>
              <a:t>0</a:t>
            </a:r>
            <a:r>
              <a:rPr lang="en-US" sz="3200"/>
              <a:t>)</a:t>
            </a:r>
            <a:br>
              <a:rPr lang="en-US" sz="3200"/>
            </a:br>
            <a:r>
              <a:rPr lang="en-US" sz="3200"/>
              <a:t>   2            14</a:t>
            </a:r>
            <a:r>
              <a:rPr baseline="30000" lang="en-US" sz="3200"/>
              <a:t>0</a:t>
            </a:r>
            <a:r>
              <a:rPr lang="en-US" sz="3200"/>
              <a:t>          11</a:t>
            </a:r>
            <a:r>
              <a:rPr baseline="30000" lang="en-US" sz="3200"/>
              <a:t>0</a:t>
            </a:r>
            <a:r>
              <a:rPr lang="en-US" sz="3200"/>
              <a:t>         </a:t>
            </a:r>
            <a:br>
              <a:rPr lang="en-US" sz="3200"/>
            </a:br>
            <a:r>
              <a:rPr lang="en-US" sz="3200"/>
              <a:t>     28</a:t>
            </a:r>
            <a:r>
              <a:rPr baseline="30000" lang="en-US" sz="3200"/>
              <a:t>0                                                   </a:t>
            </a:r>
            <a:r>
              <a:rPr lang="en-US" sz="3200"/>
              <a:t>Prob:0.00001 </a:t>
            </a:r>
            <a:br>
              <a:rPr lang="en-US" sz="3200"/>
            </a:br>
            <a:r>
              <a:rPr lang="en-US" sz="3200"/>
              <a:t>   4            23</a:t>
            </a:r>
            <a:r>
              <a:rPr baseline="30000" lang="en-US" sz="3200"/>
              <a:t>0</a:t>
            </a:r>
            <a:br>
              <a:rPr lang="en-US" sz="3200"/>
            </a:br>
            <a:r>
              <a:rPr lang="en-US" sz="3200"/>
              <a:t>     7</a:t>
            </a:r>
            <a:r>
              <a:rPr baseline="30000" lang="en-US" sz="3200"/>
              <a:t>0                                                       </a:t>
            </a:r>
            <a:r>
              <a:rPr lang="en-US" sz="3200"/>
              <a:t>100,000 to 1 </a:t>
            </a:r>
            <a:br>
              <a:rPr lang="en-US" sz="3200"/>
            </a:br>
            <a:r>
              <a:rPr lang="en-US" sz="3200"/>
              <a:t>   8            17</a:t>
            </a:r>
            <a:r>
              <a:rPr baseline="30000" lang="en-US" sz="3200"/>
              <a:t>0</a:t>
            </a:r>
            <a:endParaRPr sz="3200"/>
          </a:p>
        </p:txBody>
      </p:sp>
      <p:pic>
        <p:nvPicPr>
          <p:cNvPr id="757" name="Google Shape;75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07416"/>
            <a:ext cx="5715000" cy="3378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758" name="Google Shape;758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6443" y="707416"/>
            <a:ext cx="5752288" cy="5591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/>
          <p:nvPr>
            <p:ph type="title"/>
          </p:nvPr>
        </p:nvSpPr>
        <p:spPr>
          <a:xfrm>
            <a:off x="838200" y="18256"/>
            <a:ext cx="10515600" cy="951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en-US" sz="2800"/>
              <a:t>                                              </a:t>
            </a:r>
            <a:r>
              <a:rPr b="1" lang="en-US" sz="3600"/>
              <a:t>Tycho Brahe   GC  </a:t>
            </a:r>
            <a:r>
              <a:rPr b="1" lang="en-US" sz="2400"/>
              <a:t>1583</a:t>
            </a:r>
            <a:endParaRPr/>
          </a:p>
        </p:txBody>
      </p:sp>
      <p:sp>
        <p:nvSpPr>
          <p:cNvPr id="152" name="Google Shape;152;p8"/>
          <p:cNvSpPr txBox="1"/>
          <p:nvPr>
            <p:ph idx="2" type="body"/>
          </p:nvPr>
        </p:nvSpPr>
        <p:spPr>
          <a:xfrm>
            <a:off x="6172200" y="1003458"/>
            <a:ext cx="5181600" cy="5635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Earth – center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 Sun  &amp;  Moon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Planets            stars 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Moons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Validated by the Sci Method</a:t>
            </a:r>
            <a:endParaRPr/>
          </a:p>
        </p:txBody>
      </p:sp>
      <p:pic>
        <p:nvPicPr>
          <p:cNvPr descr="Schematic&#10;&#10;Description automatically generated" id="153" name="Google Shape;153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732" y="898866"/>
            <a:ext cx="5012508" cy="59591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8"/>
          <p:cNvCxnSpPr/>
          <p:nvPr/>
        </p:nvCxnSpPr>
        <p:spPr>
          <a:xfrm>
            <a:off x="7116155" y="1912239"/>
            <a:ext cx="0" cy="761028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5" name="Google Shape;155;p8"/>
          <p:cNvCxnSpPr/>
          <p:nvPr/>
        </p:nvCxnSpPr>
        <p:spPr>
          <a:xfrm>
            <a:off x="7393854" y="1906226"/>
            <a:ext cx="920428" cy="767041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6" name="Google Shape;156;p8"/>
          <p:cNvCxnSpPr/>
          <p:nvPr/>
        </p:nvCxnSpPr>
        <p:spPr>
          <a:xfrm>
            <a:off x="7141532" y="2972886"/>
            <a:ext cx="0" cy="693567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7" name="Google Shape;157;p8"/>
          <p:cNvCxnSpPr/>
          <p:nvPr/>
        </p:nvCxnSpPr>
        <p:spPr>
          <a:xfrm>
            <a:off x="7141532" y="3878433"/>
            <a:ext cx="0" cy="700391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80"/>
          <p:cNvSpPr txBox="1"/>
          <p:nvPr>
            <p:ph type="title"/>
          </p:nvPr>
        </p:nvSpPr>
        <p:spPr>
          <a:xfrm>
            <a:off x="112295" y="365125"/>
            <a:ext cx="11241505" cy="6492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                           </a:t>
            </a:r>
            <a:r>
              <a:rPr b="1" lang="en-US"/>
              <a:t>CMB map</a:t>
            </a:r>
            <a:br>
              <a:rPr b="1" lang="en-US"/>
            </a:br>
            <a:br>
              <a:rPr b="1" lang="en-US"/>
            </a:br>
            <a:r>
              <a:rPr lang="en-US" sz="3100"/>
              <a:t>CMB interpretation </a:t>
            </a:r>
            <a:br>
              <a:rPr b="1" lang="en-US"/>
            </a:br>
            <a:br>
              <a:rPr b="1" lang="en-US"/>
            </a:br>
            <a:r>
              <a:rPr lang="en-US" sz="3100"/>
              <a:t>Universal view of ancient universe</a:t>
            </a:r>
            <a:br>
              <a:rPr b="1" lang="en-US"/>
            </a:br>
            <a:br>
              <a:rPr b="1" lang="en-US"/>
            </a:br>
            <a:r>
              <a:rPr lang="en-US" sz="3100"/>
              <a:t>Backyard analogy!</a:t>
            </a:r>
            <a:br>
              <a:rPr lang="en-US" sz="3100"/>
            </a:br>
            <a:br>
              <a:rPr lang="en-US" sz="3100"/>
            </a:br>
            <a:br>
              <a:rPr lang="en-US" sz="3100"/>
            </a:br>
            <a:br>
              <a:rPr lang="en-US" sz="3100"/>
            </a:br>
            <a:br>
              <a:rPr lang="en-US" sz="3100"/>
            </a:br>
            <a:br>
              <a:rPr lang="en-US" sz="3100"/>
            </a:br>
            <a:br>
              <a:rPr b="1" lang="en-US"/>
            </a:br>
            <a:br>
              <a:rPr b="1" lang="en-US"/>
            </a:br>
            <a:endParaRPr b="1"/>
          </a:p>
        </p:txBody>
      </p:sp>
      <p:pic>
        <p:nvPicPr>
          <p:cNvPr descr="A diagram of the solar system&#10;&#10;Description automatically generated" id="764" name="Google Shape;76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3203" y="1448713"/>
            <a:ext cx="6265053" cy="4711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1"/>
          <p:cNvSpPr txBox="1"/>
          <p:nvPr>
            <p:ph type="title"/>
          </p:nvPr>
        </p:nvSpPr>
        <p:spPr>
          <a:xfrm>
            <a:off x="1008434" y="413763"/>
            <a:ext cx="10515600" cy="899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CMB  Dipole</a:t>
            </a:r>
            <a:endParaRPr/>
          </a:p>
        </p:txBody>
      </p:sp>
      <p:sp>
        <p:nvSpPr>
          <p:cNvPr id="771" name="Google Shape;771;p81"/>
          <p:cNvSpPr txBox="1"/>
          <p:nvPr>
            <p:ph idx="1" type="body"/>
          </p:nvPr>
        </p:nvSpPr>
        <p:spPr>
          <a:xfrm>
            <a:off x="838200" y="1825625"/>
            <a:ext cx="10231877" cy="3719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Red pole points to Regulus(Little King)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Approaching at 360 km/s …220 mi/sec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In Leo…..Lion of Juda?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Reminder of Parousia…the 2</a:t>
            </a:r>
            <a:r>
              <a:rPr baseline="30000" lang="en-US"/>
              <a:t>nd</a:t>
            </a:r>
            <a:r>
              <a:rPr lang="en-US"/>
              <a:t> Coming.  </a:t>
            </a:r>
            <a:endParaRPr/>
          </a:p>
        </p:txBody>
      </p:sp>
      <p:pic>
        <p:nvPicPr>
          <p:cNvPr id="772" name="Google Shape;77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9368" y="1303506"/>
            <a:ext cx="4507832" cy="555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1" y="3903144"/>
            <a:ext cx="5257800" cy="2954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82"/>
          <p:cNvSpPr txBox="1"/>
          <p:nvPr>
            <p:ph type="title"/>
          </p:nvPr>
        </p:nvSpPr>
        <p:spPr>
          <a:xfrm>
            <a:off x="599206" y="1"/>
            <a:ext cx="109935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Quantum entanglement       Bell’s Inequality Test</a:t>
            </a:r>
            <a:br>
              <a:rPr lang="en-US"/>
            </a:br>
            <a:br>
              <a:rPr lang="en-US"/>
            </a:br>
            <a:r>
              <a:rPr lang="en-US" sz="3200"/>
              <a:t>1)  Non-local ….SoL &gt; c                Statistical correlation constraints</a:t>
            </a:r>
            <a:br>
              <a:rPr lang="en-US" sz="3200"/>
            </a:br>
            <a:r>
              <a:rPr lang="en-US" sz="3200"/>
              <a:t>2)  Hidden causes…  		       (like coin test)</a:t>
            </a:r>
            <a:br>
              <a:rPr lang="en-US" sz="3200"/>
            </a:br>
            <a:r>
              <a:rPr lang="en-US" sz="3200"/>
              <a:t>      QM incomplete                       Result:  not hidden causes </a:t>
            </a:r>
            <a:br>
              <a:rPr lang="en-US" sz="3200"/>
            </a:br>
            <a:r>
              <a:rPr lang="en-US" sz="3200"/>
              <a:t>      or                                               …….</a:t>
            </a:r>
            <a:br>
              <a:rPr lang="en-US" sz="3200"/>
            </a:br>
            <a:r>
              <a:rPr lang="en-US" sz="3200"/>
              <a:t>      Realism false!</a:t>
            </a:r>
            <a:r>
              <a:rPr lang="en-US"/>
              <a:t>                   </a:t>
            </a:r>
            <a:r>
              <a:rPr lang="en-US" sz="3200"/>
              <a:t>MSP:  realism false!</a:t>
            </a:r>
            <a:br>
              <a:rPr lang="en-US"/>
            </a:br>
            <a:br>
              <a:rPr lang="en-US"/>
            </a:br>
            <a:endParaRPr sz="2400"/>
          </a:p>
        </p:txBody>
      </p:sp>
      <p:pic>
        <p:nvPicPr>
          <p:cNvPr descr="Diagram&#10;&#10;Description automatically generated" id="780" name="Google Shape;780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76472" y="4177994"/>
            <a:ext cx="5345544" cy="3010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83"/>
          <p:cNvSpPr txBox="1"/>
          <p:nvPr>
            <p:ph type="title"/>
          </p:nvPr>
        </p:nvSpPr>
        <p:spPr>
          <a:xfrm>
            <a:off x="838200" y="365125"/>
            <a:ext cx="10515600" cy="54504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Vedic symbols of Time realms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 </a:t>
            </a:r>
            <a:endParaRPr/>
          </a:p>
        </p:txBody>
      </p:sp>
      <p:pic>
        <p:nvPicPr>
          <p:cNvPr descr="A close up of a white and blue text&#10;&#10;Description automatically generated with medium confidence" id="786" name="Google Shape;78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110" y="1220609"/>
            <a:ext cx="11407242" cy="5817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84"/>
          <p:cNvSpPr txBox="1"/>
          <p:nvPr>
            <p:ph type="title"/>
          </p:nvPr>
        </p:nvSpPr>
        <p:spPr>
          <a:xfrm>
            <a:off x="838200" y="0"/>
            <a:ext cx="10515600" cy="6415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				</a:t>
            </a:r>
            <a:r>
              <a:rPr b="1" lang="en-US" sz="4000"/>
              <a:t>Webb ensnares Big Bang</a:t>
            </a:r>
            <a:endParaRPr/>
          </a:p>
        </p:txBody>
      </p:sp>
      <p:pic>
        <p:nvPicPr>
          <p:cNvPr descr="A picture containing text, night sky, outdoor object, star&#10;&#10;Description automatically generated" id="793" name="Google Shape;79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0232"/>
            <a:ext cx="11623040" cy="45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85"/>
          <p:cNvSpPr txBox="1"/>
          <p:nvPr>
            <p:ph type="title"/>
          </p:nvPr>
        </p:nvSpPr>
        <p:spPr>
          <a:xfrm>
            <a:off x="838200" y="-1"/>
            <a:ext cx="10515600" cy="6712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Calibri"/>
              <a:buNone/>
            </a:pPr>
            <a:r>
              <a:rPr b="1" lang="en-US"/>
              <a:t>ALFA Model      </a:t>
            </a:r>
            <a:r>
              <a:rPr b="1" lang="en-US" u="sng"/>
              <a:t>A</a:t>
            </a:r>
            <a:r>
              <a:rPr b="1" lang="en-US"/>
              <a:t>bsolute </a:t>
            </a:r>
            <a:r>
              <a:rPr b="1" lang="en-US" u="sng"/>
              <a:t>L</a:t>
            </a:r>
            <a:r>
              <a:rPr b="1" lang="en-US"/>
              <a:t>ab </a:t>
            </a:r>
            <a:r>
              <a:rPr b="1" lang="en-US" u="sng"/>
              <a:t>F</a:t>
            </a:r>
            <a:r>
              <a:rPr b="1" lang="en-US"/>
              <a:t>rame + </a:t>
            </a:r>
            <a:r>
              <a:rPr b="1" lang="en-US" u="sng"/>
              <a:t>F</a:t>
            </a:r>
            <a:r>
              <a:rPr b="1" lang="en-US"/>
              <a:t>luid </a:t>
            </a:r>
            <a:r>
              <a:rPr b="1" lang="en-US" u="sng"/>
              <a:t>A</a:t>
            </a:r>
            <a:r>
              <a:rPr b="1" lang="en-US"/>
              <a:t>ether</a:t>
            </a:r>
            <a:br>
              <a:rPr lang="en-US"/>
            </a:br>
            <a:r>
              <a:rPr lang="en-US" sz="2700"/>
              <a:t> </a:t>
            </a:r>
            <a:br>
              <a:rPr lang="en-US"/>
            </a:br>
            <a:r>
              <a:rPr i="0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Restores Biblical Geostatism; Refutes HelioC</a:t>
            </a:r>
            <a:br>
              <a:rPr i="0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br>
              <a:rPr i="0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i="0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ALF for dynamic predictions, mechanical and EM </a:t>
            </a:r>
            <a:br>
              <a:rPr i="1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br>
              <a:rPr i="1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i="0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Aether :reference frame for EM   SoL = c+v</a:t>
            </a:r>
            <a:br>
              <a:rPr i="1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br>
              <a:rPr i="1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i="0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Rejects BB cosmology; promotes Genesis</a:t>
            </a:r>
            <a:br>
              <a:rPr i="1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br>
              <a:rPr i="1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i="0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Kinematics </a:t>
            </a:r>
            <a:r>
              <a:rPr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&amp;</a:t>
            </a:r>
            <a:r>
              <a:rPr i="0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Dynamics ALWAYS explicit</a:t>
            </a:r>
            <a:br>
              <a:rPr i="1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br>
              <a:rPr i="1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i="0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Relativity only applies in Kinematics </a:t>
            </a:r>
            <a:br>
              <a:rPr i="1" lang="en-US" sz="27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lang="en-US" sz="2700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br>
              <a:rPr lang="en-US" sz="2700"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lang="en-US" sz="2700">
                <a:latin typeface="Book Antiqua"/>
                <a:ea typeface="Book Antiqua"/>
                <a:cs typeface="Book Antiqua"/>
                <a:sym typeface="Book Antiqua"/>
              </a:rPr>
              <a:t>1925 Miller result: aether is ~ 5 km/s amp</a:t>
            </a:r>
            <a:r>
              <a:rPr lang="en-US" sz="3600">
                <a:latin typeface="Book Antiqua"/>
                <a:ea typeface="Book Antiqua"/>
                <a:cs typeface="Book Antiqua"/>
                <a:sym typeface="Book Antiqua"/>
              </a:rPr>
              <a:t>. </a:t>
            </a:r>
            <a:br>
              <a:rPr lang="en-US" sz="3600">
                <a:latin typeface="Book Antiqua"/>
                <a:ea typeface="Book Antiqua"/>
                <a:cs typeface="Book Antiqua"/>
                <a:sym typeface="Book Antiqua"/>
              </a:rPr>
            </a:br>
            <a:endParaRPr sz="3600"/>
          </a:p>
        </p:txBody>
      </p:sp>
      <p:pic>
        <p:nvPicPr>
          <p:cNvPr descr="A poster of hands holding a globe&#10;&#10;Description automatically generated" id="800" name="Google Shape;80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1979" y="1261116"/>
            <a:ext cx="5317671" cy="4945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86"/>
          <p:cNvSpPr txBox="1"/>
          <p:nvPr>
            <p:ph type="title"/>
          </p:nvPr>
        </p:nvSpPr>
        <p:spPr>
          <a:xfrm>
            <a:off x="838200" y="334962"/>
            <a:ext cx="10515600" cy="6188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Choose your own absolute !</a:t>
            </a:r>
            <a:br>
              <a:rPr b="1" lang="en-US" sz="4000"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100" u="sng"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				</a:t>
            </a:r>
            <a:r>
              <a:rPr b="1" lang="en-US" sz="3100" u="sng">
                <a:latin typeface="Calibri"/>
                <a:ea typeface="Calibri"/>
                <a:cs typeface="Calibri"/>
                <a:sym typeface="Calibri"/>
              </a:rPr>
              <a:t>ABSOLUTE</a:t>
            </a:r>
            <a:br>
              <a:rPr b="1" lang="en-US" sz="3600" u="sng"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Ptolemy				Earth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Copernicus/Galileo 			Sun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Tycho Brahe				Earth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Kepler/GPS				Stars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Newton				Space &amp; Time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Lorenz 				Aether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Einstein				Light Speed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George Ellis				CMB source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Mainstream				Cosmological Principle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Big Bang				Universal expansion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Steady State				Infinity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Scripture/ALFA			Earth</a:t>
            </a:r>
            <a:endParaRPr sz="28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87"/>
          <p:cNvSpPr txBox="1"/>
          <p:nvPr>
            <p:ph type="title"/>
          </p:nvPr>
        </p:nvSpPr>
        <p:spPr>
          <a:xfrm>
            <a:off x="838200" y="365125"/>
            <a:ext cx="10515600" cy="53590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4400"/>
              <a:t>Aether philosophical properties</a:t>
            </a:r>
            <a:br>
              <a:rPr b="1" lang="en-US" sz="4400"/>
            </a:br>
            <a:br>
              <a:rPr b="1" lang="en-US" sz="4400"/>
            </a:br>
            <a:br>
              <a:rPr lang="en-US" sz="4400"/>
            </a:br>
            <a:br>
              <a:rPr lang="en-US" sz="4400"/>
            </a:br>
            <a:br>
              <a:rPr lang="en-US" sz="4400"/>
            </a:br>
            <a:br>
              <a:rPr lang="en-US" sz="4400"/>
            </a:br>
            <a:br>
              <a:rPr lang="en-US" sz="4400"/>
            </a:br>
            <a:br>
              <a:rPr lang="en-US" sz="4400"/>
            </a:br>
            <a:br>
              <a:rPr lang="en-US" sz="4400"/>
            </a:br>
            <a:endParaRPr/>
          </a:p>
        </p:txBody>
      </p:sp>
      <p:pic>
        <p:nvPicPr>
          <p:cNvPr descr="A screenshot of a computer screen&#10;&#10;Description automatically generated" id="811" name="Google Shape;811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757" y="1016471"/>
            <a:ext cx="11008485" cy="5841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88"/>
          <p:cNvSpPr txBox="1"/>
          <p:nvPr>
            <p:ph type="title"/>
          </p:nvPr>
        </p:nvSpPr>
        <p:spPr>
          <a:xfrm>
            <a:off x="838200" y="6746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            FE - The Apple of Discord</a:t>
            </a:r>
            <a:endParaRPr/>
          </a:p>
        </p:txBody>
      </p:sp>
      <p:pic>
        <p:nvPicPr>
          <p:cNvPr descr="the Apple of Discord Tales of the Greeks and Trojans | Greek mythology art,  Mythology art, Greek art" id="817" name="Google Shape;817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42660"/>
            <a:ext cx="4977064" cy="30478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old apple with a leafy stem&#10;&#10;Description automatically generated" id="818" name="Google Shape;818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505" y="1025494"/>
            <a:ext cx="2614490" cy="25679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planets and a satellite&#10;&#10;Description automatically generated with medium confidence" id="819" name="Google Shape;819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8461" y="1393031"/>
            <a:ext cx="7003539" cy="539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89"/>
          <p:cNvSpPr txBox="1"/>
          <p:nvPr>
            <p:ph type="title"/>
          </p:nvPr>
        </p:nvSpPr>
        <p:spPr>
          <a:xfrm>
            <a:off x="838200" y="666682"/>
            <a:ext cx="10515600" cy="6191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/>
              <a:t>Once to every man and nation comes the moment to decide, </a:t>
            </a:r>
            <a:br>
              <a:rPr lang="en-US" sz="3200"/>
            </a:br>
            <a:r>
              <a:rPr lang="en-US" sz="3200"/>
              <a:t>In the strife of Truth with Falsehood, for the good or evil side. </a:t>
            </a:r>
            <a:br>
              <a:rPr lang="en-US" sz="3200"/>
            </a:br>
            <a:br>
              <a:rPr lang="en-US" sz="3200"/>
            </a:br>
            <a:r>
              <a:rPr b="1" lang="en-US" sz="3200"/>
              <a:t>Truth forever on the scaffold, Lies forever on the throne. </a:t>
            </a:r>
            <a:br>
              <a:rPr lang="en-US" sz="3200"/>
            </a:br>
            <a:r>
              <a:rPr lang="en-US" sz="3200"/>
              <a:t>Yet the scaffold sways the future, and behind the dim unknown</a:t>
            </a:r>
            <a:br>
              <a:rPr lang="en-US" sz="3200"/>
            </a:br>
            <a:r>
              <a:rPr lang="en-US" sz="3200"/>
              <a:t>Stands God within the shadow, keeping watch above his own. </a:t>
            </a:r>
            <a:br>
              <a:rPr lang="en-US" sz="3200"/>
            </a:br>
            <a:br>
              <a:rPr lang="en-US" sz="3200"/>
            </a:br>
            <a:r>
              <a:rPr lang="en-US" sz="3200"/>
              <a:t>Though the cause of Evil prosper, yet 'tis Truth alone is strong, </a:t>
            </a:r>
            <a:br>
              <a:rPr lang="en-US" sz="3200"/>
            </a:br>
            <a:r>
              <a:rPr lang="en-US" sz="3200"/>
              <a:t>And, albeit she wander outcast now, I see around her throng </a:t>
            </a:r>
            <a:br>
              <a:rPr lang="en-US" sz="3200"/>
            </a:br>
            <a:r>
              <a:rPr lang="en-US" sz="3200"/>
              <a:t>Troops of beautiful, tall angels, to enshield her from all wrong. </a:t>
            </a:r>
            <a:br>
              <a:rPr lang="en-US" sz="3200"/>
            </a:br>
            <a:br>
              <a:rPr lang="en-US" sz="3200"/>
            </a:br>
            <a:r>
              <a:rPr lang="en-US" sz="3200"/>
              <a:t>New occasions teach new duties; Time makes ancient good uncouth; </a:t>
            </a:r>
            <a:r>
              <a:rPr b="1" lang="en-US" sz="3200"/>
              <a:t>We must upward still, and onward, who would keep abreast of Truth. </a:t>
            </a:r>
            <a:br>
              <a:rPr b="1" lang="en-US" sz="3200"/>
            </a:br>
            <a:br>
              <a:rPr b="1" lang="en-US" sz="3200"/>
            </a:br>
            <a:r>
              <a:rPr i="1" lang="en-US" sz="3200"/>
              <a:t>The Present Crisis 							J. R. Lowell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Solar system barycenter</a:t>
            </a:r>
            <a:br>
              <a:rPr lang="en-US"/>
            </a:br>
            <a:br>
              <a:rPr lang="en-US"/>
            </a:br>
            <a:r>
              <a:rPr lang="en-US"/>
              <a:t>JPL model</a:t>
            </a:r>
            <a:endParaRPr/>
          </a:p>
        </p:txBody>
      </p:sp>
      <p:pic>
        <p:nvPicPr>
          <p:cNvPr descr="A diagram of the sun&#10;&#10;Description automatically generated" id="163" name="Google Shape;16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7800" y="1516150"/>
            <a:ext cx="5308600" cy="5260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9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				</a:t>
            </a:r>
            <a:r>
              <a:rPr b="1" lang="en-US"/>
              <a:t>End  Part II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91"/>
          <p:cNvSpPr txBox="1"/>
          <p:nvPr>
            <p:ph type="title"/>
          </p:nvPr>
        </p:nvSpPr>
        <p:spPr>
          <a:xfrm>
            <a:off x="838200" y="1"/>
            <a:ext cx="10515600" cy="685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			</a:t>
            </a:r>
            <a:r>
              <a:rPr b="1" lang="en-US"/>
              <a:t>            Dark Matter</a:t>
            </a:r>
            <a:br>
              <a:rPr lang="en-US"/>
            </a:br>
            <a:r>
              <a:rPr lang="en-US" sz="2400"/>
              <a:t>DM: galactic aether spin at 24 hrs stellar day</a:t>
            </a:r>
            <a:br>
              <a:rPr lang="en-US" sz="2400"/>
            </a:br>
            <a:br>
              <a:rPr lang="en-US" sz="2400"/>
            </a:br>
            <a:r>
              <a:rPr lang="en-US" sz="2400"/>
              <a:t>……</a:t>
            </a:r>
            <a:br>
              <a:rPr lang="en-US" sz="2400"/>
            </a:br>
            <a:br>
              <a:rPr lang="en-US" sz="2400"/>
            </a:br>
            <a:br>
              <a:rPr lang="en-US" sz="2400"/>
            </a:br>
            <a:r>
              <a:rPr lang="en-US" sz="2400"/>
              <a:t>DE:  red shift misinterpretation          </a:t>
            </a:r>
            <a:br>
              <a:rPr lang="en-US" sz="2400"/>
            </a:br>
            <a:br>
              <a:rPr lang="en-US" sz="2400"/>
            </a:br>
            <a:r>
              <a:rPr lang="en-US" sz="2400"/>
              <a:t>Stellar aether emission…not Doppler shift </a:t>
            </a:r>
            <a:endParaRPr/>
          </a:p>
        </p:txBody>
      </p:sp>
      <p:pic>
        <p:nvPicPr>
          <p:cNvPr descr="A diagram of a circle with arrows&#10;&#10;Description automatically generated" id="837" name="Google Shape;837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9023" y="842024"/>
            <a:ext cx="5263978" cy="601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92"/>
          <p:cNvSpPr txBox="1"/>
          <p:nvPr>
            <p:ph type="title"/>
          </p:nvPr>
        </p:nvSpPr>
        <p:spPr>
          <a:xfrm>
            <a:off x="0" y="0"/>
            <a:ext cx="105156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b="1" lang="en-US"/>
              <a:t>Newton and Aether </a:t>
            </a:r>
            <a:br>
              <a:rPr b="1" lang="en-US"/>
            </a:br>
            <a:br>
              <a:rPr lang="en-US"/>
            </a:br>
            <a:r>
              <a:rPr lang="en-US" sz="3100"/>
              <a:t>…includes Kepler laws</a:t>
            </a:r>
            <a:br>
              <a:rPr lang="en-US" sz="3100"/>
            </a:br>
            <a:br>
              <a:rPr lang="en-US" sz="3100"/>
            </a:br>
            <a:r>
              <a:rPr lang="en-US" sz="3100"/>
              <a:t>Hildegard: circles, not ellipses</a:t>
            </a:r>
            <a:br>
              <a:rPr lang="en-US"/>
            </a:br>
            <a:br>
              <a:rPr lang="en-US"/>
            </a:br>
            <a:r>
              <a:rPr lang="en-US" sz="3100"/>
              <a:t>=&gt; only vortex circles ! </a:t>
            </a:r>
            <a:br>
              <a:rPr lang="en-US" sz="3100"/>
            </a:br>
            <a:br>
              <a:rPr lang="en-US" sz="3100"/>
            </a:br>
            <a:r>
              <a:rPr lang="en-US" sz="3100"/>
              <a:t>Newton &amp; Feynman:  </a:t>
            </a:r>
            <a:br>
              <a:rPr lang="en-US" sz="3100"/>
            </a:br>
            <a:r>
              <a:rPr lang="en-US" sz="3100"/>
              <a:t>aether friction =&gt; planet death spiral</a:t>
            </a:r>
            <a:br>
              <a:rPr lang="en-US" sz="3100"/>
            </a:br>
            <a:br>
              <a:rPr lang="en-US" sz="3100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/>
          </a:p>
        </p:txBody>
      </p:sp>
      <p:pic>
        <p:nvPicPr>
          <p:cNvPr descr="A blue text on a black background&#10;&#10;Description automatically generated" id="843" name="Google Shape;843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3646" y="859209"/>
            <a:ext cx="6758354" cy="5891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2023-04-21T17:16:29Z</dcterms:created>
  <dc:creator>robert bennett</dc:creator>
</cp:coreProperties>
</file>