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73" r:id="rId4"/>
    <p:sldId id="258" r:id="rId5"/>
    <p:sldId id="261" r:id="rId6"/>
    <p:sldId id="265" r:id="rId7"/>
    <p:sldId id="262" r:id="rId8"/>
    <p:sldId id="263" r:id="rId9"/>
    <p:sldId id="266" r:id="rId10"/>
    <p:sldId id="267" r:id="rId11"/>
    <p:sldId id="269" r:id="rId12"/>
    <p:sldId id="264" r:id="rId13"/>
    <p:sldId id="270"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94644" autoAdjust="0"/>
  </p:normalViewPr>
  <p:slideViewPr>
    <p:cSldViewPr snapToGrid="0">
      <p:cViewPr varScale="1">
        <p:scale>
          <a:sx n="159" d="100"/>
          <a:sy n="159" d="100"/>
        </p:scale>
        <p:origin x="150"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8DC30-8DCC-466F-9D14-1E8FDFAFF01D}" type="datetimeFigureOut">
              <a:rPr lang="en-US" smtClean="0"/>
              <a:t>9/3/2023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73EA2-D1C3-4005-8157-4E568B056B8D}" type="slidenum">
              <a:rPr lang="en-US" smtClean="0"/>
              <a:t>‹#›</a:t>
            </a:fld>
            <a:endParaRPr lang="en-US"/>
          </a:p>
        </p:txBody>
      </p:sp>
    </p:spTree>
    <p:extLst>
      <p:ext uri="{BB962C8B-B14F-4D97-AF65-F5344CB8AC3E}">
        <p14:creationId xmlns:p14="http://schemas.microsoft.com/office/powerpoint/2010/main" val="53312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D73EA2-D1C3-4005-8157-4E568B056B8D}" type="slidenum">
              <a:rPr lang="en-US" smtClean="0"/>
              <a:t>4</a:t>
            </a:fld>
            <a:endParaRPr lang="en-US"/>
          </a:p>
        </p:txBody>
      </p:sp>
    </p:spTree>
    <p:extLst>
      <p:ext uri="{BB962C8B-B14F-4D97-AF65-F5344CB8AC3E}">
        <p14:creationId xmlns:p14="http://schemas.microsoft.com/office/powerpoint/2010/main" val="387577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spacetime tries to re-assert the notion of pressure meditation in the form of spacetime curvature induced by the gravitational field, which is said to be an inherent property of matter.</a:t>
            </a:r>
          </a:p>
        </p:txBody>
      </p:sp>
      <p:sp>
        <p:nvSpPr>
          <p:cNvPr id="4" name="Slide Number Placeholder 3"/>
          <p:cNvSpPr>
            <a:spLocks noGrp="1"/>
          </p:cNvSpPr>
          <p:nvPr>
            <p:ph type="sldNum" sz="quarter" idx="5"/>
          </p:nvPr>
        </p:nvSpPr>
        <p:spPr/>
        <p:txBody>
          <a:bodyPr/>
          <a:lstStyle/>
          <a:p>
            <a:fld id="{EAD73EA2-D1C3-4005-8157-4E568B056B8D}" type="slidenum">
              <a:rPr lang="en-US" smtClean="0"/>
              <a:t>7</a:t>
            </a:fld>
            <a:endParaRPr lang="en-US"/>
          </a:p>
        </p:txBody>
      </p:sp>
    </p:spTree>
    <p:extLst>
      <p:ext uri="{BB962C8B-B14F-4D97-AF65-F5344CB8AC3E}">
        <p14:creationId xmlns:p14="http://schemas.microsoft.com/office/powerpoint/2010/main" val="157931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Ψ psi(</a:t>
            </a:r>
            <a:r>
              <a:rPr lang="en-US" sz="1200" i="1" dirty="0" err="1"/>
              <a:t>r,t</a:t>
            </a:r>
            <a:r>
              <a:rPr lang="en-US" sz="1200" i="1" dirty="0"/>
              <a:t>)</a:t>
            </a:r>
            <a:endParaRPr lang="en-US" dirty="0"/>
          </a:p>
        </p:txBody>
      </p:sp>
      <p:sp>
        <p:nvSpPr>
          <p:cNvPr id="4" name="Slide Number Placeholder 3"/>
          <p:cNvSpPr>
            <a:spLocks noGrp="1"/>
          </p:cNvSpPr>
          <p:nvPr>
            <p:ph type="sldNum" sz="quarter" idx="5"/>
          </p:nvPr>
        </p:nvSpPr>
        <p:spPr/>
        <p:txBody>
          <a:bodyPr/>
          <a:lstStyle/>
          <a:p>
            <a:fld id="{EAD73EA2-D1C3-4005-8157-4E568B056B8D}" type="slidenum">
              <a:rPr lang="en-US" smtClean="0"/>
              <a:t>8</a:t>
            </a:fld>
            <a:endParaRPr lang="en-US"/>
          </a:p>
        </p:txBody>
      </p:sp>
    </p:spTree>
    <p:extLst>
      <p:ext uri="{BB962C8B-B14F-4D97-AF65-F5344CB8AC3E}">
        <p14:creationId xmlns:p14="http://schemas.microsoft.com/office/powerpoint/2010/main" val="3042867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D73EA2-D1C3-4005-8157-4E568B056B8D}" type="slidenum">
              <a:rPr lang="en-US" smtClean="0"/>
              <a:t>12</a:t>
            </a:fld>
            <a:endParaRPr lang="en-US"/>
          </a:p>
        </p:txBody>
      </p:sp>
    </p:spTree>
    <p:extLst>
      <p:ext uri="{BB962C8B-B14F-4D97-AF65-F5344CB8AC3E}">
        <p14:creationId xmlns:p14="http://schemas.microsoft.com/office/powerpoint/2010/main" val="230286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935078B-E24F-407C-8CA9-AE9D9B7F1972}"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DCF0E-34A1-47D5-8737-E829CA6CDCE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35078B-E24F-407C-8CA9-AE9D9B7F1972}"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DCF0E-34A1-47D5-8737-E829CA6CDCE0}" type="slidenum">
              <a:rPr lang="en-US" smtClean="0"/>
              <a:t>‹#›</a:t>
            </a:fld>
            <a:endParaRPr lang="en-US"/>
          </a:p>
        </p:txBody>
      </p:sp>
    </p:spTree>
    <p:extLst>
      <p:ext uri="{BB962C8B-B14F-4D97-AF65-F5344CB8AC3E}">
        <p14:creationId xmlns:p14="http://schemas.microsoft.com/office/powerpoint/2010/main" val="293319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35078B-E24F-407C-8CA9-AE9D9B7F1972}"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DCF0E-34A1-47D5-8737-E829CA6CDCE0}"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26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35078B-E24F-407C-8CA9-AE9D9B7F1972}"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DCF0E-34A1-47D5-8737-E829CA6CDCE0}" type="slidenum">
              <a:rPr lang="en-US" smtClean="0"/>
              <a:t>‹#›</a:t>
            </a:fld>
            <a:endParaRPr lang="en-US"/>
          </a:p>
        </p:txBody>
      </p:sp>
    </p:spTree>
    <p:extLst>
      <p:ext uri="{BB962C8B-B14F-4D97-AF65-F5344CB8AC3E}">
        <p14:creationId xmlns:p14="http://schemas.microsoft.com/office/powerpoint/2010/main" val="80076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35078B-E24F-407C-8CA9-AE9D9B7F1972}"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DCF0E-34A1-47D5-8737-E829CA6CDCE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74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35078B-E24F-407C-8CA9-AE9D9B7F1972}"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DCF0E-34A1-47D5-8737-E829CA6CDCE0}" type="slidenum">
              <a:rPr lang="en-US" smtClean="0"/>
              <a:t>‹#›</a:t>
            </a:fld>
            <a:endParaRPr lang="en-US"/>
          </a:p>
        </p:txBody>
      </p:sp>
    </p:spTree>
    <p:extLst>
      <p:ext uri="{BB962C8B-B14F-4D97-AF65-F5344CB8AC3E}">
        <p14:creationId xmlns:p14="http://schemas.microsoft.com/office/powerpoint/2010/main" val="397562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35078B-E24F-407C-8CA9-AE9D9B7F1972}" type="datetimeFigureOut">
              <a:rPr lang="en-US" smtClean="0"/>
              <a:t>9/3/2023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DCF0E-34A1-47D5-8737-E829CA6CDCE0}" type="slidenum">
              <a:rPr lang="en-US" smtClean="0"/>
              <a:t>‹#›</a:t>
            </a:fld>
            <a:endParaRPr lang="en-US"/>
          </a:p>
        </p:txBody>
      </p:sp>
    </p:spTree>
    <p:extLst>
      <p:ext uri="{BB962C8B-B14F-4D97-AF65-F5344CB8AC3E}">
        <p14:creationId xmlns:p14="http://schemas.microsoft.com/office/powerpoint/2010/main" val="421169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35078B-E24F-407C-8CA9-AE9D9B7F1972}" type="datetimeFigureOut">
              <a:rPr lang="en-US" smtClean="0"/>
              <a:t>9/3/2023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7DCF0E-34A1-47D5-8737-E829CA6CDCE0}" type="slidenum">
              <a:rPr lang="en-US" smtClean="0"/>
              <a:t>‹#›</a:t>
            </a:fld>
            <a:endParaRPr lang="en-US"/>
          </a:p>
        </p:txBody>
      </p:sp>
    </p:spTree>
    <p:extLst>
      <p:ext uri="{BB962C8B-B14F-4D97-AF65-F5344CB8AC3E}">
        <p14:creationId xmlns:p14="http://schemas.microsoft.com/office/powerpoint/2010/main" val="73082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5078B-E24F-407C-8CA9-AE9D9B7F1972}" type="datetimeFigureOut">
              <a:rPr lang="en-US" smtClean="0"/>
              <a:t>9/3/2023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7DCF0E-34A1-47D5-8737-E829CA6CDCE0}" type="slidenum">
              <a:rPr lang="en-US" smtClean="0"/>
              <a:t>‹#›</a:t>
            </a:fld>
            <a:endParaRPr lang="en-US"/>
          </a:p>
        </p:txBody>
      </p:sp>
    </p:spTree>
    <p:extLst>
      <p:ext uri="{BB962C8B-B14F-4D97-AF65-F5344CB8AC3E}">
        <p14:creationId xmlns:p14="http://schemas.microsoft.com/office/powerpoint/2010/main" val="109628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35078B-E24F-407C-8CA9-AE9D9B7F1972}"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DCF0E-34A1-47D5-8737-E829CA6CDCE0}" type="slidenum">
              <a:rPr lang="en-US" smtClean="0"/>
              <a:t>‹#›</a:t>
            </a:fld>
            <a:endParaRPr lang="en-US"/>
          </a:p>
        </p:txBody>
      </p:sp>
    </p:spTree>
    <p:extLst>
      <p:ext uri="{BB962C8B-B14F-4D97-AF65-F5344CB8AC3E}">
        <p14:creationId xmlns:p14="http://schemas.microsoft.com/office/powerpoint/2010/main" val="342898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35078B-E24F-407C-8CA9-AE9D9B7F1972}"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DCF0E-34A1-47D5-8737-E829CA6CDCE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574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935078B-E24F-407C-8CA9-AE9D9B7F1972}" type="datetimeFigureOut">
              <a:rPr lang="en-US" smtClean="0"/>
              <a:t>9/3/2023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77DCF0E-34A1-47D5-8737-E829CA6CDCE0}"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411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space_audits/playlists" TargetMode="External"/><Relationship Id="rId2" Type="http://schemas.openxmlformats.org/officeDocument/2006/relationships/hyperlink" Target="https://www.youtube.com/@space_audits/video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8E8AB7-4497-E662-90FB-55AD3EAE1A6F}"/>
              </a:ext>
            </a:extLst>
          </p:cNvPr>
          <p:cNvSpPr>
            <a:spLocks noGrp="1"/>
          </p:cNvSpPr>
          <p:nvPr>
            <p:ph type="ctrTitle"/>
          </p:nvPr>
        </p:nvSpPr>
        <p:spPr>
          <a:xfrm>
            <a:off x="4713224" y="1105351"/>
            <a:ext cx="6353967" cy="3023981"/>
          </a:xfrm>
        </p:spPr>
        <p:txBody>
          <a:bodyPr anchor="b">
            <a:normAutofit/>
          </a:bodyPr>
          <a:lstStyle/>
          <a:p>
            <a:pPr algn="l"/>
            <a:r>
              <a:rPr lang="en-US" sz="4800">
                <a:solidFill>
                  <a:srgbClr val="FFFFFF"/>
                </a:solidFill>
              </a:rPr>
              <a:t>Etherdynamics</a:t>
            </a:r>
          </a:p>
        </p:txBody>
      </p:sp>
      <p:sp>
        <p:nvSpPr>
          <p:cNvPr id="3" name="Subtitle 2">
            <a:extLst>
              <a:ext uri="{FF2B5EF4-FFF2-40B4-BE49-F238E27FC236}">
                <a16:creationId xmlns:a16="http://schemas.microsoft.com/office/drawing/2014/main" id="{C010E726-9263-908C-3BF3-1CAE25BBCCB2}"/>
              </a:ext>
            </a:extLst>
          </p:cNvPr>
          <p:cNvSpPr>
            <a:spLocks noGrp="1"/>
          </p:cNvSpPr>
          <p:nvPr>
            <p:ph type="subTitle" idx="1"/>
          </p:nvPr>
        </p:nvSpPr>
        <p:spPr>
          <a:xfrm>
            <a:off x="4713224" y="4297556"/>
            <a:ext cx="6353968" cy="1433391"/>
          </a:xfrm>
        </p:spPr>
        <p:txBody>
          <a:bodyPr anchor="t">
            <a:normAutofit fontScale="85000" lnSpcReduction="20000"/>
          </a:bodyPr>
          <a:lstStyle/>
          <a:p>
            <a:r>
              <a:rPr lang="en-US" dirty="0">
                <a:solidFill>
                  <a:srgbClr val="FFFFFF"/>
                </a:solidFill>
              </a:rPr>
              <a:t>The Etheric Framework and the Dynamics of the Ether</a:t>
            </a:r>
          </a:p>
          <a:p>
            <a:endParaRPr lang="en-US" dirty="0">
              <a:solidFill>
                <a:srgbClr val="FFFFFF"/>
              </a:solidFill>
            </a:endParaRPr>
          </a:p>
          <a:p>
            <a:r>
              <a:rPr lang="en-US" dirty="0">
                <a:solidFill>
                  <a:srgbClr val="FFFFFF"/>
                </a:solidFill>
              </a:rPr>
              <a:t>By Space Audits</a:t>
            </a:r>
          </a:p>
          <a:p>
            <a:endParaRPr lang="en-US" dirty="0">
              <a:solidFill>
                <a:srgbClr val="FFFFFF"/>
              </a:solidFill>
            </a:endParaRPr>
          </a:p>
          <a:p>
            <a:r>
              <a:rPr lang="en-US" dirty="0">
                <a:solidFill>
                  <a:srgbClr val="FFFFFF"/>
                </a:solidFill>
                <a:hlinkClick r:id="rId2"/>
              </a:rPr>
              <a:t>https://www.youtube.com/@space_audits/videos</a:t>
            </a:r>
            <a:endParaRPr lang="en-US" dirty="0">
              <a:solidFill>
                <a:srgbClr val="FFFFFF"/>
              </a:solidFill>
            </a:endParaRPr>
          </a:p>
          <a:p>
            <a:r>
              <a:rPr lang="en-US" dirty="0">
                <a:solidFill>
                  <a:srgbClr val="FFFFFF"/>
                </a:solidFill>
                <a:hlinkClick r:id="rId3"/>
              </a:rPr>
              <a:t>https://www.youtube.com/@space_audits/playlists</a:t>
            </a:r>
            <a:endParaRPr lang="en-US" dirty="0">
              <a:solidFill>
                <a:srgbClr val="FFFFFF"/>
              </a:solidFill>
            </a:endParaRPr>
          </a:p>
          <a:p>
            <a:endParaRPr lang="en-US" dirty="0">
              <a:solidFill>
                <a:srgbClr val="FFFFFF"/>
              </a:solidFill>
            </a:endParaRPr>
          </a:p>
        </p:txBody>
      </p:sp>
      <p:cxnSp>
        <p:nvCxnSpPr>
          <p:cNvPr id="14" name="Straight Connector 13">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7765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hemical formulae are written on paper">
            <a:extLst>
              <a:ext uri="{FF2B5EF4-FFF2-40B4-BE49-F238E27FC236}">
                <a16:creationId xmlns:a16="http://schemas.microsoft.com/office/drawing/2014/main" id="{4F5A0FF3-9198-5372-C45F-CAFF923A281F}"/>
              </a:ext>
            </a:extLst>
          </p:cNvPr>
          <p:cNvPicPr>
            <a:picLocks noChangeAspect="1"/>
          </p:cNvPicPr>
          <p:nvPr/>
        </p:nvPicPr>
        <p:blipFill rotWithShape="1">
          <a:blip r:embed="rId2">
            <a:duotone>
              <a:schemeClr val="bg2">
                <a:shade val="45000"/>
                <a:satMod val="135000"/>
              </a:schemeClr>
              <a:prstClr val="white"/>
            </a:duotone>
            <a:alphaModFix amt="40000"/>
          </a:blip>
          <a:srcRect/>
          <a:stretch/>
        </p:blipFill>
        <p:spPr>
          <a:xfrm>
            <a:off x="20" y="10"/>
            <a:ext cx="12191980" cy="6857989"/>
          </a:xfrm>
          <a:prstGeom prst="rect">
            <a:avLst/>
          </a:prstGeom>
        </p:spPr>
      </p:pic>
      <p:sp>
        <p:nvSpPr>
          <p:cNvPr id="2" name="Title 1">
            <a:extLst>
              <a:ext uri="{FF2B5EF4-FFF2-40B4-BE49-F238E27FC236}">
                <a16:creationId xmlns:a16="http://schemas.microsoft.com/office/drawing/2014/main" id="{23EFD455-2880-903B-A0D2-6DF6023399FD}"/>
              </a:ext>
            </a:extLst>
          </p:cNvPr>
          <p:cNvSpPr>
            <a:spLocks noGrp="1"/>
          </p:cNvSpPr>
          <p:nvPr>
            <p:ph type="title"/>
          </p:nvPr>
        </p:nvSpPr>
        <p:spPr>
          <a:xfrm>
            <a:off x="1024128" y="585216"/>
            <a:ext cx="9720072" cy="667851"/>
          </a:xfrm>
        </p:spPr>
        <p:txBody>
          <a:bodyPr>
            <a:normAutofit fontScale="90000"/>
          </a:bodyPr>
          <a:lstStyle/>
          <a:p>
            <a:r>
              <a:rPr lang="en-US" dirty="0"/>
              <a:t>Etheric Framework Guidelines</a:t>
            </a:r>
          </a:p>
        </p:txBody>
      </p:sp>
      <p:cxnSp>
        <p:nvCxnSpPr>
          <p:cNvPr id="9" name="Straight Connector 8">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C5142F-2F8D-1807-3D31-60E28DBEB4C1}"/>
              </a:ext>
            </a:extLst>
          </p:cNvPr>
          <p:cNvSpPr>
            <a:spLocks noGrp="1"/>
          </p:cNvSpPr>
          <p:nvPr>
            <p:ph idx="1"/>
          </p:nvPr>
        </p:nvSpPr>
        <p:spPr>
          <a:xfrm>
            <a:off x="1024128" y="1557867"/>
            <a:ext cx="11079819" cy="4751493"/>
          </a:xfrm>
        </p:spPr>
        <p:txBody>
          <a:bodyPr>
            <a:normAutofit fontScale="92500" lnSpcReduction="20000"/>
          </a:bodyPr>
          <a:lstStyle/>
          <a:p>
            <a:pPr>
              <a:buFont typeface="+mj-lt"/>
              <a:buAutoNum type="arabicPeriod" startAt="5"/>
            </a:pPr>
            <a:r>
              <a:rPr lang="en-US" sz="2400" dirty="0"/>
              <a:t> When constructing general physical theories, defining universal physical invariants—categories unaffected by transformations and interactions—is crucial. These invariants should be derived from comprehensive analysis of known interactions and phenomena, chosen based on their presence in all aspects of nature. Selection of these invariants must correspond to their ubiquity in all material entities and natural phenomena.</a:t>
            </a:r>
          </a:p>
          <a:p>
            <a:pPr>
              <a:buFont typeface="+mj-lt"/>
              <a:buAutoNum type="arabicPeriod" startAt="5"/>
            </a:pPr>
            <a:r>
              <a:rPr lang="en-US" sz="2400" dirty="0"/>
              <a:t> Categories incompatible with universality cannot be true universal physical invariants. Concepts like the four-dimensional interval or the speed of light, declared as such in Einstein's theory of relativity, are inappropriate examples. Extending electromagnetic ideas to gravity in the General Theory of Relativity, claiming it as a "theory of gravitation," is even more misguided, given the dissociation between gravitational and electromagnetic phenomena.</a:t>
            </a:r>
          </a:p>
          <a:p>
            <a:pPr>
              <a:buFont typeface="+mj-lt"/>
              <a:buAutoNum type="arabicPeriod" startAt="5"/>
            </a:pPr>
            <a:r>
              <a:rPr lang="en-US" sz="2400" dirty="0"/>
              <a:t> A comprehensive analysis reveals that matter, space, time, and motion are pervasive categories, serving as universal physical invariants. These fundamental concepts exhibit qualities of omnipresence, primordiality, preservation under transformations, infinite divisibility, and linearity. This entails characteristics like Euclidean space [mean space doesn’t curve in on itself], uniform unidirectional time, eternal and indestructible matter, and the perpetuity of the Universe—stationary, dynamic, and filled with a medium that interconnects mechanical processes involving the movement of matter in space.</a:t>
            </a:r>
          </a:p>
          <a:p>
            <a:endParaRPr lang="en-US" sz="1700" dirty="0"/>
          </a:p>
        </p:txBody>
      </p:sp>
    </p:spTree>
    <p:extLst>
      <p:ext uri="{BB962C8B-B14F-4D97-AF65-F5344CB8AC3E}">
        <p14:creationId xmlns:p14="http://schemas.microsoft.com/office/powerpoint/2010/main" val="407821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hemical formulae are written on paper">
            <a:extLst>
              <a:ext uri="{FF2B5EF4-FFF2-40B4-BE49-F238E27FC236}">
                <a16:creationId xmlns:a16="http://schemas.microsoft.com/office/drawing/2014/main" id="{B21A38D2-9CE9-33F8-DB1D-D4B2733DFB07}"/>
              </a:ext>
            </a:extLst>
          </p:cNvPr>
          <p:cNvPicPr>
            <a:picLocks noChangeAspect="1"/>
          </p:cNvPicPr>
          <p:nvPr/>
        </p:nvPicPr>
        <p:blipFill rotWithShape="1">
          <a:blip r:embed="rId2">
            <a:duotone>
              <a:schemeClr val="bg2">
                <a:shade val="45000"/>
                <a:satMod val="135000"/>
              </a:schemeClr>
              <a:prstClr val="white"/>
            </a:duotone>
            <a:alphaModFix amt="40000"/>
          </a:blip>
          <a:srcRect/>
          <a:stretch/>
        </p:blipFill>
        <p:spPr>
          <a:xfrm>
            <a:off x="0" y="0"/>
            <a:ext cx="12191980" cy="6857989"/>
          </a:xfrm>
          <a:prstGeom prst="rect">
            <a:avLst/>
          </a:prstGeom>
        </p:spPr>
      </p:pic>
      <p:sp>
        <p:nvSpPr>
          <p:cNvPr id="2" name="Title 1">
            <a:extLst>
              <a:ext uri="{FF2B5EF4-FFF2-40B4-BE49-F238E27FC236}">
                <a16:creationId xmlns:a16="http://schemas.microsoft.com/office/drawing/2014/main" id="{23EFD455-2880-903B-A0D2-6DF6023399FD}"/>
              </a:ext>
            </a:extLst>
          </p:cNvPr>
          <p:cNvSpPr>
            <a:spLocks noGrp="1"/>
          </p:cNvSpPr>
          <p:nvPr>
            <p:ph type="title"/>
          </p:nvPr>
        </p:nvSpPr>
        <p:spPr>
          <a:xfrm>
            <a:off x="1024129" y="96181"/>
            <a:ext cx="9720072" cy="914400"/>
          </a:xfrm>
        </p:spPr>
        <p:txBody>
          <a:bodyPr>
            <a:normAutofit/>
          </a:bodyPr>
          <a:lstStyle/>
          <a:p>
            <a:r>
              <a:rPr lang="en-US" dirty="0"/>
              <a:t>Etheric Framework Guidelines</a:t>
            </a:r>
          </a:p>
        </p:txBody>
      </p:sp>
      <p:cxnSp>
        <p:nvCxnSpPr>
          <p:cNvPr id="9" name="Straight Connector 8">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C5142F-2F8D-1807-3D31-60E28DBEB4C1}"/>
              </a:ext>
            </a:extLst>
          </p:cNvPr>
          <p:cNvSpPr>
            <a:spLocks noGrp="1"/>
          </p:cNvSpPr>
          <p:nvPr>
            <p:ph idx="1"/>
          </p:nvPr>
        </p:nvSpPr>
        <p:spPr>
          <a:xfrm>
            <a:off x="860212" y="1124373"/>
            <a:ext cx="11142135" cy="5391574"/>
          </a:xfrm>
        </p:spPr>
        <p:txBody>
          <a:bodyPr>
            <a:normAutofit lnSpcReduction="10000"/>
          </a:bodyPr>
          <a:lstStyle/>
          <a:p>
            <a:pPr>
              <a:buFont typeface="+mj-lt"/>
              <a:buAutoNum type="arabicPeriod" startAt="8"/>
            </a:pPr>
            <a:r>
              <a:rPr lang="en-US" sz="2400" dirty="0"/>
              <a:t> The properties of universal physical invariants demonstrate that there are no favored scales for motion, matter, space, and time across both macro and micro levels of matter organization. This leads to the conclusion that the same physical laws apply consistently, erasing the distinction between microcosm and macrocosm, and allowing for the use of macrocosmic analogies in analyzing and modeling material structures. </a:t>
            </a:r>
          </a:p>
          <a:p>
            <a:pPr>
              <a:buFont typeface="+mj-lt"/>
              <a:buAutoNum type="arabicPeriod" startAt="8"/>
            </a:pPr>
            <a:r>
              <a:rPr lang="en-US" sz="2400" dirty="0"/>
              <a:t> The historical progression of natural science has been centered on delving into the intricate hierarchical arrangement of matter. The subsequent developmental stage introduced the concept of new, smaller material entities with simpler forms and interactions.</a:t>
            </a:r>
          </a:p>
          <a:p>
            <a:pPr>
              <a:buFont typeface="+mj-lt"/>
              <a:buAutoNum type="arabicPeriod" startAt="8"/>
            </a:pPr>
            <a:r>
              <a:rPr lang="en-US" sz="2400" dirty="0"/>
              <a:t> Matter's structural organization extends infinitely through hierarchical levels, both deepening and ascending. While the total hierarchical levels and matter, space, time, and motion are infinite, individual processes are confined to finite amounts of these properties. This limitation also affects the propagation of fields and interactions in space and time.</a:t>
            </a:r>
          </a:p>
          <a:p>
            <a:pPr>
              <a:buFont typeface="+mj-lt"/>
              <a:buAutoNum type="arabicPeriod" startAt="8"/>
            </a:pPr>
            <a:r>
              <a:rPr lang="en-US" sz="2400" dirty="0"/>
              <a:t> The principles of etherdynamics methodology align with the tenets of dialectical materialism. Meaning that the science is never settled and not to ignore contradictory results to fit the theories, i.e. Idealism.</a:t>
            </a:r>
          </a:p>
        </p:txBody>
      </p:sp>
    </p:spTree>
    <p:extLst>
      <p:ext uri="{BB962C8B-B14F-4D97-AF65-F5344CB8AC3E}">
        <p14:creationId xmlns:p14="http://schemas.microsoft.com/office/powerpoint/2010/main" val="1308777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Analogue clock">
            <a:extLst>
              <a:ext uri="{FF2B5EF4-FFF2-40B4-BE49-F238E27FC236}">
                <a16:creationId xmlns:a16="http://schemas.microsoft.com/office/drawing/2014/main" id="{A270852C-64E1-9D86-DAD7-EECE1A9D43D4}"/>
              </a:ext>
            </a:extLst>
          </p:cNvPr>
          <p:cNvPicPr>
            <a:picLocks noChangeAspect="1"/>
          </p:cNvPicPr>
          <p:nvPr/>
        </p:nvPicPr>
        <p:blipFill rotWithShape="1">
          <a:blip r:embed="rId3">
            <a:duotone>
              <a:schemeClr val="bg2">
                <a:shade val="45000"/>
                <a:satMod val="135000"/>
              </a:schemeClr>
              <a:prstClr val="white"/>
            </a:duotone>
            <a:alphaModFix amt="35000"/>
          </a:blip>
          <a:srcRect t="15709" r="-1" b="-1"/>
          <a:stretch/>
        </p:blipFill>
        <p:spPr>
          <a:xfrm>
            <a:off x="20" y="-1"/>
            <a:ext cx="12188932" cy="6858000"/>
          </a:xfrm>
          <a:prstGeom prst="rect">
            <a:avLst/>
          </a:prstGeom>
        </p:spPr>
      </p:pic>
      <p:sp>
        <p:nvSpPr>
          <p:cNvPr id="2" name="Title 1">
            <a:extLst>
              <a:ext uri="{FF2B5EF4-FFF2-40B4-BE49-F238E27FC236}">
                <a16:creationId xmlns:a16="http://schemas.microsoft.com/office/drawing/2014/main" id="{043DB0D0-5181-B44B-DB5A-C975261BF6A6}"/>
              </a:ext>
            </a:extLst>
          </p:cNvPr>
          <p:cNvSpPr>
            <a:spLocks noGrp="1"/>
          </p:cNvSpPr>
          <p:nvPr>
            <p:ph type="title"/>
          </p:nvPr>
        </p:nvSpPr>
        <p:spPr>
          <a:xfrm>
            <a:off x="643467" y="643467"/>
            <a:ext cx="3684437" cy="5571066"/>
          </a:xfrm>
        </p:spPr>
        <p:txBody>
          <a:bodyPr>
            <a:normAutofit/>
          </a:bodyPr>
          <a:lstStyle/>
          <a:p>
            <a:pPr algn="r"/>
            <a:r>
              <a:rPr lang="en-US" dirty="0"/>
              <a:t>Postulates: Ether – Four Universal Invariants</a:t>
            </a:r>
          </a:p>
        </p:txBody>
      </p:sp>
      <p:cxnSp>
        <p:nvCxnSpPr>
          <p:cNvPr id="11" name="Straight Connector 10">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D23F2C-160F-CEC9-B72E-D631F05E4058}"/>
              </a:ext>
            </a:extLst>
          </p:cNvPr>
          <p:cNvSpPr>
            <a:spLocks noGrp="1"/>
          </p:cNvSpPr>
          <p:nvPr>
            <p:ph idx="1"/>
          </p:nvPr>
        </p:nvSpPr>
        <p:spPr>
          <a:xfrm>
            <a:off x="4971371" y="643467"/>
            <a:ext cx="6574112" cy="5571066"/>
          </a:xfrm>
        </p:spPr>
        <p:txBody>
          <a:bodyPr anchor="ctr">
            <a:normAutofit/>
          </a:bodyPr>
          <a:lstStyle/>
          <a:p>
            <a:r>
              <a:rPr lang="en-US" sz="1500" b="1" dirty="0"/>
              <a:t>Matter: </a:t>
            </a:r>
            <a:r>
              <a:rPr lang="en-US" sz="1500" dirty="0"/>
              <a:t>No direct measure of the quantity of </a:t>
            </a:r>
            <a:r>
              <a:rPr lang="en-US" sz="1500" b="1" dirty="0"/>
              <a:t>matter</a:t>
            </a:r>
            <a:r>
              <a:rPr lang="en-US" sz="1500" dirty="0"/>
              <a:t> has been found so far. Previously, mass was considered an indirect but strictly proportional measure of the quantity of </a:t>
            </a:r>
            <a:r>
              <a:rPr lang="en-US" sz="1500" b="1" dirty="0"/>
              <a:t>matter</a:t>
            </a:r>
            <a:r>
              <a:rPr lang="en-US" sz="1500" dirty="0"/>
              <a:t> in classical physics, i.e. weight = mass, no relativistic scaling.</a:t>
            </a:r>
          </a:p>
          <a:p>
            <a:endParaRPr lang="en-US" sz="1500" dirty="0"/>
          </a:p>
          <a:p>
            <a:r>
              <a:rPr lang="en-US" sz="1500" b="1" dirty="0"/>
              <a:t>Time: </a:t>
            </a:r>
            <a:r>
              <a:rPr lang="en-US" sz="1500" dirty="0"/>
              <a:t>Units of </a:t>
            </a:r>
            <a:r>
              <a:rPr lang="en-US" sz="1500" b="1" dirty="0"/>
              <a:t>time</a:t>
            </a:r>
            <a:r>
              <a:rPr lang="en-US" sz="1500" dirty="0"/>
              <a:t> corresponding to physical quantities can be taken as units of measurement. Example: units of </a:t>
            </a:r>
            <a:r>
              <a:rPr lang="en-US" sz="1500" b="1" dirty="0"/>
              <a:t>time</a:t>
            </a:r>
            <a:r>
              <a:rPr lang="en-US" sz="1500" dirty="0"/>
              <a:t>, seconds, hours, minutes, </a:t>
            </a:r>
            <a:r>
              <a:rPr lang="en-US" sz="1500" dirty="0" err="1"/>
              <a:t>etc</a:t>
            </a:r>
            <a:r>
              <a:rPr lang="en-US" sz="1500" dirty="0"/>
              <a:t>, can represent one day. 1 Day = 24h. 24 hours, each individual hour breaks down into  60 minutes, and further breaking the minutes into seconds is 60 seconds per minute. </a:t>
            </a:r>
          </a:p>
          <a:p>
            <a:endParaRPr lang="en-US" sz="1500" dirty="0"/>
          </a:p>
          <a:p>
            <a:r>
              <a:rPr lang="en-US" sz="1500" b="1" dirty="0"/>
              <a:t>Space:</a:t>
            </a:r>
            <a:r>
              <a:rPr lang="en-US" sz="1500" dirty="0"/>
              <a:t> </a:t>
            </a:r>
            <a:r>
              <a:rPr lang="en-US" sz="1500" b="1" dirty="0"/>
              <a:t> </a:t>
            </a:r>
            <a:r>
              <a:rPr lang="en-US" sz="1500" dirty="0"/>
              <a:t>Independent to </a:t>
            </a:r>
            <a:r>
              <a:rPr lang="en-US" sz="1500" b="1" dirty="0"/>
              <a:t>time</a:t>
            </a:r>
            <a:r>
              <a:rPr lang="en-US" sz="1500" dirty="0"/>
              <a:t>, </a:t>
            </a:r>
            <a:r>
              <a:rPr lang="en-US" sz="1500" b="1" dirty="0"/>
              <a:t>matter</a:t>
            </a:r>
            <a:r>
              <a:rPr lang="en-US" sz="1500" dirty="0"/>
              <a:t>, or any conditions of the phenomena occurring within it, i.e. </a:t>
            </a:r>
            <a:r>
              <a:rPr lang="en-US" sz="1500" b="1" dirty="0"/>
              <a:t>Matter</a:t>
            </a:r>
            <a:r>
              <a:rPr lang="en-US" sz="1500" dirty="0"/>
              <a:t> inside of </a:t>
            </a:r>
            <a:r>
              <a:rPr lang="en-US" sz="1500" b="1" dirty="0"/>
              <a:t>space</a:t>
            </a:r>
            <a:r>
              <a:rPr lang="en-US" sz="1500" dirty="0"/>
              <a:t> does not distort </a:t>
            </a:r>
            <a:r>
              <a:rPr lang="en-US" sz="1500" b="1" dirty="0"/>
              <a:t>space</a:t>
            </a:r>
            <a:r>
              <a:rPr lang="en-US" sz="1500" dirty="0"/>
              <a:t> such that it then effects </a:t>
            </a:r>
            <a:r>
              <a:rPr lang="en-US" sz="1500" b="1" dirty="0"/>
              <a:t>time</a:t>
            </a:r>
            <a:r>
              <a:rPr lang="en-US" sz="1500" dirty="0"/>
              <a:t> or the </a:t>
            </a:r>
            <a:r>
              <a:rPr lang="en-US" sz="1500" b="1" dirty="0"/>
              <a:t>matter</a:t>
            </a:r>
            <a:r>
              <a:rPr lang="en-US" sz="1500" dirty="0"/>
              <a:t> itself (orbital trajectories based on curved spacetime, </a:t>
            </a:r>
            <a:r>
              <a:rPr lang="en-US" sz="1500" dirty="0" err="1"/>
              <a:t>etc</a:t>
            </a:r>
            <a:r>
              <a:rPr lang="en-US" sz="1500" dirty="0"/>
              <a:t>).</a:t>
            </a:r>
          </a:p>
          <a:p>
            <a:endParaRPr lang="en-US" sz="1500" dirty="0"/>
          </a:p>
          <a:p>
            <a:r>
              <a:rPr lang="en-US" sz="1500" b="1" dirty="0"/>
              <a:t>Motion:</a:t>
            </a:r>
            <a:r>
              <a:rPr lang="en-US" sz="1500" dirty="0"/>
              <a:t> An emergent property of </a:t>
            </a:r>
            <a:r>
              <a:rPr lang="en-US" sz="1500" b="1" dirty="0"/>
              <a:t>matter</a:t>
            </a:r>
            <a:r>
              <a:rPr lang="en-US" sz="1500" dirty="0"/>
              <a:t>, </a:t>
            </a:r>
            <a:r>
              <a:rPr lang="en-US" sz="1500" b="1" dirty="0"/>
              <a:t>time</a:t>
            </a:r>
            <a:r>
              <a:rPr lang="en-US" sz="1500" dirty="0"/>
              <a:t> and </a:t>
            </a:r>
            <a:r>
              <a:rPr lang="en-US" sz="1500" b="1" dirty="0"/>
              <a:t>space</a:t>
            </a:r>
            <a:r>
              <a:rPr lang="en-US" sz="1500" dirty="0"/>
              <a:t> is the </a:t>
            </a:r>
            <a:r>
              <a:rPr lang="en-US" sz="1500" b="1" dirty="0"/>
              <a:t>motion</a:t>
            </a:r>
            <a:r>
              <a:rPr lang="en-US" sz="1500" dirty="0"/>
              <a:t> of </a:t>
            </a:r>
            <a:r>
              <a:rPr lang="en-US" sz="1500" b="1" dirty="0"/>
              <a:t>matter</a:t>
            </a:r>
            <a:r>
              <a:rPr lang="en-US" sz="1500" dirty="0"/>
              <a:t> through time and space. An interconnected framework allows the explanation of motion without “action at a distance.” This returns us to the older ideas of motion in the classical sense; mechanical interactions facilitated by pressure mediation.</a:t>
            </a:r>
          </a:p>
        </p:txBody>
      </p:sp>
    </p:spTree>
    <p:extLst>
      <p:ext uri="{BB962C8B-B14F-4D97-AF65-F5344CB8AC3E}">
        <p14:creationId xmlns:p14="http://schemas.microsoft.com/office/powerpoint/2010/main" val="82433767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ny question marks on black background">
            <a:extLst>
              <a:ext uri="{FF2B5EF4-FFF2-40B4-BE49-F238E27FC236}">
                <a16:creationId xmlns:a16="http://schemas.microsoft.com/office/drawing/2014/main" id="{083D224A-FB2C-A032-A87E-B9E1BBDB530D}"/>
              </a:ext>
            </a:extLst>
          </p:cNvPr>
          <p:cNvPicPr>
            <a:picLocks noChangeAspect="1"/>
          </p:cNvPicPr>
          <p:nvPr/>
        </p:nvPicPr>
        <p:blipFill rotWithShape="1">
          <a:blip r:embed="rId2">
            <a:alphaModFix amt="25000"/>
          </a:blip>
          <a:srcRect t="7787"/>
          <a:stretch/>
        </p:blipFill>
        <p:spPr>
          <a:xfrm>
            <a:off x="20" y="10"/>
            <a:ext cx="12191980" cy="6857990"/>
          </a:xfrm>
          <a:prstGeom prst="rect">
            <a:avLst/>
          </a:prstGeom>
        </p:spPr>
      </p:pic>
      <p:sp>
        <p:nvSpPr>
          <p:cNvPr id="2" name="Title 1">
            <a:extLst>
              <a:ext uri="{FF2B5EF4-FFF2-40B4-BE49-F238E27FC236}">
                <a16:creationId xmlns:a16="http://schemas.microsoft.com/office/drawing/2014/main" id="{D5AABFA6-0A97-EE55-DCDE-D666B7DC8267}"/>
              </a:ext>
            </a:extLst>
          </p:cNvPr>
          <p:cNvSpPr>
            <a:spLocks noGrp="1"/>
          </p:cNvSpPr>
          <p:nvPr>
            <p:ph type="title"/>
          </p:nvPr>
        </p:nvSpPr>
        <p:spPr>
          <a:xfrm>
            <a:off x="1024128" y="585216"/>
            <a:ext cx="9720072" cy="1499616"/>
          </a:xfrm>
        </p:spPr>
        <p:txBody>
          <a:bodyPr>
            <a:normAutofit/>
          </a:bodyPr>
          <a:lstStyle/>
          <a:p>
            <a:r>
              <a:rPr lang="en-US" dirty="0">
                <a:solidFill>
                  <a:srgbClr val="FFFFFF"/>
                </a:solidFill>
              </a:rPr>
              <a:t>Basic Properties of the Four Universal Invariants </a:t>
            </a:r>
          </a:p>
        </p:txBody>
      </p:sp>
      <p:cxnSp>
        <p:nvCxnSpPr>
          <p:cNvPr id="9" name="Straight Connector 8">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0FAC25-C154-0678-7624-C4D7A2957EAF}"/>
              </a:ext>
            </a:extLst>
          </p:cNvPr>
          <p:cNvSpPr>
            <a:spLocks noGrp="1"/>
          </p:cNvSpPr>
          <p:nvPr>
            <p:ph idx="1"/>
          </p:nvPr>
        </p:nvSpPr>
        <p:spPr>
          <a:xfrm>
            <a:off x="1024128" y="2286000"/>
            <a:ext cx="9720073" cy="4023360"/>
          </a:xfrm>
        </p:spPr>
        <p:txBody>
          <a:bodyPr>
            <a:normAutofit/>
          </a:bodyPr>
          <a:lstStyle/>
          <a:p>
            <a:endParaRPr lang="en-US" dirty="0">
              <a:solidFill>
                <a:srgbClr val="FFFFFF"/>
              </a:solidFill>
            </a:endParaRPr>
          </a:p>
          <a:p>
            <a:r>
              <a:rPr lang="en-US" dirty="0">
                <a:solidFill>
                  <a:srgbClr val="FFFFFF"/>
                </a:solidFill>
              </a:rPr>
              <a:t>Time</a:t>
            </a:r>
            <a:r>
              <a:rPr lang="en-US">
                <a:solidFill>
                  <a:srgbClr val="FFFFFF"/>
                </a:solidFill>
              </a:rPr>
              <a:t>, space, matter and motion</a:t>
            </a:r>
            <a:r>
              <a:rPr lang="en-US" dirty="0">
                <a:solidFill>
                  <a:srgbClr val="FFFFFF"/>
                </a:solidFill>
              </a:rPr>
              <a:t>, has a presence in all structures of matter and phenomena.</a:t>
            </a:r>
          </a:p>
          <a:p>
            <a:endParaRPr lang="en-US" dirty="0">
              <a:solidFill>
                <a:srgbClr val="FFFFFF"/>
              </a:solidFill>
            </a:endParaRPr>
          </a:p>
          <a:p>
            <a:r>
              <a:rPr lang="en-US" dirty="0">
                <a:solidFill>
                  <a:srgbClr val="FFFFFF"/>
                </a:solidFill>
              </a:rPr>
              <a:t>Covariance: The four Universal Invariants must be invariant under transformations</a:t>
            </a:r>
          </a:p>
          <a:p>
            <a:endParaRPr lang="en-US" dirty="0">
              <a:solidFill>
                <a:srgbClr val="FFFFFF"/>
              </a:solidFill>
            </a:endParaRPr>
          </a:p>
          <a:p>
            <a:r>
              <a:rPr lang="en-US" dirty="0">
                <a:solidFill>
                  <a:srgbClr val="FFFFFF"/>
                </a:solidFill>
              </a:rPr>
              <a:t>Absent of any preferred scale i.e., the math doesn’t break down on the macro vs micro levels. Mathematically, the framework should be able to describe all levels of the organization of matter and any phenomena with no special qualifications.</a:t>
            </a:r>
          </a:p>
        </p:txBody>
      </p:sp>
    </p:spTree>
    <p:extLst>
      <p:ext uri="{BB962C8B-B14F-4D97-AF65-F5344CB8AC3E}">
        <p14:creationId xmlns:p14="http://schemas.microsoft.com/office/powerpoint/2010/main" val="403023652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C492EF1F-3CDB-0293-2972-A32AF752E1E4}"/>
              </a:ext>
            </a:extLst>
          </p:cNvPr>
          <p:cNvPicPr>
            <a:picLocks noChangeAspect="1"/>
          </p:cNvPicPr>
          <p:nvPr/>
        </p:nvPicPr>
        <p:blipFill rotWithShape="1">
          <a:blip r:embed="rId2">
            <a:alphaModFix amt="25000"/>
          </a:blip>
          <a:srcRect t="444" b="-444"/>
          <a:stretch/>
        </p:blipFill>
        <p:spPr>
          <a:xfrm>
            <a:off x="20" y="10"/>
            <a:ext cx="12191980" cy="6857990"/>
          </a:xfrm>
          <a:prstGeom prst="rect">
            <a:avLst/>
          </a:prstGeom>
        </p:spPr>
      </p:pic>
      <p:sp>
        <p:nvSpPr>
          <p:cNvPr id="2" name="Title 1">
            <a:extLst>
              <a:ext uri="{FF2B5EF4-FFF2-40B4-BE49-F238E27FC236}">
                <a16:creationId xmlns:a16="http://schemas.microsoft.com/office/drawing/2014/main" id="{1FD81B0D-908A-3CB6-4AEA-3FEB4F33E87D}"/>
              </a:ext>
            </a:extLst>
          </p:cNvPr>
          <p:cNvSpPr>
            <a:spLocks noGrp="1"/>
          </p:cNvSpPr>
          <p:nvPr>
            <p:ph type="title"/>
          </p:nvPr>
        </p:nvSpPr>
        <p:spPr>
          <a:xfrm>
            <a:off x="1024128" y="131380"/>
            <a:ext cx="9720072" cy="1152144"/>
          </a:xfrm>
        </p:spPr>
        <p:txBody>
          <a:bodyPr>
            <a:normAutofit fontScale="90000"/>
          </a:bodyPr>
          <a:lstStyle/>
          <a:p>
            <a:r>
              <a:rPr lang="en-US" dirty="0">
                <a:solidFill>
                  <a:srgbClr val="FFFFFF"/>
                </a:solidFill>
              </a:rPr>
              <a:t>Manifestation of the Ether Framework in Physical Reality</a:t>
            </a:r>
          </a:p>
        </p:txBody>
      </p:sp>
      <p:cxnSp>
        <p:nvCxnSpPr>
          <p:cNvPr id="14" name="Straight Connector 8">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4794FE4-B9F0-EECB-8E59-43EE5EE980ED}"/>
              </a:ext>
            </a:extLst>
          </p:cNvPr>
          <p:cNvSpPr>
            <a:spLocks noGrp="1"/>
          </p:cNvSpPr>
          <p:nvPr>
            <p:ph idx="1"/>
          </p:nvPr>
        </p:nvSpPr>
        <p:spPr>
          <a:xfrm>
            <a:off x="1024128" y="1283524"/>
            <a:ext cx="10341525" cy="5025836"/>
          </a:xfrm>
        </p:spPr>
        <p:txBody>
          <a:bodyPr>
            <a:normAutofit/>
          </a:bodyPr>
          <a:lstStyle/>
          <a:p>
            <a:pPr marL="0" indent="0">
              <a:buNone/>
            </a:pPr>
            <a:r>
              <a:rPr lang="en-US" sz="1600" b="0" i="0" u="none" strike="noStrike" baseline="0" dirty="0">
                <a:solidFill>
                  <a:srgbClr val="FFFFFF"/>
                </a:solidFill>
                <a:latin typeface="TimesNewRomanPSMT"/>
              </a:rPr>
              <a:t>From these properties of invariants, properties of our real world follow with necessity:</a:t>
            </a:r>
          </a:p>
          <a:p>
            <a:pPr marL="0" indent="0">
              <a:buNone/>
            </a:pPr>
            <a:endParaRPr lang="en-US" sz="1600" b="0" i="0" u="none" strike="noStrike" baseline="0" dirty="0">
              <a:solidFill>
                <a:srgbClr val="FFFFFF"/>
              </a:solidFill>
              <a:latin typeface="TimesNewRomanPSMT"/>
            </a:endParaRPr>
          </a:p>
          <a:p>
            <a:r>
              <a:rPr lang="en-US" sz="1600" b="0" i="0" u="none" strike="noStrike" baseline="0" dirty="0">
                <a:solidFill>
                  <a:srgbClr val="FFFFFF"/>
                </a:solidFill>
                <a:latin typeface="TimesNewRomanPSMT"/>
              </a:rPr>
              <a:t>1) The indestructibility and uncreatability of matter, space, time and motion; Only transformed, you cannot create or destroy what exists eternally.</a:t>
            </a:r>
          </a:p>
          <a:p>
            <a:r>
              <a:rPr lang="en-US" sz="1600" b="0" i="0" u="none" strike="noStrike" baseline="0" dirty="0">
                <a:solidFill>
                  <a:srgbClr val="FFFFFF"/>
                </a:solidFill>
                <a:latin typeface="TimesNewRomanPSMT"/>
              </a:rPr>
              <a:t>2). </a:t>
            </a:r>
            <a:r>
              <a:rPr lang="en-US" sz="1600" dirty="0">
                <a:solidFill>
                  <a:srgbClr val="FFFFFF"/>
                </a:solidFill>
                <a:latin typeface="TimesNewRomanPSMT"/>
              </a:rPr>
              <a:t>E</a:t>
            </a:r>
            <a:r>
              <a:rPr lang="en-US" sz="1600" b="0" i="0" u="none" strike="noStrike" baseline="0" dirty="0">
                <a:solidFill>
                  <a:srgbClr val="FFFFFF"/>
                </a:solidFill>
                <a:latin typeface="TimesNewRomanPSMT"/>
              </a:rPr>
              <a:t>uclidean space; No curvature or distortions of the coordinate system used to describe “space”</a:t>
            </a:r>
          </a:p>
          <a:p>
            <a:r>
              <a:rPr lang="en-US" sz="1600" b="0" i="0" u="none" strike="noStrike" baseline="0" dirty="0">
                <a:solidFill>
                  <a:srgbClr val="FFFFFF"/>
                </a:solidFill>
                <a:latin typeface="TimesNewRomanPSMT"/>
              </a:rPr>
              <a:t>3) Evenness of the passage of time; No dilation of time</a:t>
            </a:r>
          </a:p>
          <a:p>
            <a:r>
              <a:rPr lang="en-US" sz="1600" b="0" i="0" u="none" strike="noStrike" baseline="0" dirty="0">
                <a:solidFill>
                  <a:srgbClr val="FFFFFF"/>
                </a:solidFill>
                <a:latin typeface="TimesNewRomanPSMT"/>
              </a:rPr>
              <a:t>4) Infinite divisibility of matter, space, time and motion; Fractal Scaling</a:t>
            </a:r>
          </a:p>
          <a:p>
            <a:r>
              <a:rPr lang="en-US" sz="1600" b="0" i="0" u="none" strike="noStrike" baseline="0" dirty="0">
                <a:solidFill>
                  <a:srgbClr val="FFFFFF"/>
                </a:solidFill>
                <a:latin typeface="TimesNewRomanPSMT"/>
              </a:rPr>
              <a:t>5) The presence of matter and motion in </a:t>
            </a:r>
            <a:r>
              <a:rPr lang="en-US" sz="1600" dirty="0">
                <a:solidFill>
                  <a:srgbClr val="FFFFFF"/>
                </a:solidFill>
                <a:latin typeface="TimesNewRomanPSMT"/>
              </a:rPr>
              <a:t>even</a:t>
            </a:r>
            <a:r>
              <a:rPr lang="en-US" sz="1600" b="0" i="0" u="none" strike="noStrike" baseline="0" dirty="0">
                <a:solidFill>
                  <a:srgbClr val="FFFFFF"/>
                </a:solidFill>
                <a:latin typeface="TimesNewRomanPSMT"/>
              </a:rPr>
              <a:t> the smallest volume of space; No such thing as a vacuum or nothing</a:t>
            </a:r>
          </a:p>
          <a:p>
            <a:r>
              <a:rPr lang="en-US" sz="1600" dirty="0">
                <a:solidFill>
                  <a:srgbClr val="FFFFFF"/>
                </a:solidFill>
                <a:latin typeface="TimesNewRomanPSMT"/>
              </a:rPr>
              <a:t>7) A hierarchical organization of matter, space and processes in time; Cohesive chain of events</a:t>
            </a:r>
          </a:p>
          <a:p>
            <a:r>
              <a:rPr lang="en-US" sz="1600" dirty="0">
                <a:solidFill>
                  <a:srgbClr val="FFFFFF"/>
                </a:solidFill>
                <a:latin typeface="TimesNewRomanPSMT"/>
              </a:rPr>
              <a:t>8) Sameness in the physical laws at all levels of organization of matter and in all points of space at any interval of time</a:t>
            </a:r>
          </a:p>
          <a:p>
            <a:endParaRPr lang="en-US" sz="1600" dirty="0">
              <a:solidFill>
                <a:srgbClr val="FFFFFF"/>
              </a:solidFill>
              <a:latin typeface="TimesNewRomanPSMT"/>
            </a:endParaRPr>
          </a:p>
          <a:p>
            <a:pPr marL="0" indent="0">
              <a:buNone/>
            </a:pPr>
            <a:r>
              <a:rPr lang="en-US" sz="1600" b="0" i="0" u="none" strike="noStrike" baseline="0" dirty="0">
                <a:solidFill>
                  <a:srgbClr val="FFFFFF"/>
                </a:solidFill>
                <a:latin typeface="TimesNewRomanPSMT"/>
              </a:rPr>
              <a:t>The following fundamental position follows from the above: Since there is nothing in the world but moving matter, all physical interactions have an internal mechanism and can be reduced to mechanics, i.e. to the movement of masses of matter in space and time.</a:t>
            </a:r>
            <a:endParaRPr lang="en-US" sz="1600" dirty="0">
              <a:solidFill>
                <a:srgbClr val="FFFFFF"/>
              </a:solidFill>
              <a:latin typeface="TimesNewRomanPSMT"/>
            </a:endParaRPr>
          </a:p>
          <a:p>
            <a:endParaRPr lang="en-US" sz="1600" dirty="0">
              <a:solidFill>
                <a:srgbClr val="FFFFFF"/>
              </a:solidFill>
              <a:latin typeface="TimesNewRomanPSMT"/>
            </a:endParaRPr>
          </a:p>
        </p:txBody>
      </p:sp>
    </p:spTree>
    <p:extLst>
      <p:ext uri="{BB962C8B-B14F-4D97-AF65-F5344CB8AC3E}">
        <p14:creationId xmlns:p14="http://schemas.microsoft.com/office/powerpoint/2010/main" val="202336515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B76CBC-7CD3-6DB2-54A0-90D477524AB6}"/>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Reducibility of Mechanical Interactions to Motion:</a:t>
            </a:r>
          </a:p>
        </p:txBody>
      </p:sp>
      <p:pic>
        <p:nvPicPr>
          <p:cNvPr id="5" name="Picture 4">
            <a:extLst>
              <a:ext uri="{FF2B5EF4-FFF2-40B4-BE49-F238E27FC236}">
                <a16:creationId xmlns:a16="http://schemas.microsoft.com/office/drawing/2014/main" id="{F6DB1B05-9EDA-BB36-EAED-31D50E65F298}"/>
              </a:ext>
            </a:extLst>
          </p:cNvPr>
          <p:cNvPicPr>
            <a:picLocks noChangeAspect="1"/>
          </p:cNvPicPr>
          <p:nvPr/>
        </p:nvPicPr>
        <p:blipFill rotWithShape="1">
          <a:blip r:embed="rId2"/>
          <a:srcRect l="-2173" r="4317"/>
          <a:stretch/>
        </p:blipFill>
        <p:spPr>
          <a:xfrm>
            <a:off x="164987" y="447170"/>
            <a:ext cx="722086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B7D311-A3BD-F197-C830-BF663A34BE66}"/>
              </a:ext>
            </a:extLst>
          </p:cNvPr>
          <p:cNvSpPr>
            <a:spLocks noGrp="1"/>
          </p:cNvSpPr>
          <p:nvPr>
            <p:ph idx="1"/>
          </p:nvPr>
        </p:nvSpPr>
        <p:spPr>
          <a:xfrm>
            <a:off x="8029319" y="917725"/>
            <a:ext cx="3424739" cy="4852362"/>
          </a:xfrm>
        </p:spPr>
        <p:txBody>
          <a:bodyPr anchor="ctr">
            <a:normAutofit/>
          </a:bodyPr>
          <a:lstStyle/>
          <a:p>
            <a:pPr marL="0" indent="0">
              <a:buNone/>
            </a:pPr>
            <a:r>
              <a:rPr lang="en-US" b="0" i="0" u="none" strike="noStrike" baseline="0" dirty="0">
                <a:solidFill>
                  <a:srgbClr val="FFFFFF"/>
                </a:solidFill>
                <a:latin typeface="TimesNewRomanPSMT"/>
              </a:rPr>
              <a:t>Despite the confident announcement by Fourier that mechanical motion cannot explain thermal effect ~50 years later, Boltzmann showed that heat is a kind of kinetic motion of molecules. The modern physical theory is mistaken in believing that these fundamental interactions can not be reduced to a special kind of motion of matter.</a:t>
            </a:r>
            <a:endParaRPr lang="en-US" dirty="0">
              <a:solidFill>
                <a:srgbClr val="FFFFFF"/>
              </a:solidFill>
            </a:endParaRPr>
          </a:p>
        </p:txBody>
      </p:sp>
    </p:spTree>
    <p:extLst>
      <p:ext uri="{BB962C8B-B14F-4D97-AF65-F5344CB8AC3E}">
        <p14:creationId xmlns:p14="http://schemas.microsoft.com/office/powerpoint/2010/main" val="833957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335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85DE0D-979A-408F-7180-DE8EF19E17E4}"/>
              </a:ext>
            </a:extLst>
          </p:cNvPr>
          <p:cNvSpPr>
            <a:spLocks noGrp="1"/>
          </p:cNvSpPr>
          <p:nvPr>
            <p:ph type="title"/>
          </p:nvPr>
        </p:nvSpPr>
        <p:spPr>
          <a:xfrm>
            <a:off x="1024128" y="585216"/>
            <a:ext cx="6007027" cy="1499616"/>
          </a:xfrm>
        </p:spPr>
        <p:txBody>
          <a:bodyPr>
            <a:normAutofit/>
          </a:bodyPr>
          <a:lstStyle/>
          <a:p>
            <a:r>
              <a:rPr lang="en-US">
                <a:solidFill>
                  <a:srgbClr val="FFFFFF"/>
                </a:solidFill>
              </a:rPr>
              <a:t>What is the Ether, Physical or Conceptual?</a:t>
            </a:r>
          </a:p>
        </p:txBody>
      </p:sp>
      <p:cxnSp>
        <p:nvCxnSpPr>
          <p:cNvPr id="11" name="Straight Connector 1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FEC5CFB-FBCC-0730-D203-F12D88B66690}"/>
              </a:ext>
            </a:extLst>
          </p:cNvPr>
          <p:cNvSpPr>
            <a:spLocks noGrp="1"/>
          </p:cNvSpPr>
          <p:nvPr>
            <p:ph idx="1"/>
          </p:nvPr>
        </p:nvSpPr>
        <p:spPr>
          <a:xfrm>
            <a:off x="1024128" y="2286000"/>
            <a:ext cx="6007027" cy="4023360"/>
          </a:xfrm>
        </p:spPr>
        <p:txBody>
          <a:bodyPr>
            <a:normAutofit/>
          </a:bodyPr>
          <a:lstStyle/>
          <a:p>
            <a:pPr marL="0" indent="0">
              <a:buNone/>
            </a:pPr>
            <a:r>
              <a:rPr lang="en-US" dirty="0">
                <a:solidFill>
                  <a:srgbClr val="FFFFFF"/>
                </a:solidFill>
              </a:rPr>
              <a:t>The ether is both a framework of interpretation and a physical mechanism that interconnects all matter and motion in the universe via pressure mediation.</a:t>
            </a:r>
          </a:p>
          <a:p>
            <a:pPr marL="0" indent="0">
              <a:buNone/>
            </a:pPr>
            <a:endParaRPr lang="en-US" dirty="0">
              <a:solidFill>
                <a:srgbClr val="FFFFFF"/>
              </a:solidFill>
            </a:endParaRPr>
          </a:p>
        </p:txBody>
      </p:sp>
      <p:pic>
        <p:nvPicPr>
          <p:cNvPr id="5" name="Picture 4" descr="A swirling meteorite">
            <a:extLst>
              <a:ext uri="{FF2B5EF4-FFF2-40B4-BE49-F238E27FC236}">
                <a16:creationId xmlns:a16="http://schemas.microsoft.com/office/drawing/2014/main" id="{FA8A97AB-E70B-3C19-2887-A54D211A0690}"/>
              </a:ext>
            </a:extLst>
          </p:cNvPr>
          <p:cNvPicPr>
            <a:picLocks noChangeAspect="1"/>
          </p:cNvPicPr>
          <p:nvPr/>
        </p:nvPicPr>
        <p:blipFill rotWithShape="1">
          <a:blip r:embed="rId2"/>
          <a:srcRect l="30453" r="25742" b="1"/>
          <a:stretch/>
        </p:blipFill>
        <p:spPr>
          <a:xfrm>
            <a:off x="7552266" y="10"/>
            <a:ext cx="4639734" cy="6857990"/>
          </a:xfrm>
          <a:prstGeom prst="rect">
            <a:avLst/>
          </a:prstGeom>
        </p:spPr>
      </p:pic>
    </p:spTree>
    <p:extLst>
      <p:ext uri="{BB962C8B-B14F-4D97-AF65-F5344CB8AC3E}">
        <p14:creationId xmlns:p14="http://schemas.microsoft.com/office/powerpoint/2010/main" val="217576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282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1A6AB-764E-12EF-082B-D54C3803C26F}"/>
              </a:ext>
            </a:extLst>
          </p:cNvPr>
          <p:cNvSpPr>
            <a:spLocks noGrp="1"/>
          </p:cNvSpPr>
          <p:nvPr>
            <p:ph type="title"/>
          </p:nvPr>
        </p:nvSpPr>
        <p:spPr>
          <a:xfrm>
            <a:off x="1024128" y="585216"/>
            <a:ext cx="6007027" cy="1499616"/>
          </a:xfrm>
        </p:spPr>
        <p:txBody>
          <a:bodyPr>
            <a:normAutofit/>
          </a:bodyPr>
          <a:lstStyle/>
          <a:p>
            <a:r>
              <a:rPr lang="en-US" sz="3500">
                <a:solidFill>
                  <a:srgbClr val="FFFFFF"/>
                </a:solidFill>
              </a:rPr>
              <a:t>Lorentz’s Ether Theory and Special Relativity Are Mathematically Identical Theories</a:t>
            </a:r>
          </a:p>
        </p:txBody>
      </p:sp>
      <p:cxnSp>
        <p:nvCxnSpPr>
          <p:cNvPr id="7" name="Straight Connector 1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DB46DE-B2B4-003E-FD7C-8853C37FC4DD}"/>
              </a:ext>
            </a:extLst>
          </p:cNvPr>
          <p:cNvSpPr>
            <a:spLocks noGrp="1"/>
          </p:cNvSpPr>
          <p:nvPr>
            <p:ph idx="1"/>
          </p:nvPr>
        </p:nvSpPr>
        <p:spPr>
          <a:xfrm>
            <a:off x="1024128" y="2286000"/>
            <a:ext cx="6007027" cy="4023360"/>
          </a:xfrm>
        </p:spPr>
        <p:txBody>
          <a:bodyPr>
            <a:normAutofit/>
          </a:bodyPr>
          <a:lstStyle/>
          <a:p>
            <a:pPr marL="0" indent="0">
              <a:buNone/>
            </a:pPr>
            <a:r>
              <a:rPr lang="en-US" dirty="0">
                <a:solidFill>
                  <a:srgbClr val="FFFFFF"/>
                </a:solidFill>
              </a:rPr>
              <a:t>Einstein used Lorentz’s mathematical framework of covariance and transformations too, only changing the conceptual interpretation  of the mathematics from “ether contraction” to “length contraction” and “time-dilation” to conform the coordinate system to make </a:t>
            </a:r>
            <a:r>
              <a:rPr lang="en-US" i="1" dirty="0">
                <a:solidFill>
                  <a:srgbClr val="FFFFFF"/>
                </a:solidFill>
              </a:rPr>
              <a:t>c </a:t>
            </a:r>
            <a:r>
              <a:rPr lang="en-US" dirty="0">
                <a:solidFill>
                  <a:srgbClr val="FFFFFF"/>
                </a:solidFill>
              </a:rPr>
              <a:t>invariant under the conditions postulated by Einstein.</a:t>
            </a:r>
            <a:endParaRPr lang="en-US" i="1" dirty="0">
              <a:solidFill>
                <a:srgbClr val="FFFFFF"/>
              </a:solidFill>
            </a:endParaRPr>
          </a:p>
        </p:txBody>
      </p:sp>
      <p:pic>
        <p:nvPicPr>
          <p:cNvPr id="8" name="Picture 4" descr="Water droplet on a petal">
            <a:extLst>
              <a:ext uri="{FF2B5EF4-FFF2-40B4-BE49-F238E27FC236}">
                <a16:creationId xmlns:a16="http://schemas.microsoft.com/office/drawing/2014/main" id="{55ECBD3F-E9DD-CA5F-D106-BE8E3A9D6FD5}"/>
              </a:ext>
            </a:extLst>
          </p:cNvPr>
          <p:cNvPicPr>
            <a:picLocks noChangeAspect="1"/>
          </p:cNvPicPr>
          <p:nvPr/>
        </p:nvPicPr>
        <p:blipFill rotWithShape="1">
          <a:blip r:embed="rId2"/>
          <a:srcRect l="34149" r="27795"/>
          <a:stretch/>
        </p:blipFill>
        <p:spPr>
          <a:xfrm>
            <a:off x="7552266" y="10"/>
            <a:ext cx="4639734" cy="6857990"/>
          </a:xfrm>
          <a:prstGeom prst="rect">
            <a:avLst/>
          </a:prstGeom>
        </p:spPr>
      </p:pic>
    </p:spTree>
    <p:extLst>
      <p:ext uri="{BB962C8B-B14F-4D97-AF65-F5344CB8AC3E}">
        <p14:creationId xmlns:p14="http://schemas.microsoft.com/office/powerpoint/2010/main" val="158733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38C770-74F3-8739-45AF-7F8D161398F9}"/>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kern="1200" cap="all" spc="200" baseline="0">
                <a:solidFill>
                  <a:srgbClr val="FFFFFF"/>
                </a:solidFill>
                <a:latin typeface="+mj-lt"/>
                <a:ea typeface="+mj-ea"/>
                <a:cs typeface="+mj-cs"/>
              </a:rPr>
              <a:t>Evidences of the Ether and its Effects</a:t>
            </a:r>
          </a:p>
        </p:txBody>
      </p:sp>
      <p:pic>
        <p:nvPicPr>
          <p:cNvPr id="5" name="Picture 4" descr="A black screen with white text&#10;&#10;Description automatically generated">
            <a:extLst>
              <a:ext uri="{FF2B5EF4-FFF2-40B4-BE49-F238E27FC236}">
                <a16:creationId xmlns:a16="http://schemas.microsoft.com/office/drawing/2014/main" id="{F1F4B9CE-2FE1-D435-3C6B-2B9816605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79" y="640080"/>
            <a:ext cx="10414037" cy="3306457"/>
          </a:xfrm>
          <a:prstGeom prst="rect">
            <a:avLst/>
          </a:prstGeom>
        </p:spPr>
      </p:pic>
      <p:cxnSp>
        <p:nvCxnSpPr>
          <p:cNvPr id="20" name="Straight Connector 19">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94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8">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4" descr="Question mark on green pastel background">
            <a:extLst>
              <a:ext uri="{FF2B5EF4-FFF2-40B4-BE49-F238E27FC236}">
                <a16:creationId xmlns:a16="http://schemas.microsoft.com/office/drawing/2014/main" id="{451B1985-69F9-C3A6-C2C0-395D33D99CCC}"/>
              </a:ext>
            </a:extLst>
          </p:cNvPr>
          <p:cNvPicPr>
            <a:picLocks noChangeAspect="1"/>
          </p:cNvPicPr>
          <p:nvPr/>
        </p:nvPicPr>
        <p:blipFill rotWithShape="1">
          <a:blip r:embed="rId2">
            <a:duotone>
              <a:schemeClr val="bg2">
                <a:shade val="45000"/>
                <a:satMod val="135000"/>
              </a:schemeClr>
              <a:prstClr val="white"/>
            </a:duotone>
            <a:alphaModFix amt="35000"/>
          </a:blip>
          <a:srcRect t="3572" r="-1" b="21408"/>
          <a:stretch/>
        </p:blipFill>
        <p:spPr>
          <a:xfrm>
            <a:off x="20" y="-1"/>
            <a:ext cx="12188932" cy="6858000"/>
          </a:xfrm>
          <a:prstGeom prst="rect">
            <a:avLst/>
          </a:prstGeom>
        </p:spPr>
      </p:pic>
      <p:sp>
        <p:nvSpPr>
          <p:cNvPr id="2" name="Title 1">
            <a:extLst>
              <a:ext uri="{FF2B5EF4-FFF2-40B4-BE49-F238E27FC236}">
                <a16:creationId xmlns:a16="http://schemas.microsoft.com/office/drawing/2014/main" id="{686929F2-6777-62D9-85BB-188309A9EE71}"/>
              </a:ext>
            </a:extLst>
          </p:cNvPr>
          <p:cNvSpPr>
            <a:spLocks noGrp="1"/>
          </p:cNvSpPr>
          <p:nvPr>
            <p:ph type="title"/>
          </p:nvPr>
        </p:nvSpPr>
        <p:spPr>
          <a:xfrm>
            <a:off x="643467" y="643467"/>
            <a:ext cx="3684437" cy="5571066"/>
          </a:xfrm>
        </p:spPr>
        <p:txBody>
          <a:bodyPr>
            <a:normAutofit/>
          </a:bodyPr>
          <a:lstStyle/>
          <a:p>
            <a:pPr algn="r"/>
            <a:r>
              <a:rPr lang="en-US" dirty="0"/>
              <a:t>Postulations: Ether Framework vs Spacetime Framework</a:t>
            </a:r>
          </a:p>
        </p:txBody>
      </p:sp>
      <p:cxnSp>
        <p:nvCxnSpPr>
          <p:cNvPr id="11" name="Straight Connector 10">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A74748CD-6FDF-70BB-3F89-A88E6F77B2D4}"/>
              </a:ext>
            </a:extLst>
          </p:cNvPr>
          <p:cNvSpPr>
            <a:spLocks noGrp="1"/>
          </p:cNvSpPr>
          <p:nvPr>
            <p:ph idx="1"/>
          </p:nvPr>
        </p:nvSpPr>
        <p:spPr>
          <a:xfrm>
            <a:off x="4971371" y="643467"/>
            <a:ext cx="6574112" cy="5571066"/>
          </a:xfrm>
        </p:spPr>
        <p:txBody>
          <a:bodyPr anchor="ctr">
            <a:normAutofit/>
          </a:bodyPr>
          <a:lstStyle/>
          <a:p>
            <a:pPr marL="0" indent="0">
              <a:buNone/>
            </a:pPr>
            <a:r>
              <a:rPr lang="en-US" sz="1700" dirty="0"/>
              <a:t>Citing the Great Soviet Encyclopedia (3rd ed., vol. 20, p. 423), a postulate is "a proposition that, for some reason, is 'accepted' without proof but, as a rule, with justification, and it is this justification that usually serves as an argument in favor of 'accepting' the postulate.</a:t>
            </a:r>
          </a:p>
          <a:p>
            <a:pPr marL="0" indent="0">
              <a:buNone/>
            </a:pPr>
            <a:endParaRPr lang="en-US" sz="1700" dirty="0"/>
          </a:p>
          <a:p>
            <a:pPr marL="0" indent="0">
              <a:buNone/>
            </a:pPr>
            <a:r>
              <a:rPr lang="en-US" sz="1700" dirty="0"/>
              <a:t>Stepping away from the previous methodology of current physics and theoretical physics, the etheric framework will not be built on postulation i.e., ingenious conjectures with no experimental evidence or physical meaning.</a:t>
            </a:r>
          </a:p>
          <a:p>
            <a:pPr marL="0" indent="0">
              <a:buNone/>
            </a:pPr>
            <a:r>
              <a:rPr lang="en-US" sz="1700" dirty="0"/>
              <a:t> </a:t>
            </a:r>
          </a:p>
          <a:p>
            <a:pPr marL="0" indent="0">
              <a:buNone/>
            </a:pPr>
            <a:r>
              <a:rPr lang="en-US" sz="1700" dirty="0"/>
              <a:t>The postulation of the invariance of “c” serves the Relativist only as a guide to redirect contradictory experimental evidence as nulls or enabling the use of abstract mathematical constructs to describe a phenomena and avoid a deeper understanding to the mechanisms of the phenomena.</a:t>
            </a:r>
            <a:br>
              <a:rPr lang="en-US" sz="1700" dirty="0"/>
            </a:br>
            <a:br>
              <a:rPr lang="en-US" sz="1700" dirty="0"/>
            </a:br>
            <a:r>
              <a:rPr lang="en-US" sz="1700" dirty="0"/>
              <a:t>Such postulations, laws and axioms leads to more postulates to reify the original postulates, laws and axioms in favor of disregarding new experimental evidence, so all experimental and observational contradictions reach conformity to the “known” existing theory.</a:t>
            </a:r>
          </a:p>
          <a:p>
            <a:pPr marL="0" indent="0">
              <a:buNone/>
            </a:pPr>
            <a:endParaRPr lang="en-US" sz="1700" dirty="0"/>
          </a:p>
          <a:p>
            <a:pPr marL="0" indent="0">
              <a:buNone/>
            </a:pPr>
            <a:endParaRPr lang="en-US" sz="1700" dirty="0"/>
          </a:p>
        </p:txBody>
      </p:sp>
    </p:spTree>
    <p:extLst>
      <p:ext uri="{BB962C8B-B14F-4D97-AF65-F5344CB8AC3E}">
        <p14:creationId xmlns:p14="http://schemas.microsoft.com/office/powerpoint/2010/main" val="45982462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4" descr="Render of clear molecular structure">
            <a:extLst>
              <a:ext uri="{FF2B5EF4-FFF2-40B4-BE49-F238E27FC236}">
                <a16:creationId xmlns:a16="http://schemas.microsoft.com/office/drawing/2014/main" id="{54E73105-2013-4AE1-B10F-45C7E677DF10}"/>
              </a:ext>
            </a:extLst>
          </p:cNvPr>
          <p:cNvPicPr>
            <a:picLocks noChangeAspect="1"/>
          </p:cNvPicPr>
          <p:nvPr/>
        </p:nvPicPr>
        <p:blipFill rotWithShape="1">
          <a:blip r:embed="rId2">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6891283-0819-B1DE-5724-A3CAF22B0C80}"/>
              </a:ext>
            </a:extLst>
          </p:cNvPr>
          <p:cNvSpPr>
            <a:spLocks noGrp="1"/>
          </p:cNvSpPr>
          <p:nvPr>
            <p:ph type="title"/>
          </p:nvPr>
        </p:nvSpPr>
        <p:spPr>
          <a:xfrm>
            <a:off x="1024128" y="585216"/>
            <a:ext cx="9720072" cy="1499616"/>
          </a:xfrm>
        </p:spPr>
        <p:txBody>
          <a:bodyPr>
            <a:normAutofit/>
          </a:bodyPr>
          <a:lstStyle/>
          <a:p>
            <a:r>
              <a:rPr lang="en-US">
                <a:solidFill>
                  <a:srgbClr val="FFFFFF"/>
                </a:solidFill>
              </a:rPr>
              <a:t>The Purpose of the Etheric Framework</a:t>
            </a:r>
          </a:p>
        </p:txBody>
      </p:sp>
      <p:cxnSp>
        <p:nvCxnSpPr>
          <p:cNvPr id="14" name="Straight Connector 8">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E0A5E6D-93A0-B982-6857-150E19406CC9}"/>
              </a:ext>
            </a:extLst>
          </p:cNvPr>
          <p:cNvSpPr>
            <a:spLocks noGrp="1"/>
          </p:cNvSpPr>
          <p:nvPr>
            <p:ph idx="1"/>
          </p:nvPr>
        </p:nvSpPr>
        <p:spPr>
          <a:xfrm>
            <a:off x="1024128" y="2286000"/>
            <a:ext cx="9720073" cy="4023360"/>
          </a:xfrm>
        </p:spPr>
        <p:txBody>
          <a:bodyPr>
            <a:normAutofit/>
          </a:bodyPr>
          <a:lstStyle/>
          <a:p>
            <a:pPr marL="0" indent="0">
              <a:buNone/>
            </a:pPr>
            <a:r>
              <a:rPr lang="en-US">
                <a:solidFill>
                  <a:srgbClr val="FFFFFF"/>
                </a:solidFill>
              </a:rPr>
              <a:t>To establish general laws to the mechanisms and structure of matter, science should have a unified goal in revealing the nature of phenomena, i.e., through study, investigation and experimentation, the internal mechanisms of the studied phenomena should produce a cause-and-effect relationship between the material entities involved based on the generalizations of the framework. </a:t>
            </a:r>
          </a:p>
          <a:p>
            <a:pPr marL="0" indent="0">
              <a:buNone/>
            </a:pPr>
            <a:endParaRPr lang="en-US">
              <a:solidFill>
                <a:srgbClr val="FFFFFF"/>
              </a:solidFill>
            </a:endParaRPr>
          </a:p>
          <a:p>
            <a:pPr marL="0" indent="0">
              <a:buNone/>
            </a:pPr>
            <a:r>
              <a:rPr lang="en-US">
                <a:solidFill>
                  <a:srgbClr val="FFFFFF"/>
                </a:solidFill>
              </a:rPr>
              <a:t>Moving forward I’ll discuss the current methodology and postulation for Special and General Relativity, as well as quantum mechanics.</a:t>
            </a:r>
          </a:p>
          <a:p>
            <a:pPr marL="0" indent="0">
              <a:buNone/>
            </a:pPr>
            <a:endParaRPr lang="en-US">
              <a:solidFill>
                <a:srgbClr val="FFFFFF"/>
              </a:solidFill>
            </a:endParaRPr>
          </a:p>
        </p:txBody>
      </p:sp>
    </p:spTree>
    <p:extLst>
      <p:ext uri="{BB962C8B-B14F-4D97-AF65-F5344CB8AC3E}">
        <p14:creationId xmlns:p14="http://schemas.microsoft.com/office/powerpoint/2010/main" val="326409715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D07CBC-00B6-DE63-5BF1-87953CBC878E}"/>
              </a:ext>
            </a:extLst>
          </p:cNvPr>
          <p:cNvPicPr>
            <a:picLocks noChangeAspect="1"/>
          </p:cNvPicPr>
          <p:nvPr/>
        </p:nvPicPr>
        <p:blipFill rotWithShape="1">
          <a:blip r:embed="rId3">
            <a:alphaModFix amt="25000"/>
          </a:blip>
          <a:srcRect t="444" b="-444"/>
          <a:stretch/>
        </p:blipFill>
        <p:spPr>
          <a:xfrm>
            <a:off x="20" y="10"/>
            <a:ext cx="12191980" cy="6857990"/>
          </a:xfrm>
          <a:prstGeom prst="rect">
            <a:avLst/>
          </a:prstGeom>
        </p:spPr>
      </p:pic>
      <p:sp>
        <p:nvSpPr>
          <p:cNvPr id="2" name="Title 1">
            <a:extLst>
              <a:ext uri="{FF2B5EF4-FFF2-40B4-BE49-F238E27FC236}">
                <a16:creationId xmlns:a16="http://schemas.microsoft.com/office/drawing/2014/main" id="{19E5FD3A-5B30-4058-0683-413A182F72F9}"/>
              </a:ext>
            </a:extLst>
          </p:cNvPr>
          <p:cNvSpPr>
            <a:spLocks noGrp="1"/>
          </p:cNvSpPr>
          <p:nvPr>
            <p:ph type="title"/>
          </p:nvPr>
        </p:nvSpPr>
        <p:spPr>
          <a:xfrm>
            <a:off x="1235964" y="126332"/>
            <a:ext cx="9720072" cy="491744"/>
          </a:xfrm>
        </p:spPr>
        <p:txBody>
          <a:bodyPr>
            <a:normAutofit fontScale="90000"/>
          </a:bodyPr>
          <a:lstStyle/>
          <a:p>
            <a:r>
              <a:rPr lang="en-US" dirty="0">
                <a:solidFill>
                  <a:srgbClr val="FFFFFF"/>
                </a:solidFill>
              </a:rPr>
              <a:t>Postulates: Special and General Relativity</a:t>
            </a:r>
          </a:p>
        </p:txBody>
      </p:sp>
      <p:cxnSp>
        <p:nvCxnSpPr>
          <p:cNvPr id="9" name="Straight Connector 8">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984B87-F9E8-505D-9129-250269820DCB}"/>
              </a:ext>
            </a:extLst>
          </p:cNvPr>
          <p:cNvSpPr>
            <a:spLocks noGrp="1"/>
          </p:cNvSpPr>
          <p:nvPr>
            <p:ph idx="1"/>
          </p:nvPr>
        </p:nvSpPr>
        <p:spPr>
          <a:xfrm>
            <a:off x="860978" y="618076"/>
            <a:ext cx="11087940" cy="6113593"/>
          </a:xfrm>
        </p:spPr>
        <p:txBody>
          <a:bodyPr>
            <a:noAutofit/>
          </a:bodyPr>
          <a:lstStyle/>
          <a:p>
            <a:pPr marL="0" indent="0">
              <a:buNone/>
            </a:pPr>
            <a:r>
              <a:rPr lang="en-US" sz="1400" dirty="0">
                <a:solidFill>
                  <a:srgbClr val="FFFFFF"/>
                </a:solidFill>
              </a:rPr>
              <a:t>1) All inertial reference frames are equally valid and there is no preferred frame of reference.</a:t>
            </a:r>
          </a:p>
          <a:p>
            <a:pPr marL="0" indent="0">
              <a:buNone/>
            </a:pPr>
            <a:r>
              <a:rPr lang="en-US" sz="1400" dirty="0">
                <a:solidFill>
                  <a:srgbClr val="FFFFFF"/>
                </a:solidFill>
              </a:rPr>
              <a:t>2) The constancy of the speed of light is independent of the motion of the source or observer.</a:t>
            </a:r>
          </a:p>
          <a:p>
            <a:pPr marL="0" indent="0">
              <a:buNone/>
            </a:pPr>
            <a:r>
              <a:rPr lang="en-US" sz="1400" dirty="0">
                <a:solidFill>
                  <a:srgbClr val="FFFFFF"/>
                </a:solidFill>
              </a:rPr>
              <a:t>With the assertion of an etherless universe, these two postulates give leeway to an additional set of supplemental postulates to further reify the theory, even though these postulates are not officially stated as postulates.</a:t>
            </a:r>
          </a:p>
          <a:p>
            <a:pPr marL="0" indent="0">
              <a:buNone/>
            </a:pPr>
            <a:r>
              <a:rPr lang="en-US" sz="1400" dirty="0">
                <a:solidFill>
                  <a:srgbClr val="FFFFFF"/>
                </a:solidFill>
              </a:rPr>
              <a:t>3) The Ether doesn’t exist: With no mechanism to cause variance in c and no preferred frame (mathematically), Einstein’s third postulate is that there is no ether.</a:t>
            </a:r>
          </a:p>
          <a:p>
            <a:pPr marL="0" indent="0">
              <a:buNone/>
            </a:pPr>
            <a:r>
              <a:rPr lang="en-US" sz="1400" dirty="0">
                <a:solidFill>
                  <a:srgbClr val="FFFFFF"/>
                </a:solidFill>
              </a:rPr>
              <a:t>4) Principle of Simultaneity: T</a:t>
            </a:r>
            <a:r>
              <a:rPr lang="en-US" sz="1400" dirty="0"/>
              <a:t>he perception of whether two events happen simultaneously or not depends on the observer's relative motion. [Falsified by GPS’ “Global Simultaneity”]</a:t>
            </a:r>
          </a:p>
          <a:p>
            <a:pPr marL="0" indent="0">
              <a:buNone/>
            </a:pPr>
            <a:r>
              <a:rPr lang="en-US" sz="1400" dirty="0">
                <a:solidFill>
                  <a:srgbClr val="FFFFFF"/>
                </a:solidFill>
              </a:rPr>
              <a:t>5) Principle of Equivalence: Acceleration = Gravitation </a:t>
            </a:r>
            <a:r>
              <a:rPr lang="en-US" sz="1400" dirty="0">
                <a:solidFill>
                  <a:srgbClr val="FFFFFF"/>
                </a:solidFill>
                <a:sym typeface="Wingdings" panose="05000000000000000000" pitchFamily="2" charset="2"/>
              </a:rPr>
              <a:t> The jumping off point for the General Theory</a:t>
            </a:r>
          </a:p>
          <a:p>
            <a:pPr marL="0" indent="0">
              <a:buNone/>
            </a:pPr>
            <a:r>
              <a:rPr lang="en-US" sz="1400" dirty="0">
                <a:solidFill>
                  <a:srgbClr val="FFFFFF"/>
                </a:solidFill>
              </a:rPr>
              <a:t>6) Relativistic Mass: As your speed increases, so does your energy and if your energy increases, your mass must increase.in Relativity Theory mass and energy are equivalent. </a:t>
            </a:r>
          </a:p>
          <a:p>
            <a:pPr marL="0" indent="0">
              <a:buNone/>
            </a:pPr>
            <a:r>
              <a:rPr lang="en-US" sz="1400" dirty="0">
                <a:solidFill>
                  <a:srgbClr val="FFFFFF"/>
                </a:solidFill>
              </a:rPr>
              <a:t>7) In the General Theory, Einstein reinstates the ether: “According to the general theory of relativity, the ether exists. Physical space is inconceivable without ether.” [Direct contradiction to both SR and GR since the postulates of SR is that c is invariant and specifically all energy exchanges have to be facilitated by the curvature of spacetime and not the ether]</a:t>
            </a:r>
          </a:p>
          <a:p>
            <a:pPr marL="0" indent="0">
              <a:buNone/>
            </a:pPr>
            <a:r>
              <a:rPr lang="en-US" sz="1400" dirty="0">
                <a:solidFill>
                  <a:srgbClr val="FFFFFF"/>
                </a:solidFill>
              </a:rPr>
              <a:t>8) Postulation on the propagation speed of gravity matching </a:t>
            </a:r>
            <a:r>
              <a:rPr lang="en-US" sz="1400" i="1" dirty="0">
                <a:solidFill>
                  <a:srgbClr val="FFFFFF"/>
                </a:solidFill>
              </a:rPr>
              <a:t>c</a:t>
            </a:r>
            <a:r>
              <a:rPr lang="en-US" sz="1400" dirty="0">
                <a:solidFill>
                  <a:srgbClr val="FFFFFF"/>
                </a:solidFill>
              </a:rPr>
              <a:t>. [The coordinate system used to describe gravitation is that of a vacuum, chosen because it has no permittivity (</a:t>
            </a:r>
            <a:r>
              <a:rPr lang="el-GR" sz="1100" dirty="0"/>
              <a:t>ε</a:t>
            </a:r>
            <a:r>
              <a:rPr lang="en-US" sz="1100" dirty="0"/>
              <a:t>)</a:t>
            </a:r>
            <a:r>
              <a:rPr lang="en-US" sz="1400" dirty="0">
                <a:solidFill>
                  <a:srgbClr val="FFFFFF"/>
                </a:solidFill>
              </a:rPr>
              <a:t> and no permeability (</a:t>
            </a:r>
            <a:r>
              <a:rPr lang="el-GR" sz="1100" dirty="0"/>
              <a:t>μ</a:t>
            </a:r>
            <a:r>
              <a:rPr lang="en-US" sz="1100" dirty="0"/>
              <a:t>)</a:t>
            </a:r>
            <a:r>
              <a:rPr lang="en-US" sz="1400" dirty="0">
                <a:solidFill>
                  <a:srgbClr val="FFFFFF"/>
                </a:solidFill>
              </a:rPr>
              <a:t>, so it can match c and give the appearance of covariance. Change the coordinate system’s </a:t>
            </a:r>
            <a:r>
              <a:rPr lang="el-GR" sz="1400" dirty="0"/>
              <a:t>ε</a:t>
            </a:r>
            <a:r>
              <a:rPr lang="en-US" sz="1400" dirty="0"/>
              <a:t> &amp; </a:t>
            </a:r>
            <a:r>
              <a:rPr lang="el-GR" sz="1400" dirty="0"/>
              <a:t>μ</a:t>
            </a:r>
            <a:r>
              <a:rPr lang="en-US" sz="1400" dirty="0"/>
              <a:t> and the propagation of the speed of gravity changes. </a:t>
            </a:r>
            <a:r>
              <a:rPr lang="en-US" sz="1400" dirty="0">
                <a:sym typeface="Wingdings" panose="05000000000000000000" pitchFamily="2" charset="2"/>
              </a:rPr>
              <a:t> Stephen Crothers’ LIGO Review, Appendix A.</a:t>
            </a:r>
            <a:endParaRPr lang="en-US" sz="1400" dirty="0">
              <a:solidFill>
                <a:srgbClr val="FFFFFF"/>
              </a:solidFill>
            </a:endParaRPr>
          </a:p>
          <a:p>
            <a:pPr marL="0" indent="0">
              <a:buNone/>
            </a:pPr>
            <a:r>
              <a:rPr lang="en-US" sz="1400" dirty="0">
                <a:solidFill>
                  <a:srgbClr val="FFFFFF"/>
                </a:solidFill>
              </a:rPr>
              <a:t>9) General covariance under any transformation for the laws of physics (facilitated by absolute differential calculus and the swapping of tensors)</a:t>
            </a:r>
          </a:p>
          <a:p>
            <a:pPr marL="0" indent="0">
              <a:buNone/>
            </a:pPr>
            <a:r>
              <a:rPr lang="en-US" sz="1400" dirty="0">
                <a:solidFill>
                  <a:srgbClr val="FFFFFF"/>
                </a:solidFill>
              </a:rPr>
              <a:t>Without a mechanism to facilitate the required energy exchanges for wavelengths and frequencies to change and lacking the ability to describe motion via pressure mediation, the spacetime coordinate system (x, y, z, t) must curve and warp to enable the mediation of motion and direction. Geodesics vs Curve</a:t>
            </a:r>
          </a:p>
          <a:p>
            <a:pPr marL="0" indent="0">
              <a:buNone/>
            </a:pPr>
            <a:r>
              <a:rPr lang="en-US" sz="1400" dirty="0">
                <a:solidFill>
                  <a:srgbClr val="FFFFFF"/>
                </a:solidFill>
              </a:rPr>
              <a:t>While there is no ether in Einstein’s Special and General Theories, the abstract math used to describe the spacetime intervals serves as the medium that facilitates motion. Motion; an emergent property of  space, time and matter and the mechanical actions therein.</a:t>
            </a:r>
          </a:p>
        </p:txBody>
      </p:sp>
    </p:spTree>
    <p:extLst>
      <p:ext uri="{BB962C8B-B14F-4D97-AF65-F5344CB8AC3E}">
        <p14:creationId xmlns:p14="http://schemas.microsoft.com/office/powerpoint/2010/main" val="369534355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BB169-07E2-26B2-08C2-F3D393D0475B}"/>
              </a:ext>
            </a:extLst>
          </p:cNvPr>
          <p:cNvSpPr>
            <a:spLocks noGrp="1"/>
          </p:cNvSpPr>
          <p:nvPr>
            <p:ph type="title"/>
          </p:nvPr>
        </p:nvSpPr>
        <p:spPr>
          <a:xfrm>
            <a:off x="643467" y="643467"/>
            <a:ext cx="3684437" cy="5571066"/>
          </a:xfrm>
        </p:spPr>
        <p:txBody>
          <a:bodyPr>
            <a:normAutofit/>
          </a:bodyPr>
          <a:lstStyle/>
          <a:p>
            <a:pPr algn="r"/>
            <a:r>
              <a:rPr lang="en-US"/>
              <a:t>Postulates: Quantum Mechanics</a:t>
            </a:r>
          </a:p>
        </p:txBody>
      </p:sp>
      <p:cxnSp>
        <p:nvCxnSpPr>
          <p:cNvPr id="23" name="Straight Connector 18">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1922FCFD-4F3E-D715-F28E-3072B77A8C0E}"/>
              </a:ext>
            </a:extLst>
          </p:cNvPr>
          <p:cNvPicPr>
            <a:picLocks noGrp="1" noChangeAspect="1"/>
          </p:cNvPicPr>
          <p:nvPr>
            <p:ph idx="1"/>
          </p:nvPr>
        </p:nvPicPr>
        <p:blipFill>
          <a:blip r:embed="rId3"/>
          <a:stretch>
            <a:fillRect/>
          </a:stretch>
        </p:blipFill>
        <p:spPr>
          <a:xfrm>
            <a:off x="4972050" y="1547215"/>
            <a:ext cx="6573838" cy="3763571"/>
          </a:xfrm>
        </p:spPr>
      </p:pic>
    </p:spTree>
    <p:extLst>
      <p:ext uri="{BB962C8B-B14F-4D97-AF65-F5344CB8AC3E}">
        <p14:creationId xmlns:p14="http://schemas.microsoft.com/office/powerpoint/2010/main" val="399138162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hemical formulae are written on paper">
            <a:extLst>
              <a:ext uri="{FF2B5EF4-FFF2-40B4-BE49-F238E27FC236}">
                <a16:creationId xmlns:a16="http://schemas.microsoft.com/office/drawing/2014/main" id="{BD18DD41-CAE8-9BB5-7A7F-B1ABFF77D1B1}"/>
              </a:ext>
            </a:extLst>
          </p:cNvPr>
          <p:cNvPicPr>
            <a:picLocks noChangeAspect="1"/>
          </p:cNvPicPr>
          <p:nvPr/>
        </p:nvPicPr>
        <p:blipFill rotWithShape="1">
          <a:blip r:embed="rId2">
            <a:duotone>
              <a:schemeClr val="bg2">
                <a:shade val="45000"/>
                <a:satMod val="135000"/>
              </a:schemeClr>
              <a:prstClr val="white"/>
            </a:duotone>
            <a:alphaModFix amt="40000"/>
          </a:blip>
          <a:srcRect/>
          <a:stretch/>
        </p:blipFill>
        <p:spPr>
          <a:xfrm>
            <a:off x="20" y="10"/>
            <a:ext cx="12191980" cy="6857989"/>
          </a:xfrm>
          <a:prstGeom prst="rect">
            <a:avLst/>
          </a:prstGeom>
        </p:spPr>
      </p:pic>
      <p:sp>
        <p:nvSpPr>
          <p:cNvPr id="2" name="Title 1">
            <a:extLst>
              <a:ext uri="{FF2B5EF4-FFF2-40B4-BE49-F238E27FC236}">
                <a16:creationId xmlns:a16="http://schemas.microsoft.com/office/drawing/2014/main" id="{23EFD455-2880-903B-A0D2-6DF6023399FD}"/>
              </a:ext>
            </a:extLst>
          </p:cNvPr>
          <p:cNvSpPr>
            <a:spLocks noGrp="1"/>
          </p:cNvSpPr>
          <p:nvPr>
            <p:ph type="title"/>
          </p:nvPr>
        </p:nvSpPr>
        <p:spPr>
          <a:xfrm>
            <a:off x="1024128" y="585216"/>
            <a:ext cx="9720072" cy="525611"/>
          </a:xfrm>
        </p:spPr>
        <p:txBody>
          <a:bodyPr>
            <a:normAutofit fontScale="90000"/>
          </a:bodyPr>
          <a:lstStyle/>
          <a:p>
            <a:r>
              <a:rPr lang="en-US" dirty="0"/>
              <a:t>Etheric Framework Guidelines</a:t>
            </a:r>
          </a:p>
        </p:txBody>
      </p:sp>
      <p:cxnSp>
        <p:nvCxnSpPr>
          <p:cNvPr id="16" name="Straight Connector 15">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C5142F-2F8D-1807-3D31-60E28DBEB4C1}"/>
              </a:ext>
            </a:extLst>
          </p:cNvPr>
          <p:cNvSpPr>
            <a:spLocks noGrp="1"/>
          </p:cNvSpPr>
          <p:nvPr>
            <p:ph idx="1"/>
          </p:nvPr>
        </p:nvSpPr>
        <p:spPr>
          <a:xfrm>
            <a:off x="1024128" y="1110827"/>
            <a:ext cx="10978219" cy="5418665"/>
          </a:xfrm>
        </p:spPr>
        <p:txBody>
          <a:bodyPr>
            <a:normAutofit fontScale="92500" lnSpcReduction="10000"/>
          </a:bodyPr>
          <a:lstStyle/>
          <a:p>
            <a:pPr>
              <a:buFont typeface="+mj-lt"/>
              <a:buAutoNum type="arabicPeriod"/>
            </a:pPr>
            <a:r>
              <a:rPr lang="en-US" sz="2400" dirty="0"/>
              <a:t> The primary aim of natural science is to uncover the underlying mechanisms and cause-and-effect relationships that govern phenomena, leading to the discovery of general laws governing the structure of nature. The existence of internal mechanisms implies determinism, implying causal connections between material entities.</a:t>
            </a:r>
          </a:p>
          <a:p>
            <a:pPr>
              <a:buFont typeface="+mj-lt"/>
              <a:buAutoNum type="arabicPeriod"/>
            </a:pPr>
            <a:r>
              <a:rPr lang="en-US" sz="2400" dirty="0"/>
              <a:t> Acknowledgment of causality prompts exploration into the fundamental interactions within phenomena, which can only occur through direct contact at a shared point in space. This contradicts the notion of long-range action, emphasizing the principle of close action in the organization of matter.</a:t>
            </a:r>
          </a:p>
          <a:p>
            <a:pPr>
              <a:buFont typeface="+mj-lt"/>
              <a:buAutoNum type="arabicPeriod"/>
            </a:pPr>
            <a:r>
              <a:rPr lang="en-US" sz="2400" dirty="0"/>
              <a:t> Objects and phenomena are multi-faceted, demanding that their representations, whether mathematical, verbal, or graphical, remain approximations. Continuous refinement of physical models and mathematical descriptions is necessary. Enhancing the understanding of fundamental relationships within physics, which capture only partial natural regularities, stands as a crucial task in theoretical physics.</a:t>
            </a:r>
          </a:p>
          <a:p>
            <a:pPr>
              <a:buFont typeface="+mj-lt"/>
              <a:buAutoNum type="arabicPeriod"/>
            </a:pPr>
            <a:r>
              <a:rPr lang="en-US" sz="2400" dirty="0"/>
              <a:t> Prior to employing mathematical or quantitative descriptions, qualitative models of objects and phenomena must be constructed. These models should elucidate qualitative aspects, breaking them down into understandable parts and their interactions. Drawing analogies to familiar entities and justifying their relevance in specific scenarios becomes crucial in this process.</a:t>
            </a:r>
          </a:p>
          <a:p>
            <a:endParaRPr lang="en-US" sz="1600" dirty="0"/>
          </a:p>
        </p:txBody>
      </p:sp>
    </p:spTree>
    <p:extLst>
      <p:ext uri="{BB962C8B-B14F-4D97-AF65-F5344CB8AC3E}">
        <p14:creationId xmlns:p14="http://schemas.microsoft.com/office/powerpoint/2010/main" val="25604998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405</TotalTime>
  <Words>2183</Words>
  <Application>Microsoft Office PowerPoint</Application>
  <PresentationFormat>Widescreen</PresentationFormat>
  <Paragraphs>85</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TimesNewRomanPSMT</vt:lpstr>
      <vt:lpstr>Tw Cen MT</vt:lpstr>
      <vt:lpstr>Tw Cen MT Condensed</vt:lpstr>
      <vt:lpstr>Wingdings 3</vt:lpstr>
      <vt:lpstr>Integral</vt:lpstr>
      <vt:lpstr>Etherdynamics</vt:lpstr>
      <vt:lpstr>What is the Ether, Physical or Conceptual?</vt:lpstr>
      <vt:lpstr>Lorentz’s Ether Theory and Special Relativity Are Mathematically Identical Theories</vt:lpstr>
      <vt:lpstr>Evidences of the Ether and its Effects</vt:lpstr>
      <vt:lpstr>Postulations: Ether Framework vs Spacetime Framework</vt:lpstr>
      <vt:lpstr>The Purpose of the Etheric Framework</vt:lpstr>
      <vt:lpstr>Postulates: Special and General Relativity</vt:lpstr>
      <vt:lpstr>Postulates: Quantum Mechanics</vt:lpstr>
      <vt:lpstr>Etheric Framework Guidelines</vt:lpstr>
      <vt:lpstr>Etheric Framework Guidelines</vt:lpstr>
      <vt:lpstr>Etheric Framework Guidelines</vt:lpstr>
      <vt:lpstr>Postulates: Ether – Four Universal Invariants</vt:lpstr>
      <vt:lpstr>Basic Properties of the Four Universal Invariants </vt:lpstr>
      <vt:lpstr>Manifestation of the Ether Framework in Physical Reality</vt:lpstr>
      <vt:lpstr>Reducibility of Mechanical Interactions to Motion: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Etherdynamics</dc:title>
  <dc:creator>Alan X</dc:creator>
  <cp:lastModifiedBy>Alan X</cp:lastModifiedBy>
  <cp:revision>2</cp:revision>
  <dcterms:created xsi:type="dcterms:W3CDTF">2023-08-24T16:31:53Z</dcterms:created>
  <dcterms:modified xsi:type="dcterms:W3CDTF">2023-09-03T07:23:35Z</dcterms:modified>
</cp:coreProperties>
</file>