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272" r:id="rId2"/>
    <p:sldId id="262" r:id="rId3"/>
    <p:sldId id="257" r:id="rId4"/>
    <p:sldId id="259" r:id="rId5"/>
    <p:sldId id="261" r:id="rId6"/>
    <p:sldId id="264" r:id="rId7"/>
    <p:sldId id="263" r:id="rId8"/>
    <p:sldId id="265" r:id="rId9"/>
    <p:sldId id="266" r:id="rId10"/>
    <p:sldId id="258" r:id="rId11"/>
    <p:sldId id="273" r:id="rId12"/>
    <p:sldId id="267" r:id="rId13"/>
    <p:sldId id="269" r:id="rId14"/>
    <p:sldId id="268"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5715" autoAdjust="0"/>
  </p:normalViewPr>
  <p:slideViewPr>
    <p:cSldViewPr snapToGrid="0">
      <p:cViewPr varScale="1">
        <p:scale>
          <a:sx n="159" d="100"/>
          <a:sy n="159" d="100"/>
        </p:scale>
        <p:origin x="15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X" userId="4be68f9623ba8417" providerId="LiveId" clId="{5EE5A544-8182-47B5-A62D-DA96F1E749DF}"/>
    <pc:docChg chg="modSld">
      <pc:chgData name="Alan X" userId="4be68f9623ba8417" providerId="LiveId" clId="{5EE5A544-8182-47B5-A62D-DA96F1E749DF}" dt="2023-11-08T05:05:44.907" v="14" actId="20577"/>
      <pc:docMkLst>
        <pc:docMk/>
      </pc:docMkLst>
      <pc:sldChg chg="modSp mod">
        <pc:chgData name="Alan X" userId="4be68f9623ba8417" providerId="LiveId" clId="{5EE5A544-8182-47B5-A62D-DA96F1E749DF}" dt="2023-11-08T05:05:44.907" v="14" actId="20577"/>
        <pc:sldMkLst>
          <pc:docMk/>
          <pc:sldMk cId="1593088123" sldId="270"/>
        </pc:sldMkLst>
        <pc:spChg chg="mod">
          <ac:chgData name="Alan X" userId="4be68f9623ba8417" providerId="LiveId" clId="{5EE5A544-8182-47B5-A62D-DA96F1E749DF}" dt="2023-11-08T05:05:44.907" v="14" actId="20577"/>
          <ac:spMkLst>
            <pc:docMk/>
            <pc:sldMk cId="1593088123" sldId="270"/>
            <ac:spMk id="3" creationId="{6FAB3638-6BDB-92EC-B6DD-678686072EEA}"/>
          </ac:spMkLst>
        </pc:spChg>
      </pc:sldChg>
    </pc:docChg>
  </pc:docChgLst>
  <pc:docChgLst>
    <pc:chgData name="Alan X" userId="4be68f9623ba8417" providerId="LiveId" clId="{635DC1BB-C0A3-4D62-89E1-D13B6EA842AF}"/>
    <pc:docChg chg="modSld">
      <pc:chgData name="Alan X" userId="4be68f9623ba8417" providerId="LiveId" clId="{635DC1BB-C0A3-4D62-89E1-D13B6EA842AF}" dt="2024-04-22T02:35:48.377" v="2" actId="14100"/>
      <pc:docMkLst>
        <pc:docMk/>
      </pc:docMkLst>
      <pc:sldChg chg="modSp mod">
        <pc:chgData name="Alan X" userId="4be68f9623ba8417" providerId="LiveId" clId="{635DC1BB-C0A3-4D62-89E1-D13B6EA842AF}" dt="2024-04-22T02:35:48.377" v="2" actId="14100"/>
        <pc:sldMkLst>
          <pc:docMk/>
          <pc:sldMk cId="4093647884" sldId="265"/>
        </pc:sldMkLst>
        <pc:picChg chg="mod">
          <ac:chgData name="Alan X" userId="4be68f9623ba8417" providerId="LiveId" clId="{635DC1BB-C0A3-4D62-89E1-D13B6EA842AF}" dt="2024-04-22T02:35:48.377" v="2" actId="14100"/>
          <ac:picMkLst>
            <pc:docMk/>
            <pc:sldMk cId="4093647884" sldId="265"/>
            <ac:picMk id="13" creationId="{18D71345-BEDA-D186-8012-535480492D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3A5A2-CC91-43CA-BB41-A4EDBC209A6A}"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BA772-C8A8-400B-B11F-26355DF4C5D0}" type="slidenum">
              <a:rPr lang="en-US" smtClean="0"/>
              <a:t>‹#›</a:t>
            </a:fld>
            <a:endParaRPr lang="en-US"/>
          </a:p>
        </p:txBody>
      </p:sp>
    </p:spTree>
    <p:extLst>
      <p:ext uri="{BB962C8B-B14F-4D97-AF65-F5344CB8AC3E}">
        <p14:creationId xmlns:p14="http://schemas.microsoft.com/office/powerpoint/2010/main" val="293242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BA772-C8A8-400B-B11F-26355DF4C5D0}" type="slidenum">
              <a:rPr lang="en-US" smtClean="0"/>
              <a:t>5</a:t>
            </a:fld>
            <a:endParaRPr lang="en-US"/>
          </a:p>
        </p:txBody>
      </p:sp>
    </p:spTree>
    <p:extLst>
      <p:ext uri="{BB962C8B-B14F-4D97-AF65-F5344CB8AC3E}">
        <p14:creationId xmlns:p14="http://schemas.microsoft.com/office/powerpoint/2010/main" val="175988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ds^2 = -c^2 * dt^2 + dx^2 + dy^2 + dz^2</a:t>
            </a:r>
            <a:endParaRPr lang="en-US" dirty="0"/>
          </a:p>
        </p:txBody>
      </p:sp>
      <p:sp>
        <p:nvSpPr>
          <p:cNvPr id="4" name="Slide Number Placeholder 3"/>
          <p:cNvSpPr>
            <a:spLocks noGrp="1"/>
          </p:cNvSpPr>
          <p:nvPr>
            <p:ph type="sldNum" sz="quarter" idx="5"/>
          </p:nvPr>
        </p:nvSpPr>
        <p:spPr/>
        <p:txBody>
          <a:bodyPr/>
          <a:lstStyle/>
          <a:p>
            <a:fld id="{ADFBA772-C8A8-400B-B11F-26355DF4C5D0}" type="slidenum">
              <a:rPr lang="en-US" smtClean="0"/>
              <a:t>6</a:t>
            </a:fld>
            <a:endParaRPr lang="en-US"/>
          </a:p>
        </p:txBody>
      </p:sp>
    </p:spTree>
    <p:extLst>
      <p:ext uri="{BB962C8B-B14F-4D97-AF65-F5344CB8AC3E}">
        <p14:creationId xmlns:p14="http://schemas.microsoft.com/office/powerpoint/2010/main" val="8622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ds^2 = -c^2 * dt^2 + dx^2 + dy^2 + dz^2</a:t>
            </a:r>
            <a:endParaRPr lang="en-US" dirty="0"/>
          </a:p>
        </p:txBody>
      </p:sp>
      <p:sp>
        <p:nvSpPr>
          <p:cNvPr id="4" name="Slide Number Placeholder 3"/>
          <p:cNvSpPr>
            <a:spLocks noGrp="1"/>
          </p:cNvSpPr>
          <p:nvPr>
            <p:ph type="sldNum" sz="quarter" idx="5"/>
          </p:nvPr>
        </p:nvSpPr>
        <p:spPr/>
        <p:txBody>
          <a:bodyPr/>
          <a:lstStyle/>
          <a:p>
            <a:fld id="{ADFBA772-C8A8-400B-B11F-26355DF4C5D0}" type="slidenum">
              <a:rPr lang="en-US" smtClean="0"/>
              <a:t>7</a:t>
            </a:fld>
            <a:endParaRPr lang="en-US"/>
          </a:p>
        </p:txBody>
      </p:sp>
    </p:spTree>
    <p:extLst>
      <p:ext uri="{BB962C8B-B14F-4D97-AF65-F5344CB8AC3E}">
        <p14:creationId xmlns:p14="http://schemas.microsoft.com/office/powerpoint/2010/main" val="81481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BA772-C8A8-400B-B11F-26355DF4C5D0}" type="slidenum">
              <a:rPr lang="en-US" smtClean="0"/>
              <a:t>12</a:t>
            </a:fld>
            <a:endParaRPr lang="en-US"/>
          </a:p>
        </p:txBody>
      </p:sp>
    </p:spTree>
    <p:extLst>
      <p:ext uri="{BB962C8B-B14F-4D97-AF65-F5344CB8AC3E}">
        <p14:creationId xmlns:p14="http://schemas.microsoft.com/office/powerpoint/2010/main" val="304212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r>
              <a:rPr lang="en-US" sz="1800" dirty="0">
                <a:latin typeface="Calibri" panose="020F0502020204030204" pitchFamily="34" charset="0"/>
              </a:rPr>
              <a:t>	</a:t>
            </a:r>
          </a:p>
          <a:p>
            <a:pPr marR="0"/>
            <a:endParaRPr lang="en-US" sz="1800" dirty="0">
              <a:latin typeface="Calibri" panose="020F0502020204030204" pitchFamily="34" charset="0"/>
            </a:endParaRPr>
          </a:p>
          <a:p>
            <a:pPr marR="0"/>
            <a:endParaRPr lang="en-US" sz="1800" dirty="0">
              <a:latin typeface="Calibri" panose="020F050202020403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ADFBA772-C8A8-400B-B11F-26355DF4C5D0}" type="slidenum">
              <a:rPr lang="en-US" smtClean="0"/>
              <a:t>13</a:t>
            </a:fld>
            <a:endParaRPr lang="en-US"/>
          </a:p>
        </p:txBody>
      </p:sp>
    </p:spTree>
    <p:extLst>
      <p:ext uri="{BB962C8B-B14F-4D97-AF65-F5344CB8AC3E}">
        <p14:creationId xmlns:p14="http://schemas.microsoft.com/office/powerpoint/2010/main" val="176431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174286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2E2EC4-7DFF-4AD4-A704-DBE6D6804762}"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183532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376940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254299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44755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84040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391668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1849866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253060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242903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2EC4-7DFF-4AD4-A704-DBE6D6804762}"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226492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E2EC4-7DFF-4AD4-A704-DBE6D6804762}"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232612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2E2EC4-7DFF-4AD4-A704-DBE6D6804762}"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301129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2E2EC4-7DFF-4AD4-A704-DBE6D6804762}"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30621613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E2EC4-7DFF-4AD4-A704-DBE6D6804762}"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311874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2E2EC4-7DFF-4AD4-A704-DBE6D6804762}"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373569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AE2E2EC4-7DFF-4AD4-A704-DBE6D6804762}" type="datetimeFigureOut">
              <a:rPr lang="en-US" smtClean="0"/>
              <a:t>4/21/2024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A3D60A0C-D1BC-43AD-9F6B-B7AB2489D705}" type="slidenum">
              <a:rPr lang="en-US" smtClean="0"/>
              <a:t>‹#›</a:t>
            </a:fld>
            <a:endParaRPr lang="en-US"/>
          </a:p>
        </p:txBody>
      </p:sp>
    </p:spTree>
    <p:extLst>
      <p:ext uri="{BB962C8B-B14F-4D97-AF65-F5344CB8AC3E}">
        <p14:creationId xmlns:p14="http://schemas.microsoft.com/office/powerpoint/2010/main" val="347045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E2E2EC4-7DFF-4AD4-A704-DBE6D6804762}" type="datetimeFigureOut">
              <a:rPr lang="en-US" smtClean="0"/>
              <a:t>4/21/2024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3D60A0C-D1BC-43AD-9F6B-B7AB2489D705}" type="slidenum">
              <a:rPr lang="en-US" smtClean="0"/>
              <a:t>‹#›</a:t>
            </a:fld>
            <a:endParaRPr lang="en-US"/>
          </a:p>
        </p:txBody>
      </p:sp>
    </p:spTree>
    <p:extLst>
      <p:ext uri="{BB962C8B-B14F-4D97-AF65-F5344CB8AC3E}">
        <p14:creationId xmlns:p14="http://schemas.microsoft.com/office/powerpoint/2010/main" val="309395891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BE8C-E512-1147-2F0B-4B95C3F78615}"/>
              </a:ext>
            </a:extLst>
          </p:cNvPr>
          <p:cNvSpPr>
            <a:spLocks noGrp="1"/>
          </p:cNvSpPr>
          <p:nvPr>
            <p:ph type="ctrTitle"/>
          </p:nvPr>
        </p:nvSpPr>
        <p:spPr>
          <a:xfrm>
            <a:off x="1751012" y="4363271"/>
            <a:ext cx="8676222" cy="1066801"/>
          </a:xfrm>
        </p:spPr>
        <p:txBody>
          <a:bodyPr>
            <a:noAutofit/>
          </a:bodyPr>
          <a:lstStyle/>
          <a:p>
            <a:pPr>
              <a:lnSpc>
                <a:spcPct val="90000"/>
              </a:lnSpc>
            </a:pPr>
            <a:r>
              <a:rPr lang="en-US" sz="3600" dirty="0"/>
              <a:t>On the General Principle of Covariance</a:t>
            </a:r>
          </a:p>
        </p:txBody>
      </p:sp>
      <p:sp>
        <p:nvSpPr>
          <p:cNvPr id="3" name="Subtitle 2">
            <a:extLst>
              <a:ext uri="{FF2B5EF4-FFF2-40B4-BE49-F238E27FC236}">
                <a16:creationId xmlns:a16="http://schemas.microsoft.com/office/drawing/2014/main" id="{E08D713A-ACBF-E286-717D-E4B4B8BF3539}"/>
              </a:ext>
            </a:extLst>
          </p:cNvPr>
          <p:cNvSpPr>
            <a:spLocks noGrp="1"/>
          </p:cNvSpPr>
          <p:nvPr>
            <p:ph type="subTitle" idx="1"/>
          </p:nvPr>
        </p:nvSpPr>
        <p:spPr>
          <a:xfrm>
            <a:off x="2327564" y="5839691"/>
            <a:ext cx="8099670" cy="637309"/>
          </a:xfrm>
        </p:spPr>
        <p:txBody>
          <a:bodyPr>
            <a:normAutofit/>
          </a:bodyPr>
          <a:lstStyle/>
          <a:p>
            <a:pPr>
              <a:lnSpc>
                <a:spcPct val="90000"/>
              </a:lnSpc>
            </a:pPr>
            <a:r>
              <a:rPr lang="en-US" dirty="0"/>
              <a:t>The Mathematics history of relativity theory</a:t>
            </a:r>
          </a:p>
        </p:txBody>
      </p:sp>
      <p:pic>
        <p:nvPicPr>
          <p:cNvPr id="7" name="Picture 6">
            <a:extLst>
              <a:ext uri="{FF2B5EF4-FFF2-40B4-BE49-F238E27FC236}">
                <a16:creationId xmlns:a16="http://schemas.microsoft.com/office/drawing/2014/main" id="{88ED3A3E-7F98-6ACB-4896-1C4CC4ACBF1F}"/>
              </a:ext>
            </a:extLst>
          </p:cNvPr>
          <p:cNvPicPr>
            <a:picLocks noChangeAspect="1"/>
          </p:cNvPicPr>
          <p:nvPr/>
        </p:nvPicPr>
        <p:blipFill rotWithShape="1">
          <a:blip r:embed="rId2"/>
          <a:srcRect t="22232" b="19827"/>
          <a:stretch/>
        </p:blipFill>
        <p:spPr>
          <a:xfrm>
            <a:off x="20" y="10"/>
            <a:ext cx="12191980" cy="4273816"/>
          </a:xfrm>
          <a:prstGeom prst="rect">
            <a:avLst/>
          </a:prstGeom>
        </p:spPr>
      </p:pic>
      <p:pic>
        <p:nvPicPr>
          <p:cNvPr id="9" name="Picture 8">
            <a:extLst>
              <a:ext uri="{FF2B5EF4-FFF2-40B4-BE49-F238E27FC236}">
                <a16:creationId xmlns:a16="http://schemas.microsoft.com/office/drawing/2014/main" id="{234D7217-EB16-E8FE-5EB8-C291966A6236}"/>
              </a:ext>
            </a:extLst>
          </p:cNvPr>
          <p:cNvPicPr>
            <a:picLocks noChangeAspect="1"/>
          </p:cNvPicPr>
          <p:nvPr/>
        </p:nvPicPr>
        <p:blipFill>
          <a:blip r:embed="rId3"/>
          <a:stretch>
            <a:fillRect/>
          </a:stretch>
        </p:blipFill>
        <p:spPr>
          <a:xfrm>
            <a:off x="9635788" y="4060787"/>
            <a:ext cx="2413855" cy="2416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626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E8E5-782F-BB8C-8C32-3CAFF7D448F8}"/>
              </a:ext>
            </a:extLst>
          </p:cNvPr>
          <p:cNvSpPr>
            <a:spLocks noGrp="1"/>
          </p:cNvSpPr>
          <p:nvPr>
            <p:ph type="title"/>
          </p:nvPr>
        </p:nvSpPr>
        <p:spPr>
          <a:xfrm>
            <a:off x="838200" y="264861"/>
            <a:ext cx="10515600" cy="420582"/>
          </a:xfrm>
        </p:spPr>
        <p:txBody>
          <a:bodyPr>
            <a:normAutofit fontScale="90000"/>
          </a:bodyPr>
          <a:lstStyle/>
          <a:p>
            <a:pPr algn="ctr"/>
            <a:r>
              <a:rPr lang="en-US" sz="3600" dirty="0"/>
              <a:t>“Absolute Differential Calculus” AKA Tensor Calculus </a:t>
            </a:r>
          </a:p>
        </p:txBody>
      </p:sp>
      <p:pic>
        <p:nvPicPr>
          <p:cNvPr id="5" name="Picture 4">
            <a:extLst>
              <a:ext uri="{FF2B5EF4-FFF2-40B4-BE49-F238E27FC236}">
                <a16:creationId xmlns:a16="http://schemas.microsoft.com/office/drawing/2014/main" id="{66140696-E25D-DA52-3DBD-C49BC169F26D}"/>
              </a:ext>
            </a:extLst>
          </p:cNvPr>
          <p:cNvPicPr>
            <a:picLocks noChangeAspect="1"/>
          </p:cNvPicPr>
          <p:nvPr/>
        </p:nvPicPr>
        <p:blipFill>
          <a:blip r:embed="rId2"/>
          <a:stretch>
            <a:fillRect/>
          </a:stretch>
        </p:blipFill>
        <p:spPr>
          <a:xfrm>
            <a:off x="6322595" y="1910096"/>
            <a:ext cx="5566620" cy="3037807"/>
          </a:xfrm>
          <a:prstGeom prst="rect">
            <a:avLst/>
          </a:prstGeom>
        </p:spPr>
      </p:pic>
      <p:sp>
        <p:nvSpPr>
          <p:cNvPr id="3" name="TextBox 2">
            <a:extLst>
              <a:ext uri="{FF2B5EF4-FFF2-40B4-BE49-F238E27FC236}">
                <a16:creationId xmlns:a16="http://schemas.microsoft.com/office/drawing/2014/main" id="{E63A08F2-FFF6-0387-07E7-CD03FBA6D781}"/>
              </a:ext>
            </a:extLst>
          </p:cNvPr>
          <p:cNvSpPr txBox="1"/>
          <p:nvPr/>
        </p:nvSpPr>
        <p:spPr>
          <a:xfrm>
            <a:off x="182703" y="1263315"/>
            <a:ext cx="6139892" cy="5386090"/>
          </a:xfrm>
          <a:prstGeom prst="rect">
            <a:avLst/>
          </a:prstGeom>
          <a:noFill/>
        </p:spPr>
        <p:txBody>
          <a:bodyPr wrap="square" rtlCol="0">
            <a:spAutoFit/>
          </a:bodyPr>
          <a:lstStyle/>
          <a:p>
            <a:r>
              <a:rPr lang="en-US" sz="2000" dirty="0"/>
              <a:t>In 1912 – 1915 Einstein is introduced to absolute differential calculus by his friend Marcel Grossmann</a:t>
            </a:r>
          </a:p>
          <a:p>
            <a:endParaRPr lang="en-US" sz="2000" dirty="0"/>
          </a:p>
          <a:p>
            <a:r>
              <a:rPr lang="en-US" sz="2000" dirty="0"/>
              <a:t>Moving forward, the spacetime intervals, conservation laws and coordinate systems will be described within their respective metric tensors.</a:t>
            </a:r>
          </a:p>
          <a:p>
            <a:endParaRPr lang="en-US" sz="2000" dirty="0"/>
          </a:p>
          <a:p>
            <a:r>
              <a:rPr lang="en-US" sz="2000" dirty="0"/>
              <a:t>Example of Tensors:</a:t>
            </a:r>
          </a:p>
          <a:p>
            <a:pPr marL="0" marR="0">
              <a:spcBef>
                <a:spcPts val="0"/>
              </a:spcBef>
              <a:spcAft>
                <a:spcPts val="0"/>
              </a:spcAft>
            </a:pPr>
            <a:r>
              <a:rPr lang="en-US" sz="2800" dirty="0">
                <a:effectLst/>
                <a:latin typeface="Times New Roman" panose="02020603050405020304" pitchFamily="18" charset="0"/>
              </a:rPr>
              <a:t>Einstein Tensor: </a:t>
            </a:r>
            <a:r>
              <a:rPr lang="en-US" sz="4800" dirty="0">
                <a:effectLst/>
                <a:latin typeface="Times New Roman" panose="02020603050405020304" pitchFamily="18" charset="0"/>
              </a:rPr>
              <a:t>G</a:t>
            </a:r>
            <a:r>
              <a:rPr lang="en-US" sz="4800" baseline="-25000" dirty="0">
                <a:effectLst/>
                <a:latin typeface="Times New Roman" panose="02020603050405020304" pitchFamily="18" charset="0"/>
              </a:rPr>
              <a:t>μν</a:t>
            </a:r>
            <a:endParaRPr lang="en-US" sz="4800" dirty="0">
              <a:effectLst/>
              <a:latin typeface="Times New Roman" panose="02020603050405020304" pitchFamily="18" charset="0"/>
            </a:endParaRPr>
          </a:p>
          <a:p>
            <a:r>
              <a:rPr lang="en-US" sz="2800" dirty="0">
                <a:effectLst/>
                <a:latin typeface="Times New Roman" panose="02020603050405020304" pitchFamily="18" charset="0"/>
              </a:rPr>
              <a:t>Pseudotensor: </a:t>
            </a:r>
            <a:r>
              <a:rPr lang="en-US" sz="4800" dirty="0">
                <a:effectLst/>
                <a:latin typeface="Times New Roman" panose="02020603050405020304" pitchFamily="18" charset="0"/>
              </a:rPr>
              <a:t>T</a:t>
            </a:r>
            <a:r>
              <a:rPr lang="el-GR" sz="4800" baseline="-25000" dirty="0">
                <a:effectLst/>
                <a:latin typeface="Times New Roman" panose="02020603050405020304" pitchFamily="18" charset="0"/>
              </a:rPr>
              <a:t>μν</a:t>
            </a:r>
            <a:endParaRPr lang="en-US" sz="4800" dirty="0">
              <a:effectLst/>
              <a:latin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rPr>
              <a:t>Ricci Tensor: </a:t>
            </a:r>
            <a:r>
              <a:rPr lang="en-US" sz="4800" dirty="0">
                <a:effectLst/>
                <a:latin typeface="Times New Roman" panose="02020603050405020304" pitchFamily="18" charset="0"/>
              </a:rPr>
              <a:t>R</a:t>
            </a:r>
            <a:r>
              <a:rPr lang="en-US" sz="4800" baseline="-25000" dirty="0">
                <a:effectLst/>
                <a:latin typeface="Times New Roman" panose="02020603050405020304" pitchFamily="18" charset="0"/>
              </a:rPr>
              <a:t>μν</a:t>
            </a:r>
            <a:endParaRPr lang="en-US" sz="4800" dirty="0"/>
          </a:p>
        </p:txBody>
      </p:sp>
    </p:spTree>
    <p:extLst>
      <p:ext uri="{BB962C8B-B14F-4D97-AF65-F5344CB8AC3E}">
        <p14:creationId xmlns:p14="http://schemas.microsoft.com/office/powerpoint/2010/main" val="26065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D50B-2670-8095-00A4-7B2C05E5200F}"/>
              </a:ext>
            </a:extLst>
          </p:cNvPr>
          <p:cNvSpPr>
            <a:spLocks noGrp="1"/>
          </p:cNvSpPr>
          <p:nvPr>
            <p:ph type="title"/>
          </p:nvPr>
        </p:nvSpPr>
        <p:spPr/>
        <p:txBody>
          <a:bodyPr>
            <a:normAutofit/>
          </a:bodyPr>
          <a:lstStyle/>
          <a:p>
            <a:pPr algn="ctr"/>
            <a:r>
              <a:rPr lang="en-US" sz="4400" dirty="0"/>
              <a:t>Einstein’s </a:t>
            </a:r>
            <a:r>
              <a:rPr lang="en-US" sz="4400"/>
              <a:t>Field Equations</a:t>
            </a:r>
            <a:endParaRPr lang="en-US" sz="4400" dirty="0"/>
          </a:p>
        </p:txBody>
      </p:sp>
      <p:pic>
        <p:nvPicPr>
          <p:cNvPr id="5" name="Content Placeholder 4">
            <a:extLst>
              <a:ext uri="{FF2B5EF4-FFF2-40B4-BE49-F238E27FC236}">
                <a16:creationId xmlns:a16="http://schemas.microsoft.com/office/drawing/2014/main" id="{3C255173-2FBE-D226-11D1-82C22B9D103B}"/>
              </a:ext>
            </a:extLst>
          </p:cNvPr>
          <p:cNvPicPr>
            <a:picLocks noGrp="1" noChangeAspect="1"/>
          </p:cNvPicPr>
          <p:nvPr>
            <p:ph idx="1"/>
          </p:nvPr>
        </p:nvPicPr>
        <p:blipFill>
          <a:blip r:embed="rId2"/>
          <a:stretch>
            <a:fillRect/>
          </a:stretch>
        </p:blipFill>
        <p:spPr>
          <a:xfrm>
            <a:off x="368864" y="2598376"/>
            <a:ext cx="11451095" cy="2346536"/>
          </a:xfrm>
        </p:spPr>
      </p:pic>
    </p:spTree>
    <p:extLst>
      <p:ext uri="{BB962C8B-B14F-4D97-AF65-F5344CB8AC3E}">
        <p14:creationId xmlns:p14="http://schemas.microsoft.com/office/powerpoint/2010/main" val="13499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10210A3-0F85-AC5E-9B83-5C06F8BD6B7D}"/>
              </a:ext>
            </a:extLst>
          </p:cNvPr>
          <p:cNvPicPr>
            <a:picLocks noGrp="1" noChangeAspect="1"/>
          </p:cNvPicPr>
          <p:nvPr>
            <p:ph idx="1"/>
          </p:nvPr>
        </p:nvPicPr>
        <p:blipFill>
          <a:blip r:embed="rId3"/>
          <a:stretch>
            <a:fillRect/>
          </a:stretch>
        </p:blipFill>
        <p:spPr>
          <a:xfrm>
            <a:off x="0" y="1256"/>
            <a:ext cx="6221945" cy="5276427"/>
          </a:xfrm>
        </p:spPr>
      </p:pic>
      <p:pic>
        <p:nvPicPr>
          <p:cNvPr id="12" name="Picture 11">
            <a:extLst>
              <a:ext uri="{FF2B5EF4-FFF2-40B4-BE49-F238E27FC236}">
                <a16:creationId xmlns:a16="http://schemas.microsoft.com/office/drawing/2014/main" id="{4FE9B445-45C7-67D1-72CD-83ED9B23756E}"/>
              </a:ext>
            </a:extLst>
          </p:cNvPr>
          <p:cNvPicPr>
            <a:picLocks noChangeAspect="1"/>
          </p:cNvPicPr>
          <p:nvPr/>
        </p:nvPicPr>
        <p:blipFill>
          <a:blip r:embed="rId4"/>
          <a:stretch>
            <a:fillRect/>
          </a:stretch>
        </p:blipFill>
        <p:spPr>
          <a:xfrm>
            <a:off x="6225484" y="3779520"/>
            <a:ext cx="5966515" cy="3130339"/>
          </a:xfrm>
          <a:prstGeom prst="rect">
            <a:avLst/>
          </a:prstGeom>
        </p:spPr>
      </p:pic>
    </p:spTree>
    <p:extLst>
      <p:ext uri="{BB962C8B-B14F-4D97-AF65-F5344CB8AC3E}">
        <p14:creationId xmlns:p14="http://schemas.microsoft.com/office/powerpoint/2010/main" val="233647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609600"/>
            <a:ext cx="9905998" cy="1173480"/>
          </a:xfrm>
        </p:spPr>
        <p:txBody>
          <a:bodyPr>
            <a:normAutofit/>
          </a:bodyPr>
          <a:lstStyle/>
          <a:p>
            <a:pPr algn="ctr"/>
            <a:r>
              <a:rPr lang="en-US" dirty="0"/>
              <a:t>A critique on the methodology of covariance itself: The Illusion</a:t>
            </a:r>
          </a:p>
        </p:txBody>
      </p:sp>
      <p:pic>
        <p:nvPicPr>
          <p:cNvPr id="7" name="Content Placeholder 6">
            <a:extLst>
              <a:ext uri="{FF2B5EF4-FFF2-40B4-BE49-F238E27FC236}">
                <a16:creationId xmlns:a16="http://schemas.microsoft.com/office/drawing/2014/main" id="{13B4C6C5-99B1-A2EA-A80C-40B69B7B44A3}"/>
              </a:ext>
            </a:extLst>
          </p:cNvPr>
          <p:cNvPicPr>
            <a:picLocks noGrp="1" noChangeAspect="1"/>
          </p:cNvPicPr>
          <p:nvPr>
            <p:ph idx="1"/>
          </p:nvPr>
        </p:nvPicPr>
        <p:blipFill>
          <a:blip r:embed="rId3"/>
          <a:stretch>
            <a:fillRect/>
          </a:stretch>
        </p:blipFill>
        <p:spPr>
          <a:xfrm>
            <a:off x="6638881" y="3052281"/>
            <a:ext cx="4560022" cy="3124200"/>
          </a:xfrm>
        </p:spPr>
      </p:pic>
      <p:pic>
        <p:nvPicPr>
          <p:cNvPr id="5" name="Picture 4">
            <a:extLst>
              <a:ext uri="{FF2B5EF4-FFF2-40B4-BE49-F238E27FC236}">
                <a16:creationId xmlns:a16="http://schemas.microsoft.com/office/drawing/2014/main" id="{C794B292-8D69-0ABC-EE41-1026057DD9C7}"/>
              </a:ext>
            </a:extLst>
          </p:cNvPr>
          <p:cNvPicPr>
            <a:picLocks noChangeAspect="1"/>
          </p:cNvPicPr>
          <p:nvPr/>
        </p:nvPicPr>
        <p:blipFill>
          <a:blip r:embed="rId4"/>
          <a:stretch>
            <a:fillRect/>
          </a:stretch>
        </p:blipFill>
        <p:spPr>
          <a:xfrm>
            <a:off x="6638880" y="2536189"/>
            <a:ext cx="4560023" cy="516092"/>
          </a:xfrm>
          <a:prstGeom prst="rect">
            <a:avLst/>
          </a:prstGeom>
        </p:spPr>
      </p:pic>
      <p:sp>
        <p:nvSpPr>
          <p:cNvPr id="8" name="TextBox 7">
            <a:extLst>
              <a:ext uri="{FF2B5EF4-FFF2-40B4-BE49-F238E27FC236}">
                <a16:creationId xmlns:a16="http://schemas.microsoft.com/office/drawing/2014/main" id="{3BEDD895-F7E0-D7E0-94C9-EB7B2B9BB6B6}"/>
              </a:ext>
            </a:extLst>
          </p:cNvPr>
          <p:cNvSpPr txBox="1"/>
          <p:nvPr/>
        </p:nvSpPr>
        <p:spPr>
          <a:xfrm>
            <a:off x="74506" y="1783080"/>
            <a:ext cx="6326293" cy="4278094"/>
          </a:xfrm>
          <a:prstGeom prst="rect">
            <a:avLst/>
          </a:prstGeom>
          <a:noFill/>
        </p:spPr>
        <p:txBody>
          <a:bodyPr wrap="square" rtlCol="0">
            <a:spAutoFit/>
          </a:bodyPr>
          <a:lstStyle/>
          <a:p>
            <a:r>
              <a:rPr lang="en-US" sz="1600" dirty="0"/>
              <a:t>The swapping of metric tensors and spacetime intervals invalidates the constraints covariance attempts to hold on the mathematics of the theory. Simply put, with the derivation of metric tensor any spacetime effect can be invented to conform the coordinate system to c and appear invariant under specific transformations, which defeats the purpose of invariance.</a:t>
            </a:r>
          </a:p>
          <a:p>
            <a:endParaRPr lang="en-US" sz="1600" dirty="0"/>
          </a:p>
          <a:p>
            <a:r>
              <a:rPr lang="en-US" sz="1600" dirty="0"/>
              <a:t>Example: Paul Langevin’s tensor to account for the conservation laws on the small scale to convert rotational energy into time dilation and length contraction.</a:t>
            </a:r>
          </a:p>
          <a:p>
            <a:endParaRPr lang="en-US" sz="1600" dirty="0"/>
          </a:p>
          <a:p>
            <a:r>
              <a:rPr lang="en-US" sz="1600" dirty="0"/>
              <a:t>Einstein’s stress tensor in SR which needed  corrections to account for Sagnac</a:t>
            </a:r>
          </a:p>
          <a:p>
            <a:endParaRPr lang="en-US" sz="1600" dirty="0"/>
          </a:p>
          <a:p>
            <a:r>
              <a:rPr lang="en-US" sz="1600" dirty="0"/>
              <a:t>Langevin-Landau-</a:t>
            </a:r>
            <a:r>
              <a:rPr lang="en-US" sz="1600" dirty="0" err="1"/>
              <a:t>Lipshift</a:t>
            </a:r>
            <a:r>
              <a:rPr lang="en-US" sz="1600" dirty="0"/>
              <a:t> Metric to satisfy the initial stress tensor because it’s a first-order intrinsic invariant differential </a:t>
            </a:r>
          </a:p>
        </p:txBody>
      </p:sp>
    </p:spTree>
    <p:extLst>
      <p:ext uri="{BB962C8B-B14F-4D97-AF65-F5344CB8AC3E}">
        <p14:creationId xmlns:p14="http://schemas.microsoft.com/office/powerpoint/2010/main" val="100813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609600"/>
            <a:ext cx="9905998" cy="1173480"/>
          </a:xfrm>
        </p:spPr>
        <p:txBody>
          <a:bodyPr>
            <a:normAutofit/>
          </a:bodyPr>
          <a:lstStyle/>
          <a:p>
            <a:pPr algn="ctr"/>
            <a:r>
              <a:rPr lang="en-US" dirty="0"/>
              <a:t>Stephen Crothers</a:t>
            </a:r>
          </a:p>
        </p:txBody>
      </p:sp>
      <p:sp>
        <p:nvSpPr>
          <p:cNvPr id="3" name="Content Placeholder 2">
            <a:extLst>
              <a:ext uri="{FF2B5EF4-FFF2-40B4-BE49-F238E27FC236}">
                <a16:creationId xmlns:a16="http://schemas.microsoft.com/office/drawing/2014/main" id="{6FAB3638-6BDB-92EC-B6DD-678686072EEA}"/>
              </a:ext>
            </a:extLst>
          </p:cNvPr>
          <p:cNvSpPr>
            <a:spLocks noGrp="1"/>
          </p:cNvSpPr>
          <p:nvPr>
            <p:ph idx="1"/>
          </p:nvPr>
        </p:nvSpPr>
        <p:spPr>
          <a:xfrm>
            <a:off x="1141413" y="2666999"/>
            <a:ext cx="9905998" cy="3124201"/>
          </a:xfrm>
        </p:spPr>
        <p:txBody>
          <a:bodyPr>
            <a:normAutofit/>
          </a:bodyPr>
          <a:lstStyle/>
          <a:p>
            <a:r>
              <a:rPr lang="en-US" dirty="0"/>
              <a:t>Analysis of Einstein’s stress tensor which was entirely derived from  the spacetime interval metric.</a:t>
            </a:r>
          </a:p>
        </p:txBody>
      </p:sp>
    </p:spTree>
    <p:extLst>
      <p:ext uri="{BB962C8B-B14F-4D97-AF65-F5344CB8AC3E}">
        <p14:creationId xmlns:p14="http://schemas.microsoft.com/office/powerpoint/2010/main" val="17880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62164"/>
            <a:ext cx="9905998" cy="457200"/>
          </a:xfrm>
        </p:spPr>
        <p:txBody>
          <a:bodyPr>
            <a:normAutofit fontScale="90000"/>
          </a:bodyPr>
          <a:lstStyle/>
          <a:p>
            <a:pPr algn="ctr"/>
            <a:r>
              <a:rPr lang="en-US" dirty="0"/>
              <a:t>Definitions:</a:t>
            </a:r>
          </a:p>
        </p:txBody>
      </p:sp>
      <p:sp>
        <p:nvSpPr>
          <p:cNvPr id="3" name="Content Placeholder 2">
            <a:extLst>
              <a:ext uri="{FF2B5EF4-FFF2-40B4-BE49-F238E27FC236}">
                <a16:creationId xmlns:a16="http://schemas.microsoft.com/office/drawing/2014/main" id="{6FAB3638-6BDB-92EC-B6DD-678686072EEA}"/>
              </a:ext>
            </a:extLst>
          </p:cNvPr>
          <p:cNvSpPr>
            <a:spLocks noGrp="1"/>
          </p:cNvSpPr>
          <p:nvPr>
            <p:ph idx="1"/>
          </p:nvPr>
        </p:nvSpPr>
        <p:spPr>
          <a:xfrm>
            <a:off x="0" y="1094874"/>
            <a:ext cx="12031579" cy="5855369"/>
          </a:xfrm>
        </p:spPr>
        <p:txBody>
          <a:bodyPr>
            <a:normAutofit lnSpcReduction="10000"/>
          </a:bodyPr>
          <a:lstStyle/>
          <a:p>
            <a:pPr marL="0" indent="0">
              <a:buNone/>
            </a:pPr>
            <a:r>
              <a:rPr lang="en-US" sz="1800" dirty="0">
                <a:solidFill>
                  <a:srgbClr val="00B050"/>
                </a:solidFill>
              </a:rPr>
              <a:t>Tensor</a:t>
            </a:r>
            <a:r>
              <a:rPr lang="en-US" sz="1800" dirty="0">
                <a:solidFill>
                  <a:schemeClr val="bg1"/>
                </a:solidFill>
              </a:rPr>
              <a:t>: </a:t>
            </a:r>
            <a:r>
              <a:rPr lang="en-US" sz="1800" dirty="0"/>
              <a:t>A mathematical object that represents a linear relationship between sets of vectors, scalars, and other tensors.</a:t>
            </a:r>
          </a:p>
          <a:p>
            <a:pPr marL="0" indent="0">
              <a:buNone/>
            </a:pPr>
            <a:r>
              <a:rPr lang="en-US" sz="1800" dirty="0">
                <a:solidFill>
                  <a:srgbClr val="00B050"/>
                </a:solidFill>
              </a:rPr>
              <a:t>Pseudotensor:</a:t>
            </a:r>
            <a:r>
              <a:rPr lang="en-US" sz="1800" dirty="0">
                <a:solidFill>
                  <a:schemeClr val="bg1"/>
                </a:solidFill>
              </a:rPr>
              <a:t> </a:t>
            </a:r>
            <a:r>
              <a:rPr lang="en-US" sz="1800" dirty="0"/>
              <a:t>A tensor-like object that transforms like a tensor under some transformations but not under others.</a:t>
            </a:r>
          </a:p>
          <a:p>
            <a:pPr marL="0" indent="0">
              <a:buNone/>
            </a:pPr>
            <a:r>
              <a:rPr lang="en-US" sz="1800" dirty="0">
                <a:solidFill>
                  <a:srgbClr val="00B050"/>
                </a:solidFill>
              </a:rPr>
              <a:t>First order intrinsic </a:t>
            </a:r>
            <a:r>
              <a:rPr lang="en-US" sz="1800">
                <a:solidFill>
                  <a:srgbClr val="00B050"/>
                </a:solidFill>
              </a:rPr>
              <a:t>differential Invariant:</a:t>
            </a:r>
            <a:r>
              <a:rPr lang="en-US" sz="1800">
                <a:solidFill>
                  <a:schemeClr val="bg1"/>
                </a:solidFill>
              </a:rPr>
              <a:t> </a:t>
            </a:r>
            <a:r>
              <a:rPr lang="en-US" sz="1800" dirty="0"/>
              <a:t>A type of invariant tensor that is coordinate dependent and changes under transformations; it is composed solely of the components of a tensor and its first derivatives. It is not derived from the field equations themselves and cannot be obtained from second-order field equations, which violates the mathematical structure of the theory based on the principle of covariance and the idea that physical laws should be independent of the choice of coordinate system. </a:t>
            </a:r>
          </a:p>
          <a:p>
            <a:pPr marL="0" indent="0">
              <a:buNone/>
            </a:pPr>
            <a:r>
              <a:rPr lang="en-US" sz="1800" dirty="0">
                <a:solidFill>
                  <a:srgbClr val="00B050"/>
                </a:solidFill>
              </a:rPr>
              <a:t>Contraction: </a:t>
            </a:r>
            <a:r>
              <a:rPr lang="en-US" sz="1800" dirty="0"/>
              <a:t>A mathematical operation that involves summing over the components of a tensor in a specific way to extract information about the state of the system the tensor is describing.</a:t>
            </a:r>
          </a:p>
          <a:p>
            <a:pPr marL="0" indent="0">
              <a:buNone/>
            </a:pPr>
            <a:r>
              <a:rPr lang="en-US" sz="1800" dirty="0">
                <a:solidFill>
                  <a:srgbClr val="00B050"/>
                </a:solidFill>
              </a:rPr>
              <a:t>Conservation of energy and momentum: </a:t>
            </a:r>
            <a:r>
              <a:rPr lang="en-US" sz="1800" dirty="0"/>
              <a:t>A physical principle that states that the total energy and momentum in a closed system are conserved over time. In relativity theory, gravitational fields and spacetime curvature tend to infinity, which violates the conservation of energy and momentum. </a:t>
            </a:r>
          </a:p>
          <a:p>
            <a:pPr marL="0" indent="0">
              <a:buNone/>
            </a:pPr>
            <a:r>
              <a:rPr lang="en-US" sz="1800" dirty="0">
                <a:solidFill>
                  <a:srgbClr val="00B050"/>
                </a:solidFill>
              </a:rPr>
              <a:t>Second-order differential equation: </a:t>
            </a:r>
            <a:r>
              <a:rPr lang="en-US" sz="1800" dirty="0"/>
              <a:t>A second-order differential equation is a mathematical equation that involves a function, its derivatives, and its second derivatives. Einstein's field equations are second-order differential equations that describe the relationship between spacetime curvature and the distribution of matter and energy within it. The curvature of spacetime is affected by the presence of matter and energy, and the field equations provide a framework for understanding this relationship.</a:t>
            </a:r>
          </a:p>
          <a:p>
            <a:endParaRPr lang="en-US" sz="1200" dirty="0">
              <a:solidFill>
                <a:schemeClr val="bg1"/>
              </a:solidFill>
            </a:endParaRPr>
          </a:p>
          <a:p>
            <a:pPr marL="0" indent="0">
              <a:buNone/>
            </a:pPr>
            <a:endParaRPr lang="en-US" sz="1200" dirty="0">
              <a:solidFill>
                <a:schemeClr val="bg1"/>
              </a:solidFill>
            </a:endParaRPr>
          </a:p>
          <a:p>
            <a:endParaRPr lang="en-US" sz="1200" dirty="0"/>
          </a:p>
        </p:txBody>
      </p:sp>
    </p:spTree>
    <p:extLst>
      <p:ext uri="{BB962C8B-B14F-4D97-AF65-F5344CB8AC3E}">
        <p14:creationId xmlns:p14="http://schemas.microsoft.com/office/powerpoint/2010/main" val="159308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609600"/>
            <a:ext cx="9905998" cy="1173480"/>
          </a:xfrm>
        </p:spPr>
        <p:txBody>
          <a:bodyPr>
            <a:normAutofit/>
          </a:bodyPr>
          <a:lstStyle/>
          <a:p>
            <a:pPr algn="ctr"/>
            <a:r>
              <a:rPr lang="en-US"/>
              <a:t>test</a:t>
            </a:r>
            <a:endParaRPr lang="en-US" dirty="0"/>
          </a:p>
        </p:txBody>
      </p:sp>
      <p:sp>
        <p:nvSpPr>
          <p:cNvPr id="3" name="Content Placeholder 2">
            <a:extLst>
              <a:ext uri="{FF2B5EF4-FFF2-40B4-BE49-F238E27FC236}">
                <a16:creationId xmlns:a16="http://schemas.microsoft.com/office/drawing/2014/main" id="{6FAB3638-6BDB-92EC-B6DD-678686072EEA}"/>
              </a:ext>
            </a:extLst>
          </p:cNvPr>
          <p:cNvSpPr>
            <a:spLocks noGrp="1"/>
          </p:cNvSpPr>
          <p:nvPr>
            <p:ph idx="1"/>
          </p:nvPr>
        </p:nvSpPr>
        <p:spPr>
          <a:xfrm>
            <a:off x="1141413" y="2666999"/>
            <a:ext cx="9905998" cy="3124201"/>
          </a:xfrm>
        </p:spPr>
        <p:txBody>
          <a:bodyPr>
            <a:normAutofit/>
          </a:bodyPr>
          <a:lstStyle/>
          <a:p>
            <a:endParaRPr lang="en-US" dirty="0"/>
          </a:p>
        </p:txBody>
      </p:sp>
    </p:spTree>
    <p:extLst>
      <p:ext uri="{BB962C8B-B14F-4D97-AF65-F5344CB8AC3E}">
        <p14:creationId xmlns:p14="http://schemas.microsoft.com/office/powerpoint/2010/main" val="311379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609600"/>
            <a:ext cx="9905998" cy="1173480"/>
          </a:xfrm>
        </p:spPr>
        <p:txBody>
          <a:bodyPr>
            <a:normAutofit/>
          </a:bodyPr>
          <a:lstStyle/>
          <a:p>
            <a:pPr algn="ctr"/>
            <a:r>
              <a:rPr lang="en-US" dirty="0"/>
              <a:t>Definitions:</a:t>
            </a:r>
          </a:p>
        </p:txBody>
      </p:sp>
      <p:sp>
        <p:nvSpPr>
          <p:cNvPr id="3" name="Content Placeholder 2">
            <a:extLst>
              <a:ext uri="{FF2B5EF4-FFF2-40B4-BE49-F238E27FC236}">
                <a16:creationId xmlns:a16="http://schemas.microsoft.com/office/drawing/2014/main" id="{6FAB3638-6BDB-92EC-B6DD-678686072EEA}"/>
              </a:ext>
            </a:extLst>
          </p:cNvPr>
          <p:cNvSpPr>
            <a:spLocks noGrp="1"/>
          </p:cNvSpPr>
          <p:nvPr>
            <p:ph idx="1"/>
          </p:nvPr>
        </p:nvSpPr>
        <p:spPr>
          <a:xfrm>
            <a:off x="342900" y="1528011"/>
            <a:ext cx="11712742" cy="5257800"/>
          </a:xfrm>
        </p:spPr>
        <p:txBody>
          <a:bodyPr>
            <a:normAutofit fontScale="85000" lnSpcReduction="20000"/>
          </a:bodyPr>
          <a:lstStyle/>
          <a:p>
            <a:r>
              <a:rPr lang="en-US" sz="3200" dirty="0"/>
              <a:t>Covariance: A theory, law or equation that represents a constant remains unchanged under transformation. </a:t>
            </a:r>
          </a:p>
          <a:p>
            <a:r>
              <a:rPr lang="en-US" sz="3200" dirty="0"/>
              <a:t>Invariance: </a:t>
            </a:r>
            <a:r>
              <a:rPr lang="en-US" sz="3200" dirty="0">
                <a:effectLst/>
              </a:rPr>
              <a:t>A physical quantity that remains unchanged under transformation.</a:t>
            </a:r>
          </a:p>
          <a:p>
            <a:endParaRPr lang="en-US" sz="3200" dirty="0">
              <a:effectLst/>
            </a:endParaRPr>
          </a:p>
          <a:p>
            <a:pPr marL="0" indent="0">
              <a:buNone/>
            </a:pPr>
            <a:r>
              <a:rPr lang="en-US" sz="3200" i="1" dirty="0">
                <a:effectLst/>
              </a:rPr>
              <a:t>“For example, Maxwell’s equations of electrodynamics are covariant under Lorentz transformations (which connect spacetime coordinates of two inertial frames in uniform relative motion) of special relativity, while the charge of an elementary particle is an invariant under the same transformations. This distinction in usage is not always respected; sometimes we speak of ‘invariance’ of a theory instead of ‘covariance’, but clearly there are two distinct notions: one is invariance of ‘form’, the other is invariance of value.”</a:t>
            </a:r>
            <a:endParaRPr lang="en-US" sz="3200" i="1" dirty="0"/>
          </a:p>
        </p:txBody>
      </p:sp>
    </p:spTree>
    <p:extLst>
      <p:ext uri="{BB962C8B-B14F-4D97-AF65-F5344CB8AC3E}">
        <p14:creationId xmlns:p14="http://schemas.microsoft.com/office/powerpoint/2010/main" val="131580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5613-EC4C-D908-A43A-6E8CC9B8615A}"/>
              </a:ext>
            </a:extLst>
          </p:cNvPr>
          <p:cNvSpPr>
            <a:spLocks noGrp="1"/>
          </p:cNvSpPr>
          <p:nvPr>
            <p:ph type="title"/>
          </p:nvPr>
        </p:nvSpPr>
        <p:spPr/>
        <p:txBody>
          <a:bodyPr/>
          <a:lstStyle/>
          <a:p>
            <a:r>
              <a:rPr lang="en-US" dirty="0"/>
              <a:t>The mathematics  rules for the postulates</a:t>
            </a:r>
          </a:p>
        </p:txBody>
      </p:sp>
      <p:pic>
        <p:nvPicPr>
          <p:cNvPr id="5" name="Content Placeholder 4">
            <a:extLst>
              <a:ext uri="{FF2B5EF4-FFF2-40B4-BE49-F238E27FC236}">
                <a16:creationId xmlns:a16="http://schemas.microsoft.com/office/drawing/2014/main" id="{E66E26ED-A168-49D0-1F0F-2EF61AAFAECC}"/>
              </a:ext>
            </a:extLst>
          </p:cNvPr>
          <p:cNvPicPr>
            <a:picLocks noGrp="1" noChangeAspect="1"/>
          </p:cNvPicPr>
          <p:nvPr>
            <p:ph idx="1"/>
          </p:nvPr>
        </p:nvPicPr>
        <p:blipFill>
          <a:blip r:embed="rId2"/>
          <a:stretch>
            <a:fillRect/>
          </a:stretch>
        </p:blipFill>
        <p:spPr>
          <a:xfrm>
            <a:off x="2047770" y="2870799"/>
            <a:ext cx="8594725" cy="2226700"/>
          </a:xfrm>
        </p:spPr>
      </p:pic>
    </p:spTree>
    <p:extLst>
      <p:ext uri="{BB962C8B-B14F-4D97-AF65-F5344CB8AC3E}">
        <p14:creationId xmlns:p14="http://schemas.microsoft.com/office/powerpoint/2010/main" val="412686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B17916-F24F-71C9-5AA0-469BD40BF49A}"/>
              </a:ext>
            </a:extLst>
          </p:cNvPr>
          <p:cNvSpPr txBox="1"/>
          <p:nvPr/>
        </p:nvSpPr>
        <p:spPr>
          <a:xfrm>
            <a:off x="643191" y="453813"/>
            <a:ext cx="8151893" cy="6021494"/>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buClr>
              <a:buSzPct val="100000"/>
              <a:buFont typeface="Arial"/>
              <a:buChar char="•"/>
            </a:pP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Equation Breakdown:</a:t>
            </a:r>
          </a:p>
          <a:p>
            <a:pPr>
              <a:lnSpc>
                <a:spcPct val="90000"/>
              </a:lnSpc>
              <a:spcBef>
                <a:spcPct val="20000"/>
              </a:spcBef>
              <a:spcAft>
                <a:spcPts val="600"/>
              </a:spcAft>
              <a:buClr>
                <a:schemeClr val="accent1"/>
              </a:buClr>
              <a:buSzPct val="100000"/>
              <a:buFont typeface="Arial"/>
              <a:buChar char="•"/>
            </a:pPr>
            <a:endPar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accent1"/>
              </a:buClr>
              <a:buSzPct val="100000"/>
              <a:buFont typeface="Arial"/>
              <a:buChar char="•"/>
            </a:pP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X - Axis</a:t>
            </a:r>
          </a:p>
          <a:p>
            <a:pPr>
              <a:lnSpc>
                <a:spcPct val="90000"/>
              </a:lnSpc>
              <a:spcBef>
                <a:spcPct val="20000"/>
              </a:spcBef>
              <a:spcAft>
                <a:spcPts val="600"/>
              </a:spcAft>
              <a:buClr>
                <a:schemeClr val="accent1"/>
              </a:buClr>
              <a:buSzPct val="100000"/>
              <a:buFont typeface="Arial"/>
              <a:buChar char="•"/>
            </a:pP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Y - Axis</a:t>
            </a:r>
          </a:p>
          <a:p>
            <a:pPr>
              <a:lnSpc>
                <a:spcPct val="90000"/>
              </a:lnSpc>
              <a:spcBef>
                <a:spcPct val="20000"/>
              </a:spcBef>
              <a:spcAft>
                <a:spcPts val="600"/>
              </a:spcAft>
              <a:buClr>
                <a:schemeClr val="accent1"/>
              </a:buClr>
              <a:buSzPct val="100000"/>
              <a:buFont typeface="Arial"/>
              <a:buChar char="•"/>
            </a:pP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Z - Axis</a:t>
            </a:r>
          </a:p>
          <a:p>
            <a:pPr>
              <a:lnSpc>
                <a:spcPct val="90000"/>
              </a:lnSpc>
              <a:spcBef>
                <a:spcPct val="20000"/>
              </a:spcBef>
              <a:spcAft>
                <a:spcPts val="600"/>
              </a:spcAft>
              <a:buClr>
                <a:schemeClr val="accent1"/>
              </a:buClr>
              <a:buSzPct val="100000"/>
              <a:buFont typeface="Arial"/>
              <a:buChar char="•"/>
            </a:pPr>
            <a:r>
              <a:rPr lang="el-GR" dirty="0"/>
              <a:t>τ</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 – Time Axis </a:t>
            </a:r>
          </a:p>
          <a:p>
            <a:pPr>
              <a:lnSpc>
                <a:spcPct val="90000"/>
              </a:lnSpc>
              <a:spcBef>
                <a:spcPct val="20000"/>
              </a:spcBef>
              <a:spcAft>
                <a:spcPts val="600"/>
              </a:spcAft>
              <a:buClr>
                <a:schemeClr val="accent1"/>
              </a:buClr>
              <a:buSzPct val="100000"/>
              <a:buFont typeface="Arial"/>
              <a:buChar char="•"/>
            </a:pPr>
            <a:r>
              <a:rPr lang="el-GR" dirty="0"/>
              <a:t>γ</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 (1 – v^2/c^2)^1/2</a:t>
            </a:r>
          </a:p>
          <a:p>
            <a:pPr>
              <a:lnSpc>
                <a:spcPct val="90000"/>
              </a:lnSpc>
              <a:spcBef>
                <a:spcPct val="20000"/>
              </a:spcBef>
              <a:spcAft>
                <a:spcPts val="600"/>
              </a:spcAft>
              <a:buClr>
                <a:schemeClr val="accent1"/>
              </a:buClr>
              <a:buSzPct val="100000"/>
              <a:buFont typeface="Arial"/>
              <a:buChar char="•"/>
            </a:pP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C – Speed of light</a:t>
            </a:r>
          </a:p>
          <a:p>
            <a:pPr>
              <a:lnSpc>
                <a:spcPct val="90000"/>
              </a:lnSpc>
              <a:spcBef>
                <a:spcPct val="20000"/>
              </a:spcBef>
              <a:spcAft>
                <a:spcPts val="600"/>
              </a:spcAft>
              <a:buClr>
                <a:schemeClr val="accent1"/>
              </a:buClr>
              <a:buSzPct val="100000"/>
              <a:buFont typeface="Arial"/>
              <a:buChar char="•"/>
            </a:pPr>
            <a:endPar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accent1"/>
              </a:buClr>
              <a:buSzPct val="100000"/>
              <a:buFont typeface="Arial"/>
              <a:buChar char="•"/>
            </a:pP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Whatever needs contracted or dilated to conformed to c, that is where the correction will come from.</a:t>
            </a:r>
          </a:p>
          <a:p>
            <a:pPr>
              <a:lnSpc>
                <a:spcPct val="90000"/>
              </a:lnSpc>
              <a:spcBef>
                <a:spcPct val="20000"/>
              </a:spcBef>
              <a:spcAft>
                <a:spcPts val="600"/>
              </a:spcAft>
              <a:buClr>
                <a:schemeClr val="accent1"/>
              </a:buClr>
              <a:buSzPct val="100000"/>
              <a:buFont typeface="Arial"/>
              <a:buChar char="•"/>
            </a:pPr>
            <a:endPar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accent1"/>
              </a:buClr>
              <a:buSzPct val="100000"/>
              <a:buFont typeface="Arial"/>
              <a:buChar char="•"/>
            </a:pPr>
            <a:r>
              <a:rPr lang="el-GR" dirty="0">
                <a:solidFill>
                  <a:schemeClr val="accent1"/>
                </a:solidFill>
              </a:rPr>
              <a:t>ξ</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 = </a:t>
            </a:r>
            <a:r>
              <a:rPr lang="el-GR" dirty="0"/>
              <a:t>γ </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(x-</a:t>
            </a:r>
            <a:r>
              <a:rPr lang="en-US" i="1" cap="small" dirty="0" err="1">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vt</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 tells us how much the distance or space must contract relative to the fixed value of c.</a:t>
            </a:r>
          </a:p>
          <a:p>
            <a:pPr>
              <a:lnSpc>
                <a:spcPct val="90000"/>
              </a:lnSpc>
              <a:spcBef>
                <a:spcPct val="20000"/>
              </a:spcBef>
              <a:spcAft>
                <a:spcPts val="600"/>
              </a:spcAft>
              <a:buClr>
                <a:schemeClr val="accent1"/>
              </a:buClr>
              <a:buSzPct val="100000"/>
              <a:buFont typeface="Arial"/>
              <a:buChar char="•"/>
            </a:pPr>
            <a:r>
              <a:rPr lang="el-GR" dirty="0"/>
              <a:t>τ</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 = </a:t>
            </a:r>
            <a:r>
              <a:rPr lang="el-GR" dirty="0"/>
              <a:t>γ </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a:t>
            </a:r>
            <a:r>
              <a:rPr lang="en-US" i="1"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t</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 – </a:t>
            </a:r>
            <a:r>
              <a:rPr lang="en-US" i="1" cap="small" dirty="0" err="1">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vx</a:t>
            </a: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/c^2 tell us how much time must dilate. </a:t>
            </a:r>
          </a:p>
          <a:p>
            <a:pPr>
              <a:lnSpc>
                <a:spcPct val="90000"/>
              </a:lnSpc>
              <a:spcBef>
                <a:spcPct val="20000"/>
              </a:spcBef>
              <a:spcAft>
                <a:spcPts val="600"/>
              </a:spcAft>
              <a:buClr>
                <a:schemeClr val="accent1"/>
              </a:buClr>
              <a:buSzPct val="100000"/>
              <a:buFont typeface="Arial"/>
              <a:buChar char="•"/>
            </a:pPr>
            <a:endPar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accent1"/>
              </a:buClr>
              <a:buSzPct val="100000"/>
              <a:buFont typeface="Arial"/>
              <a:buChar char="•"/>
            </a:pPr>
            <a:r>
              <a:rPr lang="en-US" cap="small" dirty="0">
                <a:solidFill>
                  <a:schemeClr val="accent1"/>
                </a:solidFill>
                <a:effectLst>
                  <a:glow rad="38100">
                    <a:schemeClr val="bg1">
                      <a:lumMod val="50000"/>
                      <a:lumOff val="50000"/>
                      <a:alpha val="20000"/>
                    </a:schemeClr>
                  </a:glow>
                  <a:outerShdw blurRad="44450" dist="12700" dir="13860000" algn="tl" rotWithShape="0">
                    <a:srgbClr val="000000">
                      <a:alpha val="20000"/>
                    </a:srgbClr>
                  </a:outerShdw>
                </a:effectLst>
              </a:rPr>
              <a:t>For c to remain covariant, t and x must contract and dilate proportionally.</a:t>
            </a:r>
          </a:p>
        </p:txBody>
      </p:sp>
      <p:pic>
        <p:nvPicPr>
          <p:cNvPr id="4" name="Picture 3" descr="A screenshot of a text&#10;&#10;Description automatically generated">
            <a:extLst>
              <a:ext uri="{FF2B5EF4-FFF2-40B4-BE49-F238E27FC236}">
                <a16:creationId xmlns:a16="http://schemas.microsoft.com/office/drawing/2014/main" id="{9372746A-14D4-B259-F2B4-169A8A4EF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650" y="791766"/>
            <a:ext cx="4594868" cy="253866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0388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A672405-5F81-4E97-B4FC-E7F2CC16F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FF414C-0D4D-34F0-9A29-099398236320}"/>
              </a:ext>
            </a:extLst>
          </p:cNvPr>
          <p:cNvSpPr>
            <a:spLocks noGrp="1"/>
          </p:cNvSpPr>
          <p:nvPr>
            <p:ph type="title"/>
          </p:nvPr>
        </p:nvSpPr>
        <p:spPr>
          <a:xfrm>
            <a:off x="4996542" y="3548082"/>
            <a:ext cx="6054045" cy="3147492"/>
          </a:xfrm>
        </p:spPr>
        <p:txBody>
          <a:bodyPr vert="horz" lIns="91440" tIns="45720" rIns="91440" bIns="45720" rtlCol="0" anchor="ctr">
            <a:noAutofit/>
          </a:bodyPr>
          <a:lstStyle/>
          <a:p>
            <a:r>
              <a:rPr lang="en-US" sz="2000" dirty="0"/>
              <a:t>The Goal of Lorentz covariance is for SR to be considered a physically meaningful theory, the theory must show that the laws of physics remain unchanged with respect to Lorentz transformations within the spacetime coordinate system.</a:t>
            </a:r>
            <a:br>
              <a:rPr lang="en-US" sz="2000" dirty="0"/>
            </a:br>
            <a:br>
              <a:rPr lang="en-US" sz="2000" dirty="0"/>
            </a:br>
            <a:r>
              <a:rPr lang="en-US" sz="2000" dirty="0"/>
              <a:t>This is achieved by contracting x and t meet  c as seen earlier.</a:t>
            </a:r>
            <a:br>
              <a:rPr lang="en-US" sz="1400" dirty="0"/>
            </a:br>
            <a:endParaRPr lang="en-US" sz="3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cxnSp>
        <p:nvCxnSpPr>
          <p:cNvPr id="10" name="Straight Connector 9">
            <a:extLst>
              <a:ext uri="{FF2B5EF4-FFF2-40B4-BE49-F238E27FC236}">
                <a16:creationId xmlns:a16="http://schemas.microsoft.com/office/drawing/2014/main" id="{FC86C303-74D6-4DF3-9113-E0A374D716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769" y="2057400"/>
            <a:ext cx="0" cy="2743200"/>
          </a:xfrm>
          <a:prstGeom prst="line">
            <a:avLst/>
          </a:prstGeom>
          <a:ln w="19050">
            <a:solidFill>
              <a:schemeClr val="accent1"/>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0BE6A87-1CB3-1E68-6386-2DFA03834D8D}"/>
              </a:ext>
            </a:extLst>
          </p:cNvPr>
          <p:cNvPicPr>
            <a:picLocks noChangeAspect="1"/>
          </p:cNvPicPr>
          <p:nvPr/>
        </p:nvPicPr>
        <p:blipFill>
          <a:blip r:embed="rId4"/>
          <a:stretch>
            <a:fillRect/>
          </a:stretch>
        </p:blipFill>
        <p:spPr>
          <a:xfrm>
            <a:off x="352212" y="241002"/>
            <a:ext cx="11487573" cy="3066079"/>
          </a:xfrm>
          <a:prstGeom prst="rect">
            <a:avLst/>
          </a:prstGeom>
        </p:spPr>
      </p:pic>
    </p:spTree>
    <p:extLst>
      <p:ext uri="{BB962C8B-B14F-4D97-AF65-F5344CB8AC3E}">
        <p14:creationId xmlns:p14="http://schemas.microsoft.com/office/powerpoint/2010/main" val="157461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069224" y="242637"/>
            <a:ext cx="9905998" cy="611605"/>
          </a:xfrm>
        </p:spPr>
        <p:txBody>
          <a:bodyPr>
            <a:normAutofit/>
          </a:bodyPr>
          <a:lstStyle/>
          <a:p>
            <a:pPr algn="ctr"/>
            <a:r>
              <a:rPr lang="en-US" dirty="0"/>
              <a:t>Albert Einstein’s Spacetime Interval</a:t>
            </a:r>
          </a:p>
        </p:txBody>
      </p:sp>
      <p:sp>
        <p:nvSpPr>
          <p:cNvPr id="3" name="Content Placeholder 2">
            <a:extLst>
              <a:ext uri="{FF2B5EF4-FFF2-40B4-BE49-F238E27FC236}">
                <a16:creationId xmlns:a16="http://schemas.microsoft.com/office/drawing/2014/main" id="{6FAB3638-6BDB-92EC-B6DD-678686072EEA}"/>
              </a:ext>
            </a:extLst>
          </p:cNvPr>
          <p:cNvSpPr>
            <a:spLocks noGrp="1"/>
          </p:cNvSpPr>
          <p:nvPr>
            <p:ph idx="1"/>
          </p:nvPr>
        </p:nvSpPr>
        <p:spPr>
          <a:xfrm>
            <a:off x="1141413" y="908384"/>
            <a:ext cx="9905998" cy="5612731"/>
          </a:xfrm>
        </p:spPr>
        <p:txBody>
          <a:bodyPr>
            <a:normAutofit fontScale="92500"/>
          </a:bodyPr>
          <a:lstStyle/>
          <a:p>
            <a:pPr>
              <a:buFont typeface="Arial" panose="020B0604020202020204" pitchFamily="34" charset="0"/>
              <a:buChar char="•"/>
            </a:pPr>
            <a:r>
              <a:rPr lang="en-US" sz="2800" dirty="0"/>
              <a:t>Spacetime interval: </a:t>
            </a:r>
            <a:r>
              <a:rPr lang="da-DK" sz="2800" dirty="0"/>
              <a:t>ds^2 = -c^2 * dt^2 + dx^2 + dy^2 + dz^2</a:t>
            </a:r>
            <a:endParaRPr lang="en-US" sz="2800" dirty="0"/>
          </a:p>
          <a:p>
            <a:pPr>
              <a:buFont typeface="Arial" panose="020B0604020202020204" pitchFamily="34" charset="0"/>
              <a:buChar char="•"/>
            </a:pPr>
            <a:r>
              <a:rPr lang="en-US" sz="2800" dirty="0"/>
              <a:t>Einstein's approach to special relativity was more algebraic in nature.</a:t>
            </a:r>
          </a:p>
          <a:p>
            <a:pPr>
              <a:buFont typeface="Arial" panose="020B0604020202020204" pitchFamily="34" charset="0"/>
              <a:buChar char="•"/>
            </a:pPr>
            <a:r>
              <a:rPr lang="en-US" sz="2800" dirty="0"/>
              <a:t>Einstein worked with the coordinate system (contracting or dilating axis) directly and manipulated the equations to express the covariance of physical laws under Lorentz transformations.</a:t>
            </a:r>
          </a:p>
          <a:p>
            <a:pPr>
              <a:buFont typeface="Arial" panose="020B0604020202020204" pitchFamily="34" charset="0"/>
              <a:buChar char="•"/>
            </a:pPr>
            <a:r>
              <a:rPr lang="en-US" sz="2800" dirty="0"/>
              <a:t>The speed of light, denoted by 'c’, is treated as a constant, and the coordinate system itself is adjusted to conform to this constant speed of light. This adjustment of the coordinate system allowed the laws of physics to remain the same for all inertial observers.</a:t>
            </a:r>
          </a:p>
          <a:p>
            <a:endParaRPr lang="en-US" dirty="0"/>
          </a:p>
        </p:txBody>
      </p:sp>
    </p:spTree>
    <p:extLst>
      <p:ext uri="{BB962C8B-B14F-4D97-AF65-F5344CB8AC3E}">
        <p14:creationId xmlns:p14="http://schemas.microsoft.com/office/powerpoint/2010/main" val="380376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158416"/>
            <a:ext cx="9905998" cy="1173480"/>
          </a:xfrm>
        </p:spPr>
        <p:txBody>
          <a:bodyPr>
            <a:normAutofit/>
          </a:bodyPr>
          <a:lstStyle/>
          <a:p>
            <a:pPr algn="ctr"/>
            <a:r>
              <a:rPr lang="en-US" dirty="0"/>
              <a:t>Hermann Minkowski’s spacetime Interval</a:t>
            </a:r>
          </a:p>
        </p:txBody>
      </p:sp>
      <p:sp>
        <p:nvSpPr>
          <p:cNvPr id="3" name="Content Placeholder 2">
            <a:extLst>
              <a:ext uri="{FF2B5EF4-FFF2-40B4-BE49-F238E27FC236}">
                <a16:creationId xmlns:a16="http://schemas.microsoft.com/office/drawing/2014/main" id="{6FAB3638-6BDB-92EC-B6DD-678686072EEA}"/>
              </a:ext>
            </a:extLst>
          </p:cNvPr>
          <p:cNvSpPr>
            <a:spLocks noGrp="1"/>
          </p:cNvSpPr>
          <p:nvPr>
            <p:ph idx="1"/>
          </p:nvPr>
        </p:nvSpPr>
        <p:spPr>
          <a:xfrm>
            <a:off x="264695" y="1058779"/>
            <a:ext cx="11712742" cy="5640805"/>
          </a:xfrm>
        </p:spPr>
        <p:txBody>
          <a:bodyPr>
            <a:normAutofit fontScale="92500" lnSpcReduction="20000"/>
          </a:bodyPr>
          <a:lstStyle/>
          <a:p>
            <a:endParaRPr lang="en-US" dirty="0"/>
          </a:p>
          <a:p>
            <a:r>
              <a:rPr lang="da-DK" dirty="0"/>
              <a:t>Spacetime interval: ds^2 = -c^2 * dt^2 + dx^2 + dy^2 + dz^2</a:t>
            </a:r>
          </a:p>
          <a:p>
            <a:pPr marL="0" indent="0">
              <a:buNone/>
            </a:pPr>
            <a:endParaRPr lang="en-US" dirty="0"/>
          </a:p>
          <a:p>
            <a:r>
              <a:rPr lang="en-US" dirty="0"/>
              <a:t>Responsible for introducing geometric transformations to relativity theory</a:t>
            </a:r>
          </a:p>
          <a:p>
            <a:endParaRPr lang="en-US" dirty="0"/>
          </a:p>
          <a:p>
            <a:r>
              <a:rPr lang="en-US" dirty="0"/>
              <a:t>Minkowski unified space and time by creating a 4</a:t>
            </a:r>
            <a:r>
              <a:rPr lang="en-US" baseline="30000" dirty="0"/>
              <a:t>th</a:t>
            </a:r>
            <a:r>
              <a:rPr lang="en-US" dirty="0"/>
              <a:t> dimensional spacetime coordinate system where time (t-axis) is always 90 degrees (perpendicular) to the observer’s Space axis (x-axis). When the observer is stationary, time is straight and when the observer is in motion, time is curved. These t-axis lines are known as “worldlines”.</a:t>
            </a:r>
          </a:p>
          <a:p>
            <a:endParaRPr lang="en-US" dirty="0"/>
          </a:p>
          <a:p>
            <a:r>
              <a:rPr lang="en-US" dirty="0"/>
              <a:t>Plotting the worldlines convergence and divergence of the t axis, with respect to each observer creates a hyperbolic relationship that allows you to visually conceptualize the relativistic effects two events in spacetime, i.e.,  and how they effected by time dilation and length contraction.</a:t>
            </a:r>
          </a:p>
          <a:p>
            <a:endParaRPr lang="en-US" dirty="0"/>
          </a:p>
          <a:p>
            <a:r>
              <a:rPr lang="en-US" dirty="0"/>
              <a:t>This geometric expression of spacetime allows for inherent Lorentz covariance because the spacetime interval used merges time and space. Providing a geometric Transformations explanations as to why observers see events at different times or distances with respect to their motion relative to one another.</a:t>
            </a:r>
          </a:p>
          <a:p>
            <a:endParaRPr lang="en-US" dirty="0"/>
          </a:p>
        </p:txBody>
      </p:sp>
    </p:spTree>
    <p:extLst>
      <p:ext uri="{BB962C8B-B14F-4D97-AF65-F5344CB8AC3E}">
        <p14:creationId xmlns:p14="http://schemas.microsoft.com/office/powerpoint/2010/main" val="329900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609600"/>
            <a:ext cx="9905998" cy="1173480"/>
          </a:xfrm>
        </p:spPr>
        <p:txBody>
          <a:bodyPr>
            <a:normAutofit/>
          </a:bodyPr>
          <a:lstStyle/>
          <a:p>
            <a:pPr algn="ctr"/>
            <a:r>
              <a:rPr lang="en-US"/>
              <a:t>test</a:t>
            </a:r>
            <a:endParaRPr lang="en-US" dirty="0"/>
          </a:p>
        </p:txBody>
      </p:sp>
      <p:pic>
        <p:nvPicPr>
          <p:cNvPr id="5" name="Content Placeholder 4">
            <a:extLst>
              <a:ext uri="{FF2B5EF4-FFF2-40B4-BE49-F238E27FC236}">
                <a16:creationId xmlns:a16="http://schemas.microsoft.com/office/drawing/2014/main" id="{2E13D4BB-AD48-F85B-956A-838FE3DC979A}"/>
              </a:ext>
            </a:extLst>
          </p:cNvPr>
          <p:cNvPicPr>
            <a:picLocks noGrp="1" noChangeAspect="1"/>
          </p:cNvPicPr>
          <p:nvPr>
            <p:ph idx="1"/>
          </p:nvPr>
        </p:nvPicPr>
        <p:blipFill>
          <a:blip r:embed="rId2"/>
          <a:stretch>
            <a:fillRect/>
          </a:stretch>
        </p:blipFill>
        <p:spPr>
          <a:xfrm>
            <a:off x="1738628" y="326072"/>
            <a:ext cx="9308783" cy="6205855"/>
          </a:xfrm>
        </p:spPr>
      </p:pic>
      <p:cxnSp>
        <p:nvCxnSpPr>
          <p:cNvPr id="7" name="Straight Arrow Connector 6">
            <a:extLst>
              <a:ext uri="{FF2B5EF4-FFF2-40B4-BE49-F238E27FC236}">
                <a16:creationId xmlns:a16="http://schemas.microsoft.com/office/drawing/2014/main" id="{9C61EB15-2684-083F-CF0E-F4DD0FE33FD2}"/>
              </a:ext>
            </a:extLst>
          </p:cNvPr>
          <p:cNvCxnSpPr>
            <a:cxnSpLocks/>
          </p:cNvCxnSpPr>
          <p:nvPr/>
        </p:nvCxnSpPr>
        <p:spPr>
          <a:xfrm flipV="1">
            <a:off x="5842313" y="405063"/>
            <a:ext cx="0" cy="3940342"/>
          </a:xfrm>
          <a:prstGeom prst="straightConnector1">
            <a:avLst/>
          </a:prstGeom>
          <a:ln>
            <a:solidFill>
              <a:srgbClr val="FF0000"/>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5E50FB5-B2BC-43F9-FA71-CAABC77E5BF6}"/>
              </a:ext>
            </a:extLst>
          </p:cNvPr>
          <p:cNvCxnSpPr>
            <a:cxnSpLocks noGrp="1" noRot="1" noMove="1" noResize="1" noEditPoints="1" noAdjustHandles="1" noChangeArrowheads="1" noChangeShapeType="1"/>
          </p:cNvCxnSpPr>
          <p:nvPr/>
        </p:nvCxnSpPr>
        <p:spPr>
          <a:xfrm flipV="1">
            <a:off x="3448269" y="1365584"/>
            <a:ext cx="4636952" cy="2482908"/>
          </a:xfrm>
          <a:prstGeom prst="straightConnector1">
            <a:avLst/>
          </a:prstGeom>
          <a:ln>
            <a:solidFill>
              <a:srgbClr val="FFC000"/>
            </a:solidFill>
            <a:headEnd type="arrow" w="med" len="med"/>
            <a:tailEnd type="arrow" w="med" len="med"/>
          </a:ln>
        </p:spPr>
        <p:style>
          <a:lnRef idx="3">
            <a:schemeClr val="dk1"/>
          </a:lnRef>
          <a:fillRef idx="0">
            <a:schemeClr val="dk1"/>
          </a:fillRef>
          <a:effectRef idx="2">
            <a:schemeClr val="dk1"/>
          </a:effectRef>
          <a:fontRef idx="minor">
            <a:schemeClr val="tx1"/>
          </a:fontRef>
        </p:style>
      </p:cxnSp>
      <p:pic>
        <p:nvPicPr>
          <p:cNvPr id="13" name="Picture 12" descr="A diagram of mathematical equations and formulas&#10;&#10;Description automatically generated">
            <a:extLst>
              <a:ext uri="{FF2B5EF4-FFF2-40B4-BE49-F238E27FC236}">
                <a16:creationId xmlns:a16="http://schemas.microsoft.com/office/drawing/2014/main" id="{18D71345-BEDA-D186-8012-53548049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45404"/>
            <a:ext cx="4087475" cy="2512595"/>
          </a:xfrm>
          <a:prstGeom prst="rect">
            <a:avLst/>
          </a:prstGeom>
        </p:spPr>
      </p:pic>
      <p:sp>
        <p:nvSpPr>
          <p:cNvPr id="14" name="TextBox 13">
            <a:extLst>
              <a:ext uri="{FF2B5EF4-FFF2-40B4-BE49-F238E27FC236}">
                <a16:creationId xmlns:a16="http://schemas.microsoft.com/office/drawing/2014/main" id="{D5B17F0C-9E21-D92B-CA5F-80224AB5A139}"/>
              </a:ext>
            </a:extLst>
          </p:cNvPr>
          <p:cNvSpPr txBox="1"/>
          <p:nvPr/>
        </p:nvSpPr>
        <p:spPr>
          <a:xfrm>
            <a:off x="7928811" y="2881563"/>
            <a:ext cx="2524561" cy="646331"/>
          </a:xfrm>
          <a:prstGeom prst="rect">
            <a:avLst/>
          </a:prstGeom>
          <a:noFill/>
        </p:spPr>
        <p:txBody>
          <a:bodyPr wrap="square" rtlCol="0">
            <a:spAutoFit/>
          </a:bodyPr>
          <a:lstStyle/>
          <a:p>
            <a:r>
              <a:rPr lang="en-US" dirty="0">
                <a:solidFill>
                  <a:srgbClr val="FF0000"/>
                </a:solidFill>
              </a:rPr>
              <a:t>Stationary Worldline</a:t>
            </a:r>
          </a:p>
          <a:p>
            <a:r>
              <a:rPr lang="en-US" dirty="0">
                <a:solidFill>
                  <a:srgbClr val="FFC000"/>
                </a:solidFill>
              </a:rPr>
              <a:t>Moving Worldline</a:t>
            </a:r>
          </a:p>
        </p:txBody>
      </p:sp>
    </p:spTree>
    <p:extLst>
      <p:ext uri="{BB962C8B-B14F-4D97-AF65-F5344CB8AC3E}">
        <p14:creationId xmlns:p14="http://schemas.microsoft.com/office/powerpoint/2010/main" val="409364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62C-EB28-0CC5-71C4-A4687FEA1205}"/>
              </a:ext>
            </a:extLst>
          </p:cNvPr>
          <p:cNvSpPr>
            <a:spLocks noGrp="1"/>
          </p:cNvSpPr>
          <p:nvPr>
            <p:ph type="title"/>
          </p:nvPr>
        </p:nvSpPr>
        <p:spPr>
          <a:xfrm>
            <a:off x="1141413" y="609600"/>
            <a:ext cx="9905998" cy="1173480"/>
          </a:xfrm>
        </p:spPr>
        <p:txBody>
          <a:bodyPr>
            <a:normAutofit/>
          </a:bodyPr>
          <a:lstStyle/>
          <a:p>
            <a:pPr algn="ctr"/>
            <a:r>
              <a:rPr lang="en-US" dirty="0"/>
              <a:t>The joinder of Special and General Relativity</a:t>
            </a:r>
          </a:p>
        </p:txBody>
      </p:sp>
      <p:pic>
        <p:nvPicPr>
          <p:cNvPr id="5" name="Content Placeholder 4">
            <a:extLst>
              <a:ext uri="{FF2B5EF4-FFF2-40B4-BE49-F238E27FC236}">
                <a16:creationId xmlns:a16="http://schemas.microsoft.com/office/drawing/2014/main" id="{87DED6B6-B804-61A4-3610-5A1DE5ADED75}"/>
              </a:ext>
            </a:extLst>
          </p:cNvPr>
          <p:cNvPicPr>
            <a:picLocks noGrp="1" noChangeAspect="1"/>
          </p:cNvPicPr>
          <p:nvPr>
            <p:ph idx="1"/>
          </p:nvPr>
        </p:nvPicPr>
        <p:blipFill rotWithShape="1">
          <a:blip r:embed="rId2"/>
          <a:srcRect l="3499" r="1607"/>
          <a:stretch/>
        </p:blipFill>
        <p:spPr>
          <a:xfrm>
            <a:off x="4964852" y="2304253"/>
            <a:ext cx="6841067" cy="2680919"/>
          </a:xfrm>
        </p:spPr>
      </p:pic>
      <p:sp>
        <p:nvSpPr>
          <p:cNvPr id="6" name="TextBox 5">
            <a:extLst>
              <a:ext uri="{FF2B5EF4-FFF2-40B4-BE49-F238E27FC236}">
                <a16:creationId xmlns:a16="http://schemas.microsoft.com/office/drawing/2014/main" id="{8C96CF97-1E7F-21A6-0BB1-C9E32B26DB1E}"/>
              </a:ext>
            </a:extLst>
          </p:cNvPr>
          <p:cNvSpPr txBox="1"/>
          <p:nvPr/>
        </p:nvSpPr>
        <p:spPr>
          <a:xfrm>
            <a:off x="231987" y="1538638"/>
            <a:ext cx="4455160" cy="3693319"/>
          </a:xfrm>
          <a:prstGeom prst="rect">
            <a:avLst/>
          </a:prstGeom>
          <a:noFill/>
        </p:spPr>
        <p:txBody>
          <a:bodyPr wrap="square" rtlCol="0">
            <a:spAutoFit/>
          </a:bodyPr>
          <a:lstStyle/>
          <a:p>
            <a:endParaRPr lang="en-US" dirty="0"/>
          </a:p>
          <a:p>
            <a:r>
              <a:rPr lang="en-US" sz="3600" dirty="0"/>
              <a:t>Here Einstein states that motion (energy) is equivalent to gravitational effects.</a:t>
            </a:r>
          </a:p>
        </p:txBody>
      </p:sp>
      <p:sp>
        <p:nvSpPr>
          <p:cNvPr id="7" name="TextBox 6">
            <a:extLst>
              <a:ext uri="{FF2B5EF4-FFF2-40B4-BE49-F238E27FC236}">
                <a16:creationId xmlns:a16="http://schemas.microsoft.com/office/drawing/2014/main" id="{1CAC6B58-D962-F655-2E52-176C4C45B4F3}"/>
              </a:ext>
            </a:extLst>
          </p:cNvPr>
          <p:cNvSpPr txBox="1"/>
          <p:nvPr/>
        </p:nvSpPr>
        <p:spPr>
          <a:xfrm>
            <a:off x="231987" y="6068662"/>
            <a:ext cx="10944014" cy="646331"/>
          </a:xfrm>
          <a:prstGeom prst="rect">
            <a:avLst/>
          </a:prstGeom>
          <a:noFill/>
        </p:spPr>
        <p:txBody>
          <a:bodyPr wrap="square" rtlCol="0">
            <a:spAutoFit/>
          </a:bodyPr>
          <a:lstStyle/>
          <a:p>
            <a:r>
              <a:rPr lang="en-US" sz="3600" dirty="0"/>
              <a:t>This is known as the principle of equivalence.</a:t>
            </a:r>
          </a:p>
        </p:txBody>
      </p:sp>
    </p:spTree>
    <p:extLst>
      <p:ext uri="{BB962C8B-B14F-4D97-AF65-F5344CB8AC3E}">
        <p14:creationId xmlns:p14="http://schemas.microsoft.com/office/powerpoint/2010/main" val="3939367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1442</TotalTime>
  <Words>1197</Words>
  <Application>Microsoft Office PowerPoint</Application>
  <PresentationFormat>Widescreen</PresentationFormat>
  <Paragraphs>87</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Times New Roman</vt:lpstr>
      <vt:lpstr>Mesh</vt:lpstr>
      <vt:lpstr>On the General Principle of Covariance</vt:lpstr>
      <vt:lpstr>Definitions:</vt:lpstr>
      <vt:lpstr>The mathematics  rules for the postulates</vt:lpstr>
      <vt:lpstr>PowerPoint Presentation</vt:lpstr>
      <vt:lpstr>The Goal of Lorentz covariance is for SR to be considered a physically meaningful theory, the theory must show that the laws of physics remain unchanged with respect to Lorentz transformations within the spacetime coordinate system.  This is achieved by contracting x and t meet  c as seen earlier. </vt:lpstr>
      <vt:lpstr>Albert Einstein’s Spacetime Interval</vt:lpstr>
      <vt:lpstr>Hermann Minkowski’s spacetime Interval</vt:lpstr>
      <vt:lpstr>test</vt:lpstr>
      <vt:lpstr>The joinder of Special and General Relativity</vt:lpstr>
      <vt:lpstr>“Absolute Differential Calculus” AKA Tensor Calculus </vt:lpstr>
      <vt:lpstr>Einstein’s Field Equations</vt:lpstr>
      <vt:lpstr>PowerPoint Presentation</vt:lpstr>
      <vt:lpstr>A critique on the methodology of covariance itself: The Illusion</vt:lpstr>
      <vt:lpstr>Stephen Crothers</vt:lpstr>
      <vt:lpstr>Definitions:</vt:lpstr>
      <vt:lpstr>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General Principle of Covariance</dc:title>
  <dc:creator>Alan X</dc:creator>
  <cp:lastModifiedBy>Alan X</cp:lastModifiedBy>
  <cp:revision>2</cp:revision>
  <dcterms:created xsi:type="dcterms:W3CDTF">2023-07-15T05:58:35Z</dcterms:created>
  <dcterms:modified xsi:type="dcterms:W3CDTF">2024-04-22T02:35:54Z</dcterms:modified>
</cp:coreProperties>
</file>